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71"/>
  </p:notesMasterIdLst>
  <p:sldIdLst>
    <p:sldId id="271" r:id="rId4"/>
    <p:sldId id="272" r:id="rId5"/>
    <p:sldId id="273" r:id="rId6"/>
    <p:sldId id="274" r:id="rId7"/>
    <p:sldId id="359" r:id="rId8"/>
    <p:sldId id="268" r:id="rId9"/>
    <p:sldId id="295" r:id="rId10"/>
    <p:sldId id="297" r:id="rId11"/>
    <p:sldId id="298" r:id="rId12"/>
    <p:sldId id="299" r:id="rId13"/>
    <p:sldId id="300" r:id="rId14"/>
    <p:sldId id="301" r:id="rId15"/>
    <p:sldId id="302" r:id="rId16"/>
    <p:sldId id="309" r:id="rId17"/>
    <p:sldId id="310" r:id="rId18"/>
    <p:sldId id="275" r:id="rId19"/>
    <p:sldId id="312" r:id="rId20"/>
    <p:sldId id="360" r:id="rId21"/>
    <p:sldId id="313" r:id="rId22"/>
    <p:sldId id="314" r:id="rId23"/>
    <p:sldId id="315" r:id="rId24"/>
    <p:sldId id="316" r:id="rId25"/>
    <p:sldId id="364" r:id="rId26"/>
    <p:sldId id="317" r:id="rId27"/>
    <p:sldId id="277" r:id="rId28"/>
    <p:sldId id="278" r:id="rId29"/>
    <p:sldId id="361" r:id="rId30"/>
    <p:sldId id="287" r:id="rId31"/>
    <p:sldId id="279" r:id="rId32"/>
    <p:sldId id="318" r:id="rId33"/>
    <p:sldId id="322" r:id="rId34"/>
    <p:sldId id="326" r:id="rId35"/>
    <p:sldId id="327" r:id="rId36"/>
    <p:sldId id="281" r:id="rId37"/>
    <p:sldId id="280" r:id="rId38"/>
    <p:sldId id="288" r:id="rId39"/>
    <p:sldId id="282" r:id="rId40"/>
    <p:sldId id="290" r:id="rId41"/>
    <p:sldId id="292" r:id="rId42"/>
    <p:sldId id="283" r:id="rId43"/>
    <p:sldId id="362" r:id="rId44"/>
    <p:sldId id="328" r:id="rId45"/>
    <p:sldId id="329" r:id="rId46"/>
    <p:sldId id="335" r:id="rId47"/>
    <p:sldId id="357" r:id="rId48"/>
    <p:sldId id="338" r:id="rId49"/>
    <p:sldId id="339" r:id="rId50"/>
    <p:sldId id="340" r:id="rId51"/>
    <p:sldId id="341" r:id="rId52"/>
    <p:sldId id="343" r:id="rId53"/>
    <p:sldId id="346" r:id="rId54"/>
    <p:sldId id="347" r:id="rId55"/>
    <p:sldId id="363" r:id="rId56"/>
    <p:sldId id="348" r:id="rId57"/>
    <p:sldId id="349" r:id="rId58"/>
    <p:sldId id="350" r:id="rId59"/>
    <p:sldId id="351" r:id="rId60"/>
    <p:sldId id="352" r:id="rId61"/>
    <p:sldId id="284" r:id="rId62"/>
    <p:sldId id="355" r:id="rId63"/>
    <p:sldId id="354" r:id="rId64"/>
    <p:sldId id="293" r:id="rId65"/>
    <p:sldId id="294" r:id="rId66"/>
    <p:sldId id="365" r:id="rId67"/>
    <p:sldId id="358" r:id="rId68"/>
    <p:sldId id="356" r:id="rId69"/>
    <p:sldId id="366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09010"/>
    <a:srgbClr val="FF3399"/>
    <a:srgbClr val="F43E0C"/>
    <a:srgbClr val="394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6" autoAdjust="0"/>
    <p:restoredTop sz="94660"/>
  </p:normalViewPr>
  <p:slideViewPr>
    <p:cSldViewPr>
      <p:cViewPr>
        <p:scale>
          <a:sx n="75" d="100"/>
          <a:sy n="75" d="100"/>
        </p:scale>
        <p:origin x="-348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C6E84-0027-49CC-8F1E-B8284CF0D60E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EDF95-E33D-4A54-B887-8DA5A2B88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3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104785-841E-4EF2-B6D7-46A037BE45F5}" type="slidenum">
              <a:rPr lang="en-US"/>
              <a:pPr/>
              <a:t>28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27D3B-C2F2-4C8B-9AEF-20F0EE3CA144}" type="slidenum">
              <a:rPr lang="en-US"/>
              <a:pPr/>
              <a:t>36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Kamikazes</a:t>
            </a:r>
            <a:r>
              <a:rPr lang="en-US" baseline="0" dirty="0" smtClean="0"/>
              <a:t> were used late in the war, when it was obvious that Japan could not win but the Japanese authorities were reluctant to surrender.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6D0D0-0A57-4172-84EC-41B6BF0BE893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6BC34C-6882-4F37-AC7C-98591A6BC1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09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2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72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2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2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4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8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2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31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4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98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03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74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63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79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20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6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59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51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64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03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7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67B06-1A18-4F74-9C38-60FF596A8141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37ED3-A7EA-42A4-BD7D-EF0F13539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8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FDA2-510E-4663-B1C8-C708BE5300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A381-51AC-43B6-9351-85B5E572F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6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5" Type="http://schemas.openxmlformats.org/officeDocument/2006/relationships/slide" Target="slide1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Relationship Id="rId5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3.wav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11" Type="http://schemas.openxmlformats.org/officeDocument/2006/relationships/hyperlink" Target="http://pwencycl.kgbudge.com/P/r/Propaganda.htm" TargetMode="External"/><Relationship Id="rId5" Type="http://schemas.openxmlformats.org/officeDocument/2006/relationships/image" Target="../media/image46.jpeg"/><Relationship Id="rId15" Type="http://schemas.openxmlformats.org/officeDocument/2006/relationships/image" Target="../media/image54.png"/><Relationship Id="rId10" Type="http://schemas.openxmlformats.org/officeDocument/2006/relationships/image" Target="../media/image50.gif"/><Relationship Id="rId4" Type="http://schemas.openxmlformats.org/officeDocument/2006/relationships/image" Target="../media/image45.jpeg"/><Relationship Id="rId9" Type="http://schemas.openxmlformats.org/officeDocument/2006/relationships/hyperlink" Target="http://www.densho.org/" TargetMode="External"/><Relationship Id="rId1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5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osaisk.com/auschwitz/Adolf-Hitler-about-the-Jews.php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APUSH\Unit%2011%20-%20World%20War%20II%20and%20the%20Cold%20War\Glass_Crash.mp3" TargetMode="Externa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f/Naval_Ensign_of_Japan.svg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://en.wikipedia.org/wiki/Kiyoshi_Ogawa" TargetMode="External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8.wav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hyperlink" Target="http://www.dreamstime.com/register?jump_to=http://www.dreamstime.com/nuclear-bomb-mushroom-cloud-2-image2776101" TargetMode="External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8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wmf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upload.wikimedia.org/wikipedia/commons/c/c2/Fat_man.jp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jpeg"/><Relationship Id="rId4" Type="http://schemas.openxmlformats.org/officeDocument/2006/relationships/hyperlink" Target="http://upload.wikimedia.org/wikipedia/commons/6/6a/Little_boy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S_Missouri_(BB-63)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4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openxmlformats.org/officeDocument/2006/relationships/audio" Target="file:///I:\APUSH\Unit%2011%20-%20World%20War%20II%20and%20the%20Cold%20War\wheninrome.mp3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hyperlink" Target="http://en.wikipedia.org/wiki/Rome,_Georgia" TargetMode="Externa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World War 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 Now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4191000" cy="1066800"/>
          </a:xfrm>
          <a:solidFill>
            <a:srgbClr val="00B050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 out </a:t>
            </a:r>
            <a:r>
              <a:rPr lang="en-US" dirty="0" smtClean="0">
                <a:solidFill>
                  <a:schemeClr val="bg1"/>
                </a:solidFill>
              </a:rPr>
              <a:t>notes over Ch. 25 and complete Nuclear Weapons Chart on pg. 41 in HW packet.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1219200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Agenda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114800" cy="41148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did WWII start?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U.S. in the war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Homefront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Homework: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Content Check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WWII FRQ – 35 minutes!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Quiz over Ch. 23/24 </a:t>
            </a:r>
            <a:r>
              <a:rPr lang="en-US" smtClean="0">
                <a:solidFill>
                  <a:schemeClr val="bg1"/>
                </a:solidFill>
              </a:rPr>
              <a:t>on Thursday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AutoShape 2" descr="https://mail-attachment.googleusercontent.com/attachment/u/0/?ui=2&amp;ik=e48061600c&amp;view=att&amp;th=13d880460e054af2&amp;attid=0.1&amp;disp=inline&amp;safe=1&amp;zw&amp;saduie=AG9B_P9g_PdnM-BpOg84y6b7WLXL&amp;sadet=1363786888487&amp;sads=UfAyji_q60ld-IQFwC_LWnc_YDk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ail-attachment.googleusercontent.com/attachment/u/0/?ui=2&amp;ik=e48061600c&amp;view=att&amp;th=13d880460e054af2&amp;attid=0.1&amp;disp=inline&amp;safe=1&amp;zw&amp;saduie=AG9B_P9g_PdnM-BpOg84y6b7WLXL&amp;sadet=1363786888487&amp;sads=UfAyji_q60ld-IQFwC_LWnc_YDk&amp;sadssc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Users\erichling\Downloads\photo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718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0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460248"/>
            <a:ext cx="3200400" cy="320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Nazi Party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944562"/>
            <a:ext cx="243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(Germany)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1933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736848"/>
            <a:ext cx="381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National Socialist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German Workers Party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Reichsadl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52400"/>
            <a:ext cx="2819400" cy="1838248"/>
          </a:xfrm>
          <a:prstGeom prst="rect">
            <a:avLst/>
          </a:prstGeom>
        </p:spPr>
      </p:pic>
      <p:pic>
        <p:nvPicPr>
          <p:cNvPr id="2053" name="Picture 5">
            <a:hlinkClick r:id="rId5" action="ppaction://hlinksldjump" tooltip="My Struggle:  The National Socialist Movement"/>
          </p:cNvPr>
          <p:cNvPicPr>
            <a:picLocks noChangeAspect="1" noChangeArrowheads="1"/>
          </p:cNvPicPr>
          <p:nvPr/>
        </p:nvPicPr>
        <p:blipFill>
          <a:blip r:embed="rId6" cstate="print"/>
          <a:srcRect l="1477" r="84837"/>
          <a:stretch>
            <a:fillRect/>
          </a:stretch>
        </p:blipFill>
        <p:spPr bwMode="auto">
          <a:xfrm>
            <a:off x="8153400" y="990600"/>
            <a:ext cx="83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1371600"/>
            <a:ext cx="252698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343400" y="5410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Adolf Hitler</a:t>
            </a:r>
          </a:p>
          <a:p>
            <a:pPr algn="ctr"/>
            <a:r>
              <a:rPr lang="en-US" sz="2800" b="1" i="1" dirty="0" err="1" smtClean="0">
                <a:solidFill>
                  <a:schemeClr val="bg1"/>
                </a:solidFill>
              </a:rPr>
              <a:t>der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</a:rPr>
              <a:t>Fürher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78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008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Japanese Militarism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0292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Flag </a:t>
            </a:r>
            <a:r>
              <a:rPr lang="en-US" sz="2000" b="1" dirty="0" smtClean="0">
                <a:solidFill>
                  <a:schemeClr val="bg1"/>
                </a:solidFill>
              </a:rPr>
              <a:t>of the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Imperial Japanese Army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556260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Hideki Tojo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“Prime Minister”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919" y="1371600"/>
            <a:ext cx="290750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00200"/>
            <a:ext cx="5182457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97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76600" cy="17526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Japanese Expansion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72136" b="47778"/>
          <a:stretch>
            <a:fillRect/>
          </a:stretch>
        </p:blipFill>
        <p:spPr bwMode="auto">
          <a:xfrm>
            <a:off x="0" y="1676400"/>
            <a:ext cx="330740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r="28482"/>
          <a:stretch>
            <a:fillRect/>
          </a:stretch>
        </p:blipFill>
        <p:spPr bwMode="auto">
          <a:xfrm>
            <a:off x="3276600" y="-1"/>
            <a:ext cx="5867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782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explode.wav"/>
          </p:stSnd>
        </p:sndAc>
      </p:transition>
    </mc:Choice>
    <mc:Fallback xmlns="">
      <p:transition spd="slow"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Mussolini’s Conquest </a:t>
            </a:r>
            <a:br>
              <a:rPr lang="en-US" sz="48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of Ethiopia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41" y="2057400"/>
            <a:ext cx="494555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4084" y="2057400"/>
            <a:ext cx="394751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00400" y="132022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1935-1936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3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873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2438400" cy="1143000"/>
          </a:xfrm>
        </p:spPr>
        <p:txBody>
          <a:bodyPr/>
          <a:lstStyle/>
          <a:p>
            <a:pPr algn="l"/>
            <a:r>
              <a:rPr lang="en-US" sz="4800" b="1" dirty="0" smtClean="0"/>
              <a:t>Europe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143000"/>
            <a:ext cx="3429000" cy="76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September, 1939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4608493"/>
            <a:ext cx="3276600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Invasion of Poland = Declaration of War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482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Axis Pact</a:t>
            </a:r>
            <a:endParaRPr lang="en-US" sz="60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00911"/>
            <a:ext cx="2133600" cy="215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3570744"/>
            <a:ext cx="4648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</a:rPr>
              <a:t>Japan</a:t>
            </a:r>
            <a:r>
              <a:rPr lang="en-US" sz="3200" b="1" i="1" dirty="0" smtClean="0"/>
              <a:t>, </a:t>
            </a:r>
            <a:r>
              <a:rPr lang="en-US" sz="3200" b="1" i="1" dirty="0" smtClean="0">
                <a:solidFill>
                  <a:srgbClr val="C00000"/>
                </a:solidFill>
              </a:rPr>
              <a:t>Germany</a:t>
            </a:r>
            <a:r>
              <a:rPr lang="en-US" sz="3200" b="1" i="1" dirty="0" smtClean="0"/>
              <a:t>, and </a:t>
            </a:r>
            <a:r>
              <a:rPr lang="en-US" sz="3200" b="1" i="1" dirty="0" smtClean="0">
                <a:solidFill>
                  <a:srgbClr val="C00000"/>
                </a:solidFill>
              </a:rPr>
              <a:t>Italy</a:t>
            </a:r>
            <a:r>
              <a:rPr lang="en-US" sz="3200" b="1" i="1" dirty="0" smtClean="0"/>
              <a:t> </a:t>
            </a:r>
            <a:r>
              <a:rPr lang="en-US" sz="2200" b="1" i="1" dirty="0" smtClean="0"/>
              <a:t>agree to cooperate in their efforts… They further undertake to assist one another with all political, economic and military means if one of the Contracting Powers is attacked by a Power at present not involved in the European War or in the Japanese-Chinese conflict.</a:t>
            </a:r>
            <a:endParaRPr lang="en-US" sz="2200" b="1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-1"/>
            <a:ext cx="4495800" cy="684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55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228600"/>
            <a:ext cx="3733800" cy="2438400"/>
          </a:xfrm>
          <a:solidFill>
            <a:srgbClr val="0070C0"/>
          </a:solidFill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</a:rPr>
              <a:t>The Neutrality Acts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Neutrality Acts of 1930s were expressions of a commitment to isolationism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During 1930s, isolationists drew support for their position from Washington’s Farewell Address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sz="half" idx="2"/>
          </p:nvPr>
        </p:nvSpPr>
        <p:spPr>
          <a:xfrm>
            <a:off x="4800600" y="3505200"/>
            <a:ext cx="4343400" cy="2620963"/>
          </a:xfrm>
          <a:solidFill>
            <a:schemeClr val="tx1"/>
          </a:solidFill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“And while I am talking to you mothers and fathers, I give you one more assurance.  I have said this before, but I shall say it again and again and again: </a:t>
            </a:r>
          </a:p>
          <a:p>
            <a:pPr indent="52388">
              <a:buNone/>
            </a:pPr>
            <a:endParaRPr lang="en-US" sz="1100" b="1" dirty="0">
              <a:solidFill>
                <a:schemeClr val="bg1"/>
              </a:solidFill>
            </a:endParaRPr>
          </a:p>
          <a:p>
            <a:pPr indent="-1588">
              <a:buNone/>
            </a:pPr>
            <a:r>
              <a:rPr lang="en-US" b="1" dirty="0">
                <a:solidFill>
                  <a:schemeClr val="bg1"/>
                </a:solidFill>
              </a:rPr>
              <a:t>Your boys are not going to be sent into any foreign wars.” </a:t>
            </a:r>
          </a:p>
          <a:p>
            <a:pPr marL="274320" indent="-1588">
              <a:spcBef>
                <a:spcPts val="0"/>
              </a:spcBef>
              <a:buNone/>
              <a:tabLst>
                <a:tab pos="914400" algn="l"/>
                <a:tab pos="1309688" algn="l"/>
              </a:tabLst>
            </a:pPr>
            <a:r>
              <a:rPr lang="en-US" b="1" dirty="0">
                <a:solidFill>
                  <a:schemeClr val="bg1"/>
                </a:solidFill>
              </a:rPr>
              <a:t>		--	Franklin D. Roosevelt</a:t>
            </a:r>
          </a:p>
          <a:p>
            <a:pPr marL="274320" indent="-1588">
              <a:spcBef>
                <a:spcPts val="0"/>
              </a:spcBef>
              <a:buNone/>
              <a:tabLst>
                <a:tab pos="914400" algn="l"/>
                <a:tab pos="1309688" algn="l"/>
              </a:tabLst>
            </a:pPr>
            <a:r>
              <a:rPr lang="en-US" b="1" dirty="0">
                <a:solidFill>
                  <a:schemeClr val="bg1"/>
                </a:solidFill>
              </a:rPr>
              <a:t>			</a:t>
            </a:r>
            <a:r>
              <a:rPr lang="en-US" sz="2400" b="1" dirty="0">
                <a:solidFill>
                  <a:schemeClr val="bg1"/>
                </a:solidFill>
              </a:rPr>
              <a:t>Boston, 10/30/1940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00600" y="381000"/>
            <a:ext cx="2984810" cy="3048000"/>
            <a:chOff x="5867400" y="2438400"/>
            <a:chExt cx="2984810" cy="3048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7400" y="2438400"/>
              <a:ext cx="298481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867400" y="4901625"/>
              <a:ext cx="297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FDR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831525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585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5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sz="half" idx="2"/>
          </p:nvPr>
        </p:nvSpPr>
        <p:spPr>
          <a:xfrm>
            <a:off x="6438900" y="-2381"/>
            <a:ext cx="2705100" cy="6548438"/>
          </a:xfrm>
          <a:solidFill>
            <a:srgbClr val="008000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The Lend-Lease Program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FDR authorized the sale of surplus military equipment to the Allies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Lend-Lease program was used primarily to help Great Britain and the Soviet Union resist Nazi Germany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historians.org/projects/giroundtable/Lend_Lease/Images/LendLease_Pix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64" y="86517"/>
            <a:ext cx="5440736" cy="53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otevenpast.org/sites/notevenpast.org/files/LL-AllForOne-p1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6517"/>
            <a:ext cx="4495800" cy="57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1.bp.blogspot.com/_DhwcCqGFPe4/TGqkWKCYwgI/AAAAAAAAAFQ/TUoSCXULviU/s1600/tak11_obj1_lend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674019"/>
            <a:ext cx="650948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4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U.S. enters the war…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0"/>
            <a:ext cx="74752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19050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Europe</a:t>
            </a:r>
            <a:r>
              <a:rPr lang="en-US" b="1" dirty="0" smtClean="0"/>
              <a:t> </a:t>
            </a:r>
            <a:r>
              <a:rPr lang="en-US" sz="4000" b="1" dirty="0" smtClean="0"/>
              <a:t>(1941)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01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4127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WWII Overview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311859"/>
              </p:ext>
            </p:extLst>
          </p:nvPr>
        </p:nvGraphicFramePr>
        <p:xfrm>
          <a:off x="304800" y="1219200"/>
          <a:ext cx="8610600" cy="52578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52650"/>
                <a:gridCol w="6457950"/>
              </a:tblGrid>
              <a:tr h="1288520">
                <a:tc>
                  <a:txBody>
                    <a:bodyPr/>
                    <a:lstStyle/>
                    <a:p>
                      <a:pPr fontAlgn="t"/>
                      <a:r>
                        <a:rPr lang="en-US" sz="2400" b="1" u="none" strike="noStrike" dirty="0" smtClean="0">
                          <a:effectLst/>
                          <a:latin typeface="Calibri"/>
                          <a:cs typeface="Calibri"/>
                        </a:rPr>
                        <a:t>Topic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457200" indent="-457200" fontAlgn="t">
                        <a:buFont typeface="+mj-lt"/>
                        <a:buAutoNum type="arabicPeriod"/>
                      </a:pP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The Second World War</a:t>
                      </a:r>
                    </a:p>
                    <a:p>
                      <a:pPr marL="457200" indent="-457200" fontAlgn="t">
                        <a:buFont typeface="+mj-lt"/>
                        <a:buAutoNum type="arabicPeriod"/>
                      </a:pP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The Home Front During the War</a:t>
                      </a:r>
                      <a:r>
                        <a:rPr lang="en-US" sz="2400" b="1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675" marR="66675" marT="66675" marB="66675"/>
                </a:tc>
              </a:tr>
              <a:tr h="3969280">
                <a:tc>
                  <a:txBody>
                    <a:bodyPr/>
                    <a:lstStyle/>
                    <a:p>
                      <a:pPr fontAlgn="t"/>
                      <a:r>
                        <a:rPr lang="en-US" sz="2400" b="1" u="none" strike="noStrike" dirty="0">
                          <a:effectLst/>
                          <a:latin typeface="Calibri"/>
                          <a:cs typeface="Calibri"/>
                        </a:rPr>
                        <a:t>Big Questions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400" b="1" dirty="0" smtClean="0">
                          <a:latin typeface="Calibri"/>
                          <a:ea typeface="Cambria"/>
                          <a:cs typeface="Calibri"/>
                        </a:rPr>
                        <a:t>What were the causes of WWII?</a:t>
                      </a:r>
                      <a:endParaRPr lang="en-US" sz="2400" b="1" dirty="0" smtClean="0">
                        <a:latin typeface="Calibri"/>
                        <a:ea typeface="Cambria"/>
                        <a:cs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400" b="1" dirty="0" smtClean="0">
                          <a:latin typeface="Calibri"/>
                          <a:ea typeface="Cambria"/>
                          <a:cs typeface="Calibri"/>
                        </a:rPr>
                        <a:t>What were the arguments for/against America involving itself in the war?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GB" sz="2400" b="1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How do times of economic crisis and war affect the execution of justice?</a:t>
                      </a:r>
                      <a:r>
                        <a:rPr lang="en-US" sz="2400" b="1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2400" b="1" dirty="0">
                        <a:latin typeface="Calibri"/>
                        <a:ea typeface="Cambria"/>
                        <a:cs typeface="Calibri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200" y="1809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7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Three Days Before Pearl Harbor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merican-buddha.com/factsfascism.9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>
            <a:off x="0" y="1030224"/>
            <a:ext cx="9144000" cy="552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4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 descr="http://upload.wikimedia.org/wikipedia/commons/thumb/8/8d/Pacific_Area_-_The_Imperial_Powers_1939_-_Map.svg/2000px-Pacific_Area_-_The_Imperial_Powers_1939_-_Map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763000" cy="6865810"/>
          </a:xfrm>
          <a:prstGeom prst="rect">
            <a:avLst/>
          </a:prstGeom>
          <a:noFill/>
        </p:spPr>
      </p:pic>
      <p:pic>
        <p:nvPicPr>
          <p:cNvPr id="5" name="Picture 2" descr="http://upload.wikimedia.org/wikipedia/commons/thumb/8/8d/Pacific_Area_-_The_Imperial_Powers_1939_-_Map.svg/2000px-Pacific_Area_-_The_Imperial_Powers_1939_-_Map.svg.png"/>
          <p:cNvPicPr>
            <a:picLocks noChangeAspect="1" noChangeArrowheads="1"/>
          </p:cNvPicPr>
          <p:nvPr/>
        </p:nvPicPr>
        <p:blipFill>
          <a:blip r:embed="rId2" cstate="print"/>
          <a:srcRect l="79130" t="74360"/>
          <a:stretch>
            <a:fillRect/>
          </a:stretch>
        </p:blipFill>
        <p:spPr bwMode="auto">
          <a:xfrm>
            <a:off x="6610871" y="4419600"/>
            <a:ext cx="2533129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65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1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Pearl Harbor Attack</a:t>
            </a:r>
            <a:br>
              <a:rPr lang="en-US" b="1" dirty="0" smtClean="0"/>
            </a:br>
            <a:r>
              <a:rPr lang="en-US" b="1" i="1" dirty="0" smtClean="0"/>
              <a:t>December 7, 1941</a:t>
            </a:r>
            <a:endParaRPr lang="en-US" b="1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1149" y="3962400"/>
            <a:ext cx="364285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05600" y="4191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U.S.S. </a:t>
            </a:r>
            <a:r>
              <a:rPr lang="en-US" sz="2400" b="1" i="1" dirty="0" smtClean="0"/>
              <a:t>Arizona</a:t>
            </a:r>
            <a:endParaRPr lang="en-US" sz="2400" b="1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00200"/>
            <a:ext cx="176561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4114800"/>
            <a:ext cx="17526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Admiral Yamamoto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21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http://www.youtube.com/watch?v=3VqQAf74fsE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 Above and beyond recruitment poster shows image of Dorie Miller in his navy uniform with his Navy Cross. In the far background ships are in battl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52400"/>
            <a:ext cx="4038600" cy="563096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2700" y="228600"/>
            <a:ext cx="5092700" cy="4648200"/>
          </a:xfrm>
          <a:solidFill>
            <a:srgbClr val="660066"/>
          </a:solidFill>
          <a:ln>
            <a:solidFill>
              <a:srgbClr val="660066"/>
            </a:solidFill>
          </a:ln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Causes: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Japanese war machine dependent on shipments of oil, aviation gasoline, steel, &amp; scrap iron from US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Late 1940 - FDR imposed embargoes  on Japan-bound supplies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Mid 1941 – FDR froze Japanese assets in the US and halted all shipments of gasoline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Japanese leaders had two alternatives: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Give in to American demands that they withdraw from Manchuria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Thwart embargo by attaching US naval fleet at Pearl Harbor AND seize oil supplies and other raw materials in SE Asia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5400" y="4876800"/>
            <a:ext cx="5080000" cy="1968499"/>
          </a:xfrm>
          <a:prstGeom prst="rect">
            <a:avLst/>
          </a:prstGeom>
          <a:solidFill>
            <a:srgbClr val="FF6600"/>
          </a:solidFill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dirty="0" smtClean="0">
                <a:solidFill>
                  <a:srgbClr val="FFFFFF"/>
                </a:solidFill>
              </a:rPr>
              <a:t>Note: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Japanese attack on Pearl Harbor occurred after diplomatic negotiations with the US reached a stalemate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Pearl Harbor is only battle to have appeared on APUSH exam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6077634"/>
            <a:ext cx="2607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Pearl Harbor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4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Germany First Strategy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  <a:solidFill>
            <a:srgbClr val="FF0000"/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And here we go…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Japanese attack unified the US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Americans wanted to avenge the attack on Pearl Harbor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US declares war on Japan and Axis powers (Germany, Italy) declare war on 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  <a:solidFill>
            <a:srgbClr val="008000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After the attack on Pearl Harbor, the US announced a strategy of 1</a:t>
            </a:r>
            <a:r>
              <a:rPr lang="en-US" baseline="30000" dirty="0" smtClean="0">
                <a:solidFill>
                  <a:srgbClr val="FFFFFF"/>
                </a:solidFill>
              </a:rPr>
              <a:t>st</a:t>
            </a:r>
            <a:r>
              <a:rPr lang="en-US" dirty="0" smtClean="0">
                <a:solidFill>
                  <a:srgbClr val="FFFFFF"/>
                </a:solidFill>
              </a:rPr>
              <a:t> defeating Germany and then turning to a full-scale attack on Japan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At first unpopular, the “get Germany first” strategy prevailed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US couldn’t allow Hitler to defeat Great Britain and the Soviet Union, thus transforming the continent into a massive dictatorship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"/>
            <a:ext cx="5410200" cy="3200400"/>
          </a:xfrm>
          <a:solidFill>
            <a:srgbClr val="660066"/>
          </a:solidFill>
          <a:ln>
            <a:solidFill>
              <a:srgbClr val="660066"/>
            </a:solidFill>
          </a:ln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Latin America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Based upon the principles of the Good Neighbor Policy, FDR’s administration formally renounced the right to intervene in Latin America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During WWII, the US sought greater cooperation with the nations of Latin America, primarily to create a hemispheric opposition to fascism (dictatorships)</a:t>
            </a:r>
          </a:p>
          <a:p>
            <a:pPr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933" y="3594100"/>
            <a:ext cx="4419600" cy="2743200"/>
          </a:xfrm>
          <a:solidFill>
            <a:srgbClr val="FF6600"/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The Philippine Islands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 response to widespread anti-imperialist sentiments, the US pledged to grant independence to the Philippine Islands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Philippines gained independence from the US in 1946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0" name="Picture 2" descr="http://prints.encore-editions.com/0/500/strengthen-good-neighbor-policy-understand-our-southern-neighb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76200"/>
            <a:ext cx="2590800" cy="397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.bp.blogspot.com/_X9zSfSjM83c/SxRAhK0eVUI/AAAAAAAAABs/F8-z3uP_bQI/s1600/Fi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33" y="3581400"/>
            <a:ext cx="338666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On the Home Front…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98425"/>
            <a:ext cx="8153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up troops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62000"/>
            <a:ext cx="8610600" cy="3048000"/>
          </a:xfrm>
          <a:solidFill>
            <a:srgbClr val="7030A0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300" dirty="0">
                <a:solidFill>
                  <a:schemeClr val="bg1"/>
                </a:solidFill>
              </a:rPr>
              <a:t>15 million men and 250,000 women enlisted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Women in non-combat positions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WAACs (army), WAVES (navy)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chemeClr val="bg1"/>
                </a:solidFill>
              </a:rPr>
              <a:t>Selective Service Act </a:t>
            </a:r>
            <a:r>
              <a:rPr lang="en-US" sz="2300" dirty="0" smtClean="0">
                <a:solidFill>
                  <a:schemeClr val="bg1"/>
                </a:solidFill>
                <a:sym typeface="Wingdings" pitchFamily="2" charset="2"/>
              </a:rPr>
              <a:t> 18 and up register for draft</a:t>
            </a:r>
            <a:endParaRPr lang="en-US" sz="23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chemeClr val="bg1"/>
                </a:solidFill>
              </a:rPr>
              <a:t>To </a:t>
            </a:r>
            <a:r>
              <a:rPr lang="en-US" sz="2300" dirty="0">
                <a:solidFill>
                  <a:schemeClr val="bg1"/>
                </a:solidFill>
              </a:rPr>
              <a:t>keep production going, certain groups of workers eliminated from </a:t>
            </a:r>
            <a:r>
              <a:rPr lang="en-US" sz="2300" dirty="0" smtClean="0">
                <a:solidFill>
                  <a:schemeClr val="bg1"/>
                </a:solidFill>
              </a:rPr>
              <a:t>draft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15364" name="Picture 4" descr="p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276600"/>
            <a:ext cx="4000500" cy="3963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062605"/>
            <a:ext cx="2514600" cy="382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5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Wartime Mobilization of the Economy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  <a:solidFill>
            <a:srgbClr val="FF0000"/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Impact of Military Spending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Military spending revived the US economy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As American industry prepared for war, unemployment plummeted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dramatic increase in military spending enabled the US to finally emerge from the Great Depression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066800"/>
            <a:ext cx="361089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4127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week, you will identify and explain: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200" y="1809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  <a:solidFill>
            <a:srgbClr val="FF0000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-The rise of fascism and militarism in Japan, Italy, and Germany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-Prelude to war: policy of neutrality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-The attack on Pearl Harbor and United States declaration of war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-Fighting a multi-front war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-Diplomacy, war aims, and wartime conferences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-The United States as a global power in the Atomic Age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-Wartime mobilization of the economy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-Urban migration and demographic changes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-Women, work, and family during the war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-Civil liberties and civil rights during wartime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-War and regional development</a:t>
            </a:r>
          </a:p>
          <a:p>
            <a:pPr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-Expansion of government power 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5435601"/>
            <a:ext cx="9144000" cy="1422399"/>
          </a:xfrm>
          <a:prstGeom prst="rect">
            <a:avLst/>
          </a:prstGeom>
          <a:solidFill>
            <a:srgbClr val="3366FF"/>
          </a:solidFill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mtClean="0">
                <a:solidFill>
                  <a:srgbClr val="FFFFFF"/>
                </a:solidFill>
              </a:rPr>
              <a:t>Price Controls</a:t>
            </a:r>
          </a:p>
          <a:p>
            <a:r>
              <a:rPr lang="en-US" smtClean="0">
                <a:solidFill>
                  <a:srgbClr val="FFFFFF"/>
                </a:solidFill>
              </a:rPr>
              <a:t>The government instituted direct price controls to halt inflation</a:t>
            </a:r>
          </a:p>
          <a:p>
            <a:r>
              <a:rPr lang="en-US" smtClean="0">
                <a:solidFill>
                  <a:srgbClr val="FFFFFF"/>
                </a:solidFill>
              </a:rPr>
              <a:t>The Office of Price Administration (OPA) established a nationwide rationing system for consumer goods such as coffee and gasoline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38760"/>
      </p:ext>
    </p:extLst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5400" b="1" dirty="0" smtClean="0"/>
              <a:t>Rationing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0" y="1156336"/>
            <a:ext cx="9186152" cy="539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178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Waste Helps the Enemy--Conserve Mat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800" cy="6864352"/>
          </a:xfrm>
          <a:prstGeom prst="rect">
            <a:avLst/>
          </a:prstGeom>
          <a:noFill/>
        </p:spPr>
      </p:pic>
      <p:pic>
        <p:nvPicPr>
          <p:cNvPr id="8" name="Picture 2" descr="http://2.bp.blogspot.com/_2sYXHRFeJNk/S6tofCa0fkI/AAAAAAAAGHM/i0feooX26DE/s1600/Share+the+Mea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42118"/>
              </a:clrFrom>
              <a:clrTo>
                <a:srgbClr val="242118">
                  <a:alpha val="0"/>
                </a:srgbClr>
              </a:clrTo>
            </a:clrChange>
          </a:blip>
          <a:srcRect l="6078" t="3016" r="7206" b="5493"/>
          <a:stretch>
            <a:fillRect/>
          </a:stretch>
        </p:blipFill>
        <p:spPr bwMode="auto">
          <a:xfrm>
            <a:off x="4222376" y="0"/>
            <a:ext cx="4921624" cy="6858000"/>
          </a:xfrm>
          <a:prstGeom prst="rect">
            <a:avLst/>
          </a:prstGeom>
          <a:noFill/>
        </p:spPr>
      </p:pic>
      <p:pic>
        <p:nvPicPr>
          <p:cNvPr id="9" name="Picture 2" descr="http://z.about.com/d/history1900s/1/0/p/S/wwiip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56722" cy="6858000"/>
          </a:xfrm>
          <a:prstGeom prst="rect">
            <a:avLst/>
          </a:prstGeom>
          <a:noFill/>
        </p:spPr>
      </p:pic>
      <p:pic>
        <p:nvPicPr>
          <p:cNvPr id="10" name="Picture 2" descr="http://www.archives.gov/exhibits/powers_of_persuasion/use_it_up/images_html/images/ride_with_hitl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3138" y="0"/>
            <a:ext cx="5320862" cy="68580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357"/>
            <a:ext cx="5276850" cy="684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Save Waste Fats for Explosives--Take Them to Your Meat Deal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6434" y="0"/>
            <a:ext cx="4967566" cy="6858001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5107021" cy="6858000"/>
            <a:chOff x="0" y="0"/>
            <a:chExt cx="5107021" cy="6858000"/>
          </a:xfrm>
        </p:grpSpPr>
        <p:pic>
          <p:nvPicPr>
            <p:cNvPr id="13" name="Picture 2" descr="http://z.about.com/d/history1900s/1/0/e/Q/wwiip11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5107021" cy="6858000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0" y="6488668"/>
              <a:ext cx="2593723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hlinkClick r:id="rId9"/>
                </a:rPr>
                <a:t>http://www.densho.org/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10025" y="0"/>
            <a:ext cx="5133975" cy="6858000"/>
            <a:chOff x="1981200" y="-64945"/>
            <a:chExt cx="5210175" cy="6922945"/>
          </a:xfrm>
        </p:grpSpPr>
        <p:pic>
          <p:nvPicPr>
            <p:cNvPr id="17" name="Picture 2" descr="http://upload.wikimedia.org/wikipedia/commons/d/d2/AntiJapanesePropagandaTakeDayOff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81200" y="-64945"/>
              <a:ext cx="5210175" cy="6922945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981200" y="6488668"/>
              <a:ext cx="5181600" cy="341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hlinkClick r:id="rId11"/>
                </a:rPr>
                <a:t>http://pwencycl.kgbudge.com/P/r/Propaganda.htm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9" name="Picture 2" descr="http://poster-posters.com/pics/ww2/propaganda/thisenemy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4887662" cy="6858001"/>
          </a:xfrm>
          <a:prstGeom prst="rect">
            <a:avLst/>
          </a:prstGeom>
          <a:noFill/>
        </p:spPr>
      </p:pic>
      <p:pic>
        <p:nvPicPr>
          <p:cNvPr id="20" name="Picture 2" descr="[1942x~This_is_the_Enemy_US_[2].jpg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09060" y="0"/>
            <a:ext cx="5234940" cy="6858000"/>
          </a:xfrm>
          <a:prstGeom prst="rect">
            <a:avLst/>
          </a:prstGeom>
          <a:noFill/>
        </p:spPr>
      </p:pic>
      <p:pic>
        <p:nvPicPr>
          <p:cNvPr id="21" name="Picture 2" descr="http://z.about.com/d/history1900s/1/0/g/T/wwiip6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91754" y="0"/>
            <a:ext cx="4918646" cy="6858000"/>
          </a:xfrm>
          <a:prstGeom prst="rect">
            <a:avLst/>
          </a:prstGeom>
          <a:noFill/>
        </p:spPr>
      </p:pic>
      <p:pic>
        <p:nvPicPr>
          <p:cNvPr id="22" name="Picture 2" descr="http://upload.wikimedia.org/wikipedia/commons/c/c4/Anti-Japan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52600" y="0"/>
            <a:ext cx="550868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491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8862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Women in </a:t>
            </a:r>
            <a:br>
              <a:rPr lang="en-US" sz="48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World War II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905000"/>
            <a:ext cx="3810000" cy="639762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>
                <a:solidFill>
                  <a:schemeClr val="bg1"/>
                </a:solidFill>
              </a:rPr>
              <a:t>Rosie the Riveter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743199"/>
            <a:ext cx="3657600" cy="3382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American women contributed to the war effort by working in munitions factories.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http://amazingdata.com/mediadata/Image/020090625133606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62550" cy="6888317"/>
          </a:xfrm>
          <a:prstGeom prst="rect">
            <a:avLst/>
          </a:prstGeom>
          <a:noFill/>
        </p:spPr>
      </p:pic>
      <p:pic>
        <p:nvPicPr>
          <p:cNvPr id="8" name="Picture 2" descr="File:We Can Do It!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3076" y="0"/>
            <a:ext cx="530092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2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Women in WWII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038600" cy="4525963"/>
          </a:xfrm>
          <a:solidFill>
            <a:srgbClr val="FF0000"/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“Rosie the Riveter” was a nickname given during WWII to American women who did industrial work in the 1940s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war mobilization caused a significant movement of married women into the workforce</a:t>
            </a:r>
          </a:p>
        </p:txBody>
      </p:sp>
      <p:pic>
        <p:nvPicPr>
          <p:cNvPr id="5" name="Content Placeholder 4" descr="Rosie-the-Riveter_0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52400"/>
            <a:ext cx="348442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4648201"/>
            <a:ext cx="5867400" cy="209288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Did Women’s Roles Really Change?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Men continued to dominate supervisory positions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Women still paid less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WOMEN FORCED OUT OF THE WORKFORCE AT THE END OF THE WAR!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1950s: Women return role of housewives in suburbs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Women veterans were not recognized for benefits until 1979.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38100"/>
            <a:ext cx="441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African Americans in WWII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5562600" cy="5562600"/>
          </a:xfrm>
          <a:solidFill>
            <a:srgbClr val="0070C0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war years witnessed a continued migration of African Americans from the rural South to urban centers in the North and West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About 1.6 million African Americans left the South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President Roosevelt issued an executive order forbidding discrimination in defense industries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monitored by the Fair Employment Practices Commission</a:t>
            </a:r>
          </a:p>
          <a:p>
            <a:r>
              <a:rPr lang="en-US" dirty="0">
                <a:solidFill>
                  <a:schemeClr val="bg1"/>
                </a:solidFill>
              </a:rPr>
              <a:t>Double Victory campaign: Victory against dictators abroad, and racism at home</a:t>
            </a:r>
          </a:p>
          <a:p>
            <a:r>
              <a:rPr lang="en-US" dirty="0">
                <a:solidFill>
                  <a:schemeClr val="bg1"/>
                </a:solidFill>
              </a:rPr>
              <a:t>Some victories: more job opportunities, increased migration to North and West (esp. CA)</a:t>
            </a:r>
          </a:p>
          <a:p>
            <a:r>
              <a:rPr lang="en-US" dirty="0">
                <a:solidFill>
                  <a:schemeClr val="bg1"/>
                </a:solidFill>
              </a:rPr>
              <a:t>Still, much racism: blacks paid less, discriminated in housing, in public </a:t>
            </a:r>
            <a:r>
              <a:rPr lang="en-US" dirty="0" smtClean="0">
                <a:solidFill>
                  <a:schemeClr val="bg1"/>
                </a:solidFill>
              </a:rPr>
              <a:t>facilities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tuskegee-airm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4075" y="304800"/>
            <a:ext cx="3067050" cy="281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791200" y="3124200"/>
            <a:ext cx="3352800" cy="3733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Racism in military</a:t>
            </a: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Soldiers of color enlisted, but in segregated units</a:t>
            </a: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Many of these units were the most decorated of the war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African-Americans: Tuskegee Airmen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Mexican-Americans: Company E of the 141</a:t>
            </a:r>
            <a:r>
              <a:rPr lang="en-US" sz="1600" baseline="30000" dirty="0" smtClean="0">
                <a:solidFill>
                  <a:schemeClr val="bg1"/>
                </a:solidFill>
              </a:rPr>
              <a:t>st</a:t>
            </a:r>
            <a:r>
              <a:rPr lang="en-US" sz="1600" dirty="0" smtClean="0">
                <a:solidFill>
                  <a:schemeClr val="bg1"/>
                </a:solidFill>
              </a:rPr>
              <a:t> Regiment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Japanese Americans: 442</a:t>
            </a:r>
            <a:r>
              <a:rPr lang="en-US" sz="1600" baseline="30000" dirty="0" smtClean="0">
                <a:solidFill>
                  <a:schemeClr val="bg1"/>
                </a:solidFill>
              </a:rPr>
              <a:t>nd</a:t>
            </a:r>
            <a:r>
              <a:rPr lang="en-US" sz="1600" dirty="0" smtClean="0">
                <a:solidFill>
                  <a:schemeClr val="bg1"/>
                </a:solidFill>
              </a:rPr>
              <a:t> Regimental Combat Team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Native-Americans: Served in Marine Corps as Navajo Code Talkers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4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Racial Tensions in LA during WWII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solidFill>
            <a:srgbClr val="F09010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Racism against Mexican Americans and the fear of teen crime</a:t>
            </a:r>
          </a:p>
          <a:p>
            <a:r>
              <a:rPr lang="en-US" dirty="0">
                <a:solidFill>
                  <a:schemeClr val="bg1"/>
                </a:solidFill>
              </a:rPr>
              <a:t>Mexican American teenagers who wore “zoot suits” were targeted.</a:t>
            </a:r>
          </a:p>
          <a:p>
            <a:r>
              <a:rPr lang="en-US" dirty="0">
                <a:solidFill>
                  <a:schemeClr val="bg1"/>
                </a:solidFill>
              </a:rPr>
              <a:t>June 1943: 2500 soldiers and sailors attacked Mexican American neighborhoods in </a:t>
            </a:r>
            <a:r>
              <a:rPr lang="en-US" dirty="0" smtClean="0">
                <a:solidFill>
                  <a:schemeClr val="bg1"/>
                </a:solidFill>
              </a:rPr>
              <a:t>LA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Zoot Suit Riots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static.ddmcdn.com/gif/zoot-suits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69" y="4233026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2.bp.blogspot.com/-WX8esrxpymo/T03XXIE4QAI/AAAAAAAAAEU/CqzfSYdj7tc/s1600/zootsuit1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69" y="1371600"/>
            <a:ext cx="3122050" cy="265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ind.wav"/>
          </p:stSnd>
        </p:sndAc>
      </p:transition>
    </mc:Choice>
    <mc:Fallback xmlns="">
      <p:transition spd="slow"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Civil Liberties: The Internment of the Japanese Americans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600200"/>
            <a:ext cx="3886200" cy="4724400"/>
          </a:xfrm>
          <a:solidFill>
            <a:srgbClr val="CC0066"/>
          </a:solidFill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Public rallied behind WWII like never before</a:t>
            </a:r>
          </a:p>
          <a:p>
            <a:r>
              <a:rPr lang="en-US" dirty="0">
                <a:solidFill>
                  <a:schemeClr val="bg1"/>
                </a:solidFill>
              </a:rPr>
              <a:t>Many feared that immigrant groups were not unified with allied cause and were actually enemy agents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Germans and Italians: forced to move away from military bases, dealt with curfews, often jailed as spies without proof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0574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06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1739" t="21045" r="139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66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90"/>
            <a:ext cx="9144000" cy="686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52400"/>
            <a:ext cx="4800600" cy="1447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US" sz="4800" b="1" dirty="0" smtClean="0"/>
              <a:t>Japanese-American</a:t>
            </a:r>
            <a:br>
              <a:rPr lang="en-US" sz="4800" b="1" dirty="0" smtClean="0"/>
            </a:br>
            <a:r>
              <a:rPr lang="en-US" sz="4800" b="1" dirty="0" smtClean="0"/>
              <a:t>Internment Camps</a:t>
            </a:r>
            <a:endParaRPr lang="en-US" sz="4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6248400"/>
            <a:ext cx="8686800" cy="457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 smtClean="0"/>
              <a:t>Former horse stalls converted for temporary occupation by Japanese American internees at </a:t>
            </a:r>
            <a:r>
              <a:rPr lang="en-US" sz="1200" b="1" dirty="0" err="1" smtClean="0"/>
              <a:t>Tanforan</a:t>
            </a:r>
            <a:r>
              <a:rPr lang="en-US" sz="1200" b="1" dirty="0" smtClean="0"/>
              <a:t> Assembly Center, San Bruno, California, 1942</a:t>
            </a:r>
            <a:endParaRPr lang="en-US" sz="12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91200" y="0"/>
            <a:ext cx="3276600" cy="60960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In March 1942, President Roosevelt ordered that all Japanese Americans living on the West Coast be removed to “relocation centers” for the duration of the war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Japanese Americans were sent to the internment camps on the grounds that they were, allegedly, a potential security threat</a:t>
            </a:r>
          </a:p>
        </p:txBody>
      </p:sp>
    </p:spTree>
    <p:extLst>
      <p:ext uri="{BB962C8B-B14F-4D97-AF65-F5344CB8AC3E}">
        <p14:creationId xmlns:p14="http://schemas.microsoft.com/office/powerpoint/2010/main" val="35213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Why do we study history?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gp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39" r="-23839"/>
          <a:stretch>
            <a:fillRect/>
          </a:stretch>
        </p:blipFill>
        <p:spPr>
          <a:xfrm>
            <a:off x="-928352" y="838200"/>
            <a:ext cx="10758152" cy="5916569"/>
          </a:xfrm>
        </p:spPr>
      </p:pic>
      <p:sp>
        <p:nvSpPr>
          <p:cNvPr id="5" name="TextBox 4"/>
          <p:cNvSpPr txBox="1"/>
          <p:nvPr/>
        </p:nvSpPr>
        <p:spPr>
          <a:xfrm>
            <a:off x="287867" y="2336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28600"/>
            <a:ext cx="4495800" cy="639762"/>
          </a:xfrm>
        </p:spPr>
        <p:txBody>
          <a:bodyPr>
            <a:normAutofit fontScale="90000"/>
          </a:bodyPr>
          <a:lstStyle/>
          <a:p>
            <a:r>
              <a:rPr lang="en-US" i="1" dirty="0" err="1" smtClean="0">
                <a:solidFill>
                  <a:schemeClr val="bg1"/>
                </a:solidFill>
              </a:rPr>
              <a:t>Korematsu</a:t>
            </a:r>
            <a:r>
              <a:rPr lang="en-US" i="1" dirty="0" smtClean="0">
                <a:solidFill>
                  <a:schemeClr val="bg1"/>
                </a:solidFill>
              </a:rPr>
              <a:t> v. United States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52400"/>
            <a:ext cx="3810000" cy="6477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relocation of Japanese Americans during World War II raised the constitutionality of the internment of Japanese Americans as a wartime necessity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Supreme Court ruling in </a:t>
            </a:r>
            <a:r>
              <a:rPr lang="en-US" i="1" dirty="0" err="1">
                <a:solidFill>
                  <a:schemeClr val="bg1"/>
                </a:solidFill>
              </a:rPr>
              <a:t>Korematsu</a:t>
            </a:r>
            <a:r>
              <a:rPr lang="en-US" i="1" dirty="0">
                <a:solidFill>
                  <a:schemeClr val="bg1"/>
                </a:solidFill>
              </a:rPr>
              <a:t> v. United </a:t>
            </a:r>
            <a:r>
              <a:rPr lang="en-US" i="1" dirty="0" smtClean="0">
                <a:solidFill>
                  <a:schemeClr val="bg1"/>
                </a:solidFill>
              </a:rPr>
              <a:t>States </a:t>
            </a:r>
            <a:r>
              <a:rPr lang="en-US" dirty="0" smtClean="0">
                <a:solidFill>
                  <a:schemeClr val="bg1"/>
                </a:solidFill>
              </a:rPr>
              <a:t> upheld the constitutionality of the internment as a wartime necessity</a:t>
            </a:r>
          </a:p>
        </p:txBody>
      </p:sp>
      <p:pic>
        <p:nvPicPr>
          <p:cNvPr id="5" name="Content Placeholder 4" descr="Internment Map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62400" y="1424441"/>
            <a:ext cx="5075358" cy="42143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851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Europe First…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91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6172200"/>
            <a:ext cx="4038600" cy="64633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Europe (April, 1944)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387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D-Day (June 6, 1944)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1371600"/>
          </a:xfrm>
        </p:spPr>
        <p:txBody>
          <a:bodyPr/>
          <a:lstStyle/>
          <a:p>
            <a:r>
              <a:rPr lang="en-US" b="1" dirty="0" smtClean="0"/>
              <a:t>Anglo-American Amphibious Landing</a:t>
            </a:r>
          </a:p>
          <a:p>
            <a:r>
              <a:rPr lang="en-US" b="1" dirty="0" smtClean="0"/>
              <a:t>Normandy (Northern France)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62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5110"/>
            <a:ext cx="5603863" cy="448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4572000" cy="12192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5300" b="1" dirty="0" smtClean="0"/>
              <a:t>Yalta Conference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February, 1945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657600"/>
            <a:ext cx="15240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Churchill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3891290"/>
            <a:ext cx="15240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FDR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3629680"/>
            <a:ext cx="1524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Stalin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790182"/>
            <a:ext cx="24384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</a:t>
            </a:r>
          </a:p>
          <a:p>
            <a:pPr algn="ctr"/>
            <a:r>
              <a:rPr lang="en-US" sz="3600" b="1" dirty="0" smtClean="0"/>
              <a:t>“Big Three”</a:t>
            </a:r>
            <a:endParaRPr lang="en-US" sz="3600" b="1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791200" y="223391"/>
            <a:ext cx="3352800" cy="6634609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Big Three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The Big Three = Roosevelt, Churchill, and Stalin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Demanded </a:t>
            </a:r>
            <a:r>
              <a:rPr lang="en-US" sz="2800" dirty="0" smtClean="0">
                <a:solidFill>
                  <a:srgbClr val="FFFFFF"/>
                </a:solidFill>
              </a:rPr>
              <a:t>the unconditional surrender of Germany and Japan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their final meeting at Yalta in February 1945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baseline="0" dirty="0" smtClean="0">
                <a:solidFill>
                  <a:srgbClr val="FFFFFF"/>
                </a:solidFill>
              </a:rPr>
              <a:t>The Presence of Soviet troops</a:t>
            </a:r>
            <a:r>
              <a:rPr lang="en-US" sz="2800" dirty="0" smtClean="0">
                <a:solidFill>
                  <a:srgbClr val="FFFFFF"/>
                </a:solidFill>
              </a:rPr>
              <a:t> in Poland limited President Roosevelt’s options of the Yalta Conference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0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3266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229" y="152400"/>
            <a:ext cx="4038600" cy="15541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7300" b="1" dirty="0" smtClean="0"/>
              <a:t>V-E Day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May 8, 1945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Anti-Semitism in Nazi Germany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600200"/>
            <a:ext cx="5486400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</a:rPr>
              <a:t>“Hence today I believe that I am acting in accordance with the will of the Almighty Creator: 'by defending myself against the Jew, I am fighting for the work of the Lord.‘”</a:t>
            </a:r>
          </a:p>
          <a:p>
            <a:pPr>
              <a:buNone/>
              <a:tabLst>
                <a:tab pos="914400" algn="l"/>
                <a:tab pos="1597025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		--	Adolf Hitler</a:t>
            </a:r>
          </a:p>
          <a:p>
            <a:pPr>
              <a:buNone/>
              <a:tabLst>
                <a:tab pos="914400" algn="l"/>
                <a:tab pos="1597025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			</a:t>
            </a:r>
            <a:r>
              <a:rPr lang="en-US" b="1" i="1" dirty="0" smtClean="0">
                <a:solidFill>
                  <a:schemeClr val="bg1"/>
                </a:solidFill>
              </a:rPr>
              <a:t>Mein </a:t>
            </a:r>
            <a:r>
              <a:rPr lang="en-US" b="1" i="1" dirty="0" err="1" smtClean="0">
                <a:solidFill>
                  <a:schemeClr val="bg1"/>
                </a:solidFill>
              </a:rPr>
              <a:t>Kampf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2209800" cy="199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76600"/>
            <a:ext cx="2209800" cy="343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90800" y="6324600"/>
            <a:ext cx="655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hlinkClick r:id="rId4"/>
              </a:rPr>
              <a:t>http://www.mosaisk.com/auschwitz/Adolf-Hitler-about-the-Jews.php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07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4572000" cy="8683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i="1" dirty="0" smtClean="0"/>
              <a:t>Kristallnacht (1938)</a:t>
            </a:r>
            <a:endParaRPr lang="en-US" b="1" i="1" dirty="0"/>
          </a:p>
        </p:txBody>
      </p:sp>
      <p:pic>
        <p:nvPicPr>
          <p:cNvPr id="5" name="Glass_Crash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"/>
            <a:ext cx="9144000" cy="669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4572000" cy="8683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i="1" dirty="0" smtClean="0"/>
              <a:t>Kristallnacht (1938)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8442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-21582"/>
            <a:ext cx="8534400" cy="687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4572000" cy="8683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i="1" dirty="0" smtClean="0"/>
              <a:t>Kristallnacht (1938)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3443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Leading up to U.S.’s entry…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“Crimes Against Humanity”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3276600" cy="19812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Holocaust</a:t>
            </a:r>
          </a:p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Concentration Camps</a:t>
            </a:r>
          </a:p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Genocide</a:t>
            </a:r>
          </a:p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“Final Solution”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6926" y="1143000"/>
            <a:ext cx="5618540" cy="525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4419600" y="6320135"/>
            <a:ext cx="4419600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Mass Grave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3429000"/>
            <a:ext cx="4191000" cy="264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5943600"/>
            <a:ext cx="4191000" cy="83099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Auschwitz Extermination Camp (Poland)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7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4008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chemeClr val="bg1"/>
                </a:solidFill>
              </a:rPr>
              <a:t>Nuremburg Trials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1945-1946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743200"/>
            <a:ext cx="5562600" cy="3886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</a:rPr>
              <a:t>INDICTMENTS: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Participation in a…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crime against peace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Planning, initiating and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waging wars of aggression…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War crimes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Crimes against humanity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6465"/>
          <a:stretch>
            <a:fillRect/>
          </a:stretch>
        </p:blipFill>
        <p:spPr bwMode="auto">
          <a:xfrm>
            <a:off x="4419600" y="1828800"/>
            <a:ext cx="3307461" cy="27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45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477962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The State of Israel</a:t>
            </a: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(1948)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002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338430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24400" y="472440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Zionism </a:t>
            </a:r>
            <a:r>
              <a:rPr lang="en-US" sz="2000" b="1" i="1" dirty="0" smtClean="0">
                <a:solidFill>
                  <a:schemeClr val="bg1"/>
                </a:solidFill>
              </a:rPr>
              <a:t>had been around since the late nineteenth century, but it took the Holocaust to get the Western powers to actively involve themselves in the creation of a Jewish state.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2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Now onto the Pacific…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Theatre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6" name="Picture 4" descr="http://wps.ablongman.com/wps/media/objects/1483/1518969/DIVI578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7432"/>
            <a:ext cx="8229600" cy="6830568"/>
          </a:xfrm>
          <a:prstGeom prst="rect">
            <a:avLst/>
          </a:prstGeom>
          <a:noFill/>
        </p:spPr>
      </p:pic>
      <p:sp>
        <p:nvSpPr>
          <p:cNvPr id="8" name="Rectangle 7">
            <a:hlinkClick r:id="" action="ppaction://noaction"/>
          </p:cNvPr>
          <p:cNvSpPr/>
          <p:nvPr/>
        </p:nvSpPr>
        <p:spPr>
          <a:xfrm>
            <a:off x="2590800" y="3352800"/>
            <a:ext cx="838200" cy="114300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hlinkClick r:id="" action="ppaction://noaction"/>
          </p:cNvPr>
          <p:cNvSpPr/>
          <p:nvPr/>
        </p:nvSpPr>
        <p:spPr>
          <a:xfrm>
            <a:off x="6248400" y="2209800"/>
            <a:ext cx="1447800" cy="6858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2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457200"/>
            <a:ext cx="28194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Naval Battles</a:t>
            </a:r>
          </a:p>
          <a:p>
            <a:r>
              <a:rPr lang="en-US" sz="3200" b="1" dirty="0" smtClean="0"/>
              <a:t>Island Hopping</a:t>
            </a:r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3352800" y="2590800"/>
            <a:ext cx="762000" cy="3810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12" name="Rectangle 11">
            <a:hlinkClick r:id="" action="ppaction://noaction"/>
          </p:cNvPr>
          <p:cNvSpPr/>
          <p:nvPr/>
        </p:nvSpPr>
        <p:spPr>
          <a:xfrm>
            <a:off x="4114800" y="2895600"/>
            <a:ext cx="990600" cy="4572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</a:t>
            </a:r>
            <a:endParaRPr lang="en-US" sz="2800" b="1" dirty="0"/>
          </a:p>
        </p:txBody>
      </p:sp>
      <p:sp>
        <p:nvSpPr>
          <p:cNvPr id="13" name="Rectangle 12">
            <a:hlinkClick r:id="" action="ppaction://noaction"/>
          </p:cNvPr>
          <p:cNvSpPr/>
          <p:nvPr/>
        </p:nvSpPr>
        <p:spPr>
          <a:xfrm>
            <a:off x="5257800" y="5181600"/>
            <a:ext cx="685800" cy="4572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>
          <a:xfrm rot="2265355">
            <a:off x="3886339" y="1100716"/>
            <a:ext cx="561692" cy="1343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le:Midway Atoll.jpg"/>
          <p:cNvPicPr>
            <a:picLocks noChangeAspect="1" noChangeArrowheads="1"/>
          </p:cNvPicPr>
          <p:nvPr/>
        </p:nvPicPr>
        <p:blipFill>
          <a:blip r:embed="rId2" cstate="print"/>
          <a:srcRect t="19134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600200"/>
            <a:ext cx="3657600" cy="3428999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US Naval Base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AIRSTRIP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The “Turning Point” of the Pacific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Battle of Midway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June 4-7, 1942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VICTORY!!!</a:t>
            </a:r>
            <a:endParaRPr lang="en-US" sz="6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595702"/>
              </p:ext>
            </p:extLst>
          </p:nvPr>
        </p:nvGraphicFramePr>
        <p:xfrm>
          <a:off x="228600" y="1524000"/>
          <a:ext cx="86868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LOSSES</a:t>
                      </a:r>
                      <a:endParaRPr lang="en-US" sz="48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United States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1"/>
                          </a:solidFill>
                        </a:rPr>
                        <a:t>Japan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3200" dirty="0"/>
                        <a:t> carrier </a:t>
                      </a:r>
                      <a:r>
                        <a:rPr lang="en-US" sz="3200" dirty="0" smtClean="0"/>
                        <a:t>sunk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4</a:t>
                      </a:r>
                      <a:r>
                        <a:rPr lang="en-US" sz="3200" dirty="0"/>
                        <a:t> carriers </a:t>
                      </a:r>
                      <a:r>
                        <a:rPr lang="en-US" sz="3200" dirty="0" smtClean="0"/>
                        <a:t>sunk</a:t>
                      </a:r>
                      <a:endParaRPr lang="en-US" sz="32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3200" dirty="0" smtClean="0"/>
                        <a:t> destroyer sunk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3200" dirty="0" smtClean="0"/>
                        <a:t> cruiser sunk</a:t>
                      </a:r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r>
                        <a:rPr lang="en-US" sz="3200" dirty="0" smtClean="0"/>
                        <a:t> aircraft destroyed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248</a:t>
                      </a:r>
                      <a:r>
                        <a:rPr lang="en-US" sz="3200" dirty="0" smtClean="0"/>
                        <a:t> aircraft destroyed</a:t>
                      </a:r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307</a:t>
                      </a:r>
                      <a:r>
                        <a:rPr lang="en-US" sz="3200" dirty="0" smtClean="0"/>
                        <a:t> killed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3,057</a:t>
                      </a:r>
                      <a:r>
                        <a:rPr lang="en-US" sz="3200" dirty="0" smtClean="0"/>
                        <a:t> killed</a:t>
                      </a:r>
                      <a:endParaRPr lang="en-US" sz="3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5943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Once again, Japan failed to destroy the U.S. carrier fleet, destroying any hope of Japanese naval supremacy.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 r="11368"/>
          <a:stretch>
            <a:fillRect/>
          </a:stretch>
        </p:blipFill>
        <p:spPr bwMode="auto">
          <a:xfrm>
            <a:off x="228600" y="914400"/>
            <a:ext cx="243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2" descr="File:Naval Ensign of Japa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838200"/>
            <a:ext cx="2438400" cy="1524000"/>
          </a:xfrm>
          <a:prstGeom prst="rect">
            <a:avLst/>
          </a:prstGeom>
          <a:noFill/>
        </p:spPr>
      </p:pic>
      <p:sp>
        <p:nvSpPr>
          <p:cNvPr id="9" name="Rectangle 8">
            <a:hlinkClick r:id="" action="ppaction://noaction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ile:WW2 Iwo Jima flag raising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1126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325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6000" b="1" dirty="0" smtClean="0"/>
              <a:t>Battle of Iwo Jima</a:t>
            </a:r>
            <a:br>
              <a:rPr lang="en-US" sz="6000" b="1" dirty="0" smtClean="0"/>
            </a:br>
            <a:r>
              <a:rPr lang="en-US" sz="4000" b="1" dirty="0" smtClean="0"/>
              <a:t>2/19 – 3/26/1945</a:t>
            </a:r>
            <a:endParaRPr lang="en-US" b="1" dirty="0"/>
          </a:p>
        </p:txBody>
      </p:sp>
      <p:pic>
        <p:nvPicPr>
          <p:cNvPr id="130052" name="Picture 4" descr="File:Iwo jima location map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76400"/>
            <a:ext cx="2403216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7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le:USS Bunker Hill hit by two Kamikazes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 r="7778"/>
          <a:stretch>
            <a:fillRect/>
          </a:stretch>
        </p:blipFill>
        <p:spPr bwMode="auto">
          <a:xfrm>
            <a:off x="-5510" y="0"/>
            <a:ext cx="9149510" cy="6858000"/>
          </a:xfrm>
          <a:prstGeom prst="rect">
            <a:avLst/>
          </a:prstGeom>
          <a:noFill/>
        </p:spPr>
      </p:pic>
      <p:pic>
        <p:nvPicPr>
          <p:cNvPr id="129028" name="Picture 4" descr="File:Ensign Kiyoshi Ogawa hit Bunker Hill (new)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304800"/>
            <a:ext cx="1733550" cy="248475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324600" y="4919008"/>
            <a:ext cx="2819400" cy="19389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2000" b="1" dirty="0" smtClean="0"/>
              <a:t>USS BUNKER HILL hit by </a:t>
            </a:r>
            <a:r>
              <a:rPr lang="en-US" sz="2000" b="1" dirty="0" smtClean="0">
                <a:solidFill>
                  <a:srgbClr val="FFFF00"/>
                </a:solidFill>
              </a:rPr>
              <a:t>two</a:t>
            </a:r>
            <a:r>
              <a:rPr lang="en-US" sz="2000" b="1" dirty="0" smtClean="0"/>
              <a:t> Kamikazes in 30 seconds on 11 May 1945 off Kyushu. </a:t>
            </a:r>
          </a:p>
          <a:p>
            <a:pPr algn="r"/>
            <a:r>
              <a:rPr lang="en-US" sz="2000" b="1" dirty="0" smtClean="0"/>
              <a:t>Dead-372.</a:t>
            </a:r>
          </a:p>
          <a:p>
            <a:pPr algn="r"/>
            <a:r>
              <a:rPr lang="en-US" sz="2000" b="1" dirty="0" smtClean="0"/>
              <a:t> Wounded-264.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7086600" y="2819400"/>
            <a:ext cx="1676400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Ensign </a:t>
            </a:r>
          </a:p>
          <a:p>
            <a:pPr algn="ctr"/>
            <a:r>
              <a:rPr lang="en-US" b="1" dirty="0" smtClean="0"/>
              <a:t>Kiyoshi Ogawa</a:t>
            </a:r>
          </a:p>
          <a:p>
            <a:pPr algn="ctr"/>
            <a:r>
              <a:rPr lang="en-US" b="1" i="1" dirty="0" smtClean="0"/>
              <a:t>Kamikaze Pilot</a:t>
            </a:r>
            <a:endParaRPr lang="en-US" b="1" i="1" dirty="0"/>
          </a:p>
        </p:txBody>
      </p:sp>
      <p:pic>
        <p:nvPicPr>
          <p:cNvPr id="129030" name="Picture 6" descr="File:A6M3 Zero N712Z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818150" flipV="1">
            <a:off x="3033119" y="3325339"/>
            <a:ext cx="3657600" cy="2286536"/>
          </a:xfrm>
          <a:prstGeom prst="ellipse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Kamikaze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5486400" cy="990600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chemeClr val="bg1"/>
                </a:solidFill>
              </a:rPr>
              <a:t>The Manhattan Project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572000" cy="5715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President Roosevelt authorized the Manhattan Project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President Truman authorized the use of the atomic bomb on Japanese cities Hiroshima and Nagasaki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United States was the only country possessing atomic bombs in 1945</a:t>
            </a:r>
          </a:p>
        </p:txBody>
      </p:sp>
      <p:pic>
        <p:nvPicPr>
          <p:cNvPr id="8" name="Picture 4" descr="how to draw a mushroom clou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50" y="28575"/>
            <a:ext cx="3333750" cy="27527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9" name="Picture 2" descr="http://1.bp.blogspot.com/_hdFnyu6of5g/SvCwhv8gPKI/AAAAAAAAA2g/43LAvujDEa4/s640/robert-oppenheimer-life-portra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743200"/>
            <a:ext cx="3153954" cy="4038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35154" y="5750004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J. Robert Oppenheimer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i="1" dirty="0" smtClean="0">
                <a:solidFill>
                  <a:schemeClr val="bg1"/>
                </a:solidFill>
              </a:rPr>
              <a:t>Physicist</a:t>
            </a:r>
            <a:br>
              <a:rPr lang="en-US" sz="2400" b="1" i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“father of the atomic bomb”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5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24400" y="381000"/>
            <a:ext cx="4191000" cy="17827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American Responses to the Growing Threat of War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228600"/>
            <a:ext cx="4114800" cy="6400800"/>
          </a:xfrm>
          <a:solidFill>
            <a:srgbClr val="FF0000"/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The Stimson Doctrine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Sept. 1931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Japan invaded/conquered Chinese province of Manchuria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In 1932 – Stimson Doctrine declared that US wouldn’t recognize any territorial acquisitions achieved by force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Although US didn’t recognize the Japanese occupation, the Hoover administration refrained from taking military action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Significance – failure of US and other powers to take any concrete action marked the failure of collective security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274320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620000" cy="944562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chemeClr val="bg1"/>
                </a:solidFill>
              </a:rPr>
              <a:t>Potsdam Conference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34138" y="990600"/>
            <a:ext cx="3176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July-August, 1945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6194" name="Picture 2" descr="File:Bundesarchiv Bild 183-R86965, Potsdamer Konferenz, Gruppenbild.jpg">
            <a:hlinkClick r:id="" action="ppaction://noaction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216" y="2057400"/>
            <a:ext cx="3987384" cy="2743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28600" y="1905000"/>
            <a:ext cx="46482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POTSDAM DECLARATION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U.S., U.K., &amp; China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algn="just"/>
            <a:r>
              <a:rPr lang="en-US" sz="2400" b="1" dirty="0" smtClean="0">
                <a:solidFill>
                  <a:schemeClr val="bg1"/>
                </a:solidFill>
              </a:rPr>
              <a:t>“We call upon the government of Japan to proclaim now the </a:t>
            </a:r>
            <a:r>
              <a:rPr lang="en-US" sz="2400" b="1" dirty="0" smtClean="0">
                <a:solidFill>
                  <a:srgbClr val="FF0000"/>
                </a:solidFill>
              </a:rPr>
              <a:t>unconditional surrender </a:t>
            </a:r>
            <a:r>
              <a:rPr lang="en-US" sz="2400" b="1" dirty="0" smtClean="0">
                <a:solidFill>
                  <a:schemeClr val="bg1"/>
                </a:solidFill>
              </a:rPr>
              <a:t>of all Japanese armed forces, and to provide proper and adequate assurances of their good faith in such action. The alternative for Japan is </a:t>
            </a:r>
            <a:r>
              <a:rPr lang="en-US" sz="2400" b="1" dirty="0" smtClean="0">
                <a:solidFill>
                  <a:srgbClr val="FF0000"/>
                </a:solidFill>
              </a:rPr>
              <a:t>prompt and utter destruction</a:t>
            </a:r>
            <a:r>
              <a:rPr lang="en-US" sz="2400" b="1" dirty="0" smtClean="0">
                <a:solidFill>
                  <a:schemeClr val="bg1"/>
                </a:solidFill>
              </a:rPr>
              <a:t>."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36195" name="Picture 3" descr="C:\Documents and Settings\TRICHEY\Local Settings\Temporary Internet Files\Content.IE5\QXJVH12G\MC90023728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54565" flipH="1">
            <a:off x="4762592" y="4873697"/>
            <a:ext cx="1447800" cy="17357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0" y="54864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OR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136199" name="Picture 7" descr="http://akorra.com/blog/wp-content/uploads/2009/05/ulysses-s-grant.jpg"/>
          <p:cNvPicPr>
            <a:picLocks noChangeAspect="1" noChangeArrowheads="1"/>
          </p:cNvPicPr>
          <p:nvPr/>
        </p:nvPicPr>
        <p:blipFill>
          <a:blip r:embed="rId4" cstate="print"/>
          <a:srcRect b="10554"/>
          <a:stretch>
            <a:fillRect/>
          </a:stretch>
        </p:blipFill>
        <p:spPr bwMode="auto">
          <a:xfrm>
            <a:off x="7391400" y="1"/>
            <a:ext cx="1752600" cy="195561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6201" name="Picture 9" descr="Nuclear Bomb Mushroom Cloud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5105400"/>
            <a:ext cx="15240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4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3962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Atomic Bomb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http://students.umf.maine.edu/~donoghtp/abom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66298"/>
            <a:ext cx="4114800" cy="5629702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914400"/>
            <a:ext cx="4572000" cy="49530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Truman’s Decision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Continuing to use conventional weapons would result in the loss of thousands of American lives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Using the atomic bomb would persuade the Japanese to surrender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Ending the war against Japan as quickly as possible would prevent Soviet intervention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Using the atomic bomb would convince the Soviet Union of the need to be more cooperative in formulating its postwar plans</a:t>
            </a:r>
          </a:p>
        </p:txBody>
      </p:sp>
    </p:spTree>
    <p:extLst>
      <p:ext uri="{BB962C8B-B14F-4D97-AF65-F5344CB8AC3E}">
        <p14:creationId xmlns:p14="http://schemas.microsoft.com/office/powerpoint/2010/main" val="37903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67600" cy="9906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The </a:t>
            </a:r>
            <a:r>
              <a:rPr lang="en-US" sz="5400" b="1" i="1" dirty="0" smtClean="0">
                <a:solidFill>
                  <a:schemeClr val="bg1"/>
                </a:solidFill>
              </a:rPr>
              <a:t>Enola Gay</a:t>
            </a:r>
            <a:endParaRPr lang="en-US" sz="5400" b="1" i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4000" y="1874838"/>
            <a:ext cx="3352800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Paul </a:t>
            </a:r>
            <a:r>
              <a:rPr lang="en-US" sz="3600" dirty="0" err="1" smtClean="0">
                <a:solidFill>
                  <a:schemeClr val="bg1"/>
                </a:solidFill>
              </a:rPr>
              <a:t>Tibbets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9462" name="Picture 6" descr="enola-gay-cre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4762500" cy="35718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9464" name="Picture 8" descr="Paul Tibbe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0" y="3581400"/>
            <a:ext cx="2381250" cy="27146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File:Tibbets-wav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1" y="2514600"/>
            <a:ext cx="2094230" cy="25908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228600" y="5410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The Crew of the </a:t>
            </a:r>
            <a:r>
              <a:rPr lang="en-US" sz="2400" b="1" i="1" dirty="0" smtClean="0">
                <a:solidFill>
                  <a:schemeClr val="bg1"/>
                </a:solidFill>
              </a:rPr>
              <a:t>Enola Gay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C:\Documents and Settings\TRICHEY\Local Settings\Temporary Internet Files\Content.IE5\U2DGT1A7\MC90002167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52400" y="228600"/>
            <a:ext cx="2399882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94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August, 1945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20808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“Little Boy”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(Hiroshima)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208087"/>
          </a:xfrm>
        </p:spPr>
        <p:txBody>
          <a:bodyPr/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</a:rPr>
              <a:t>“Fat Man”</a:t>
            </a:r>
            <a:endParaRPr lang="en-US" sz="3200" dirty="0">
              <a:solidFill>
                <a:schemeClr val="bg1"/>
              </a:solidFill>
            </a:endParaRPr>
          </a:p>
          <a:p>
            <a:pPr lvl="0" algn="ctr"/>
            <a:r>
              <a:rPr lang="en-US" sz="3200" dirty="0" smtClean="0">
                <a:solidFill>
                  <a:schemeClr val="bg1"/>
                </a:solidFill>
              </a:rPr>
              <a:t>(Nagasaki)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File:Fat man.jpg">
            <a:hlinkClick r:id="rId2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416785"/>
            <a:ext cx="4041775" cy="2683243"/>
          </a:xfrm>
          <a:prstGeom prst="rect">
            <a:avLst/>
          </a:prstGeom>
          <a:noFill/>
        </p:spPr>
      </p:pic>
      <p:pic>
        <p:nvPicPr>
          <p:cNvPr id="8" name="Picture 4" descr="File:Little boy.jpg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430834"/>
            <a:ext cx="4040188" cy="265514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51054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August 6, 1945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51054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August 9, 1945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715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Unconditional Surrender:  August 14-15, 1945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https://www.youtube.com/watch?v=gwkyPvlWPM0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6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web.britannica.com/eb-media/47/91847-004-669368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2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4.bp.blogspot.com/-HfytXN7uzaQ/TaPSfs5tIgI/AAAAAAAAAAQ/xd8OtkNb2bc/s1600/Victim_of_Atomic_Bomb_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66394"/>
            <a:ext cx="3170966" cy="36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TKOEbq0j_ip_78H2-c9eTkVat-AOMy15lPqo7ETSSujzmn_s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206" y="3266394"/>
            <a:ext cx="3578906" cy="35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outhbayriders.com/forums/attachment.php?attachmentid=3118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66" y="2571734"/>
            <a:ext cx="2696434" cy="43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h5.ggpht.com/__zoKJ77EvEc/TF7UfNXCAAI/AAAAAAAAGNc/wXC3P_QrSuk/Atomic09%5B2%5D.jpg?imgmax=8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86" y="-1"/>
            <a:ext cx="4782014" cy="32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e/e0/Douglas_MacArthur_signs_formal_surre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140"/>
            <a:ext cx="9144000" cy="6539459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274638"/>
            <a:ext cx="4191000" cy="7159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September 2, 1945 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5105400"/>
            <a:ext cx="2514600" cy="1371600"/>
          </a:xfrm>
          <a:gradFill>
            <a:gsLst>
              <a:gs pos="0">
                <a:schemeClr val="dk1">
                  <a:tint val="50000"/>
                  <a:satMod val="300000"/>
                  <a:alpha val="70000"/>
                </a:schemeClr>
              </a:gs>
              <a:gs pos="35000">
                <a:schemeClr val="dk1">
                  <a:tint val="37000"/>
                  <a:satMod val="300000"/>
                  <a:alpha val="70000"/>
                </a:schemeClr>
              </a:gs>
              <a:gs pos="100000">
                <a:schemeClr val="dk1">
                  <a:tint val="15000"/>
                  <a:satMod val="350000"/>
                  <a:alpha val="7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 smtClean="0"/>
              <a:t>Gen. MacArthur signs Japan’s unconditional surrender at a formal ceremony aboard the </a:t>
            </a:r>
            <a:r>
              <a:rPr lang="en-US" sz="2400" b="1" dirty="0" smtClean="0">
                <a:hlinkClick r:id="rId3"/>
              </a:rPr>
              <a:t>U.S.S. </a:t>
            </a:r>
            <a:r>
              <a:rPr lang="en-US" sz="2400" b="1" i="1" dirty="0" smtClean="0">
                <a:hlinkClick r:id="rId3"/>
              </a:rPr>
              <a:t>Missouri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304800"/>
            <a:ext cx="28956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“V-J Day” in U.S.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477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http://archive.org/details/Japanese1943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Japanese Internment</a:t>
            </a:r>
          </a:p>
        </p:txBody>
      </p:sp>
    </p:spTree>
    <p:extLst>
      <p:ext uri="{BB962C8B-B14F-4D97-AF65-F5344CB8AC3E}">
        <p14:creationId xmlns:p14="http://schemas.microsoft.com/office/powerpoint/2010/main" val="242421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Totalitarianism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32004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authoritarian</a:t>
            </a:r>
            <a:r>
              <a:rPr lang="en-US" sz="3600" b="1" dirty="0"/>
              <a:t> and </a:t>
            </a:r>
            <a:r>
              <a:rPr lang="en-US" sz="3600" b="1" dirty="0">
                <a:solidFill>
                  <a:srgbClr val="FF0000"/>
                </a:solidFill>
              </a:rPr>
              <a:t>dictatorial</a:t>
            </a:r>
            <a:r>
              <a:rPr lang="en-US" sz="3600" b="1" dirty="0"/>
              <a:t> governments </a:t>
            </a:r>
            <a:r>
              <a:rPr lang="en-US" sz="3600" b="1" dirty="0" smtClean="0"/>
              <a:t>whose goal is to control </a:t>
            </a:r>
            <a:r>
              <a:rPr lang="en-US" sz="3600" b="1" i="1" dirty="0"/>
              <a:t>all</a:t>
            </a:r>
            <a:r>
              <a:rPr lang="en-US" sz="3600" b="1" dirty="0"/>
              <a:t> aspects of public </a:t>
            </a:r>
            <a:r>
              <a:rPr lang="en-US" sz="3600" b="1" dirty="0" smtClean="0">
                <a:solidFill>
                  <a:srgbClr val="FF0000"/>
                </a:solidFill>
              </a:rPr>
              <a:t>and private </a:t>
            </a:r>
            <a:r>
              <a:rPr lang="en-US" sz="3600" b="1" dirty="0" smtClean="0"/>
              <a:t>life.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447800"/>
            <a:ext cx="4038600" cy="457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4800600"/>
            <a:ext cx="4572000" cy="830997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State &gt; Individual</a:t>
            </a:r>
            <a:endParaRPr lang="en-US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2461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43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Communist Party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944562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(Russia/Soviet Union)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1917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15000" y="2057400"/>
            <a:ext cx="3219450" cy="4611707"/>
            <a:chOff x="5715000" y="1905000"/>
            <a:chExt cx="3219450" cy="4611707"/>
          </a:xfrm>
        </p:grpSpPr>
        <p:sp>
          <p:nvSpPr>
            <p:cNvPr id="14" name="TextBox 13"/>
            <p:cNvSpPr txBox="1"/>
            <p:nvPr/>
          </p:nvSpPr>
          <p:spPr>
            <a:xfrm>
              <a:off x="5715000" y="5562600"/>
              <a:ext cx="152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Vladimir Lenin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1905000"/>
              <a:ext cx="3219450" cy="3644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391400" y="5562600"/>
              <a:ext cx="1524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Joseph Stalin</a:t>
              </a:r>
            </a:p>
          </p:txBody>
        </p:sp>
      </p:grpSp>
      <p:pic>
        <p:nvPicPr>
          <p:cNvPr id="4099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86000"/>
            <a:ext cx="5239351" cy="3505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15491"/>
            <a:ext cx="2743200" cy="178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6228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en/6/68/Romestat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082" y="0"/>
            <a:ext cx="4581918" cy="6858000"/>
          </a:xfrm>
          <a:prstGeom prst="rect">
            <a:avLst/>
          </a:prstGeom>
          <a:noFill/>
        </p:spPr>
      </p:pic>
      <p:sp>
        <p:nvSpPr>
          <p:cNvPr id="5" name="Rectangle 4">
            <a:hlinkClick r:id="rId5"/>
          </p:cNvPr>
          <p:cNvSpPr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Statue of Romulus and </a:t>
            </a:r>
            <a:r>
              <a:rPr lang="en-US" b="1" dirty="0" err="1" smtClean="0">
                <a:solidFill>
                  <a:schemeClr val="bg1"/>
                </a:solidFill>
              </a:rPr>
              <a:t>Remus</a:t>
            </a:r>
            <a:r>
              <a:rPr lang="en-US" b="1" dirty="0" smtClean="0">
                <a:solidFill>
                  <a:schemeClr val="bg1"/>
                </a:solidFill>
              </a:rPr>
              <a:t> in Rome, GA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Fascism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wheninrom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2525950"/>
            <a:ext cx="2057400" cy="332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66800" y="944562"/>
            <a:ext cx="243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(Italy)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1922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57912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Benito Mussolini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Il Duce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Tom\AppData\Local\Microsoft\Windows\Temporary Internet Files\Content.IE5\NT0THD3L\MC9004336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200400"/>
            <a:ext cx="1905000" cy="2313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645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15696</TotalTime>
  <Words>2057</Words>
  <Application>Microsoft Office PowerPoint</Application>
  <PresentationFormat>On-screen Show (4:3)</PresentationFormat>
  <Paragraphs>292</Paragraphs>
  <Slides>67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Office Theme</vt:lpstr>
      <vt:lpstr>1_Office Theme</vt:lpstr>
      <vt:lpstr>2_Office Theme</vt:lpstr>
      <vt:lpstr>World War II</vt:lpstr>
      <vt:lpstr>WWII Overview</vt:lpstr>
      <vt:lpstr>This week, you will identify and explain:</vt:lpstr>
      <vt:lpstr>Why do we study history?</vt:lpstr>
      <vt:lpstr>Leading up to U.S.’s entry…</vt:lpstr>
      <vt:lpstr>American Responses to the Growing Threat of War</vt:lpstr>
      <vt:lpstr>Totalitarianism</vt:lpstr>
      <vt:lpstr>Communist Party</vt:lpstr>
      <vt:lpstr>Fascism</vt:lpstr>
      <vt:lpstr>Nazi Party</vt:lpstr>
      <vt:lpstr>Japanese Militarism</vt:lpstr>
      <vt:lpstr>Japanese Expansion</vt:lpstr>
      <vt:lpstr>Mussolini’s Conquest  of Ethiopia</vt:lpstr>
      <vt:lpstr>Europe</vt:lpstr>
      <vt:lpstr>Axis Pact</vt:lpstr>
      <vt:lpstr>PowerPoint Presentation</vt:lpstr>
      <vt:lpstr>PowerPoint Presentation</vt:lpstr>
      <vt:lpstr>The U.S. enters the war…</vt:lpstr>
      <vt:lpstr>Europe (1941)</vt:lpstr>
      <vt:lpstr>Three Days Before Pearl Harbor</vt:lpstr>
      <vt:lpstr>PowerPoint Presentation</vt:lpstr>
      <vt:lpstr>Pearl Harbor Attack December 7, 1941</vt:lpstr>
      <vt:lpstr>http://www.youtube.com/watch?v=3VqQAf74fsE</vt:lpstr>
      <vt:lpstr>PowerPoint Presentation</vt:lpstr>
      <vt:lpstr>Germany First Strategy </vt:lpstr>
      <vt:lpstr>PowerPoint Presentation</vt:lpstr>
      <vt:lpstr>On the Home Front…</vt:lpstr>
      <vt:lpstr>Building up troops</vt:lpstr>
      <vt:lpstr>Wartime Mobilization of the Economy </vt:lpstr>
      <vt:lpstr>PowerPoint Presentation</vt:lpstr>
      <vt:lpstr>Rationing</vt:lpstr>
      <vt:lpstr>PowerPoint Presentation</vt:lpstr>
      <vt:lpstr>Women in  World War II</vt:lpstr>
      <vt:lpstr>Women in WWII</vt:lpstr>
      <vt:lpstr>African Americans in WWII</vt:lpstr>
      <vt:lpstr>Racial Tensions in LA during WWII</vt:lpstr>
      <vt:lpstr>Civil Liberties: The Internment of the Japanese Americans</vt:lpstr>
      <vt:lpstr>PowerPoint Presentation</vt:lpstr>
      <vt:lpstr>Japanese-American Internment Camps</vt:lpstr>
      <vt:lpstr>Korematsu v. United States</vt:lpstr>
      <vt:lpstr>Europe First…</vt:lpstr>
      <vt:lpstr>PowerPoint Presentation</vt:lpstr>
      <vt:lpstr>D-Day (June 6, 1944)</vt:lpstr>
      <vt:lpstr>Yalta Conference February, 1945</vt:lpstr>
      <vt:lpstr>V-E Day May 8, 1945</vt:lpstr>
      <vt:lpstr>Anti-Semitism in Nazi Germany</vt:lpstr>
      <vt:lpstr>Kristallnacht (1938)</vt:lpstr>
      <vt:lpstr>Kristallnacht (1938)</vt:lpstr>
      <vt:lpstr>Kristallnacht (1938)</vt:lpstr>
      <vt:lpstr>“Crimes Against Humanity”</vt:lpstr>
      <vt:lpstr>Nuremburg Trials 1945-1946</vt:lpstr>
      <vt:lpstr>The State of Israel (1948)</vt:lpstr>
      <vt:lpstr>Now onto the Pacific…</vt:lpstr>
      <vt:lpstr>Pacific Theatre Map</vt:lpstr>
      <vt:lpstr>Battle of Midway June 4-7, 1942</vt:lpstr>
      <vt:lpstr>VICTORY!!!</vt:lpstr>
      <vt:lpstr>Battle of Iwo Jima 2/19 – 3/26/1945</vt:lpstr>
      <vt:lpstr>Kamikaze</vt:lpstr>
      <vt:lpstr>The Manhattan Project</vt:lpstr>
      <vt:lpstr>Potsdam Conference</vt:lpstr>
      <vt:lpstr>The Atomic Bomb</vt:lpstr>
      <vt:lpstr>The Enola Gay</vt:lpstr>
      <vt:lpstr>August, 1945</vt:lpstr>
      <vt:lpstr>https://www.youtube.com/watch?v=gwkyPvlWPM0</vt:lpstr>
      <vt:lpstr>PowerPoint Presentation</vt:lpstr>
      <vt:lpstr>September 2, 1945 </vt:lpstr>
      <vt:lpstr>http://archive.org/details/Japanese1943</vt:lpstr>
    </vt:vector>
  </TitlesOfParts>
  <Company>Pritzker College Prep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22: World War I</dc:title>
  <dc:creator>Janine Givens-Belsley</dc:creator>
  <cp:lastModifiedBy>Erin Richling</cp:lastModifiedBy>
  <cp:revision>448</cp:revision>
  <dcterms:created xsi:type="dcterms:W3CDTF">2012-04-09T03:05:01Z</dcterms:created>
  <dcterms:modified xsi:type="dcterms:W3CDTF">2014-03-17T14:39:20Z</dcterms:modified>
</cp:coreProperties>
</file>