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8" r:id="rId2"/>
    <p:sldId id="262" r:id="rId3"/>
    <p:sldId id="259" r:id="rId4"/>
    <p:sldId id="257" r:id="rId5"/>
    <p:sldId id="263" r:id="rId6"/>
    <p:sldId id="264" r:id="rId7"/>
  </p:sldIdLst>
  <p:sldSz cx="9144000" cy="6858000" type="screen4x3"/>
  <p:notesSz cx="7010400" cy="9296400"/>
  <p:defaultTextStyle>
    <a:defPPr>
      <a:defRPr lang="en-US"/>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565656"/>
    <a:srgbClr val="959EBD"/>
    <a:srgbClr val="CBCFDF"/>
    <a:srgbClr val="343434"/>
    <a:srgbClr val="D9DCE7"/>
    <a:srgbClr val="BFC4D7"/>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62" autoAdjust="0"/>
    <p:restoredTop sz="94671" autoAdjust="0"/>
  </p:normalViewPr>
  <p:slideViewPr>
    <p:cSldViewPr>
      <p:cViewPr>
        <p:scale>
          <a:sx n="80" d="100"/>
          <a:sy n="80" d="100"/>
        </p:scale>
        <p:origin x="-43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spcBef>
                <a:spcPct val="0"/>
              </a:spcBef>
              <a:defRPr sz="1200"/>
            </a:lvl1pPr>
          </a:lstStyle>
          <a:p>
            <a:pPr>
              <a:defRPr/>
            </a:pPr>
            <a:endParaRPr lang="en-US"/>
          </a:p>
        </p:txBody>
      </p:sp>
      <p:sp>
        <p:nvSpPr>
          <p:cNvPr id="30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spcBef>
                <a:spcPct val="0"/>
              </a:spcBef>
              <a:defRPr sz="1200"/>
            </a:lvl1pPr>
          </a:lstStyle>
          <a:p>
            <a:pPr>
              <a:defRPr/>
            </a:pPr>
            <a:endParaRPr lang="en-US"/>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spcBef>
                <a:spcPct val="0"/>
              </a:spcBef>
              <a:defRPr sz="1200"/>
            </a:lvl1pPr>
          </a:lstStyle>
          <a:p>
            <a:pPr>
              <a:defRPr/>
            </a:pPr>
            <a:endParaRPr lang="en-US"/>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spcBef>
                <a:spcPct val="0"/>
              </a:spcBef>
              <a:defRPr sz="1200"/>
            </a:lvl1pPr>
          </a:lstStyle>
          <a:p>
            <a:pPr>
              <a:defRPr/>
            </a:pPr>
            <a:fld id="{EED8751E-FB87-46AB-AC7E-B41D2C06E79B}" type="slidenum">
              <a:rPr lang="en-US"/>
              <a:pPr>
                <a:defRPr/>
              </a:pPr>
              <a:t>‹#›</a:t>
            </a:fld>
            <a:endParaRPr lang="en-US" dirty="0"/>
          </a:p>
        </p:txBody>
      </p:sp>
    </p:spTree>
    <p:extLst>
      <p:ext uri="{BB962C8B-B14F-4D97-AF65-F5344CB8AC3E}">
        <p14:creationId xmlns:p14="http://schemas.microsoft.com/office/powerpoint/2010/main" val="588548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5789F036-00E2-467C-8B3A-20A48FEC9010}" type="slidenum">
              <a:rPr lang="en-US" smtClean="0"/>
              <a:pPr/>
              <a:t>1</a:t>
            </a:fld>
            <a:endParaRPr 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r>
              <a:rPr lang="en-US" b="1" smtClean="0"/>
              <a:t>The accused in the dock</a:t>
            </a:r>
            <a:r>
              <a:rPr lang="en-US" smtClean="0"/>
              <a:t>. </a:t>
            </a:r>
            <a:r>
              <a:rPr lang="en-US" b="1" smtClean="0"/>
              <a:t>First row:</a:t>
            </a:r>
            <a:r>
              <a:rPr lang="en-US" smtClean="0"/>
              <a:t> Hermann Goering, Rudolf Hess, Joachim von Ribbentrop, Wilhelm Keitel, Ernst Kaltenbrunner, Alfred Rosenberg, Hans Frank, Wilhelm Frick, Julius Streicher, Walther Funk, Hjalmar Schacht.</a:t>
            </a:r>
            <a:r>
              <a:rPr lang="en-US" b="1" smtClean="0"/>
              <a:t>Second row:</a:t>
            </a:r>
            <a:r>
              <a:rPr lang="en-US" smtClean="0"/>
              <a:t> Karl Donitz, Erich Raeder, Baldur von Schirach, Fritz Sauckel, Alfred Jodl, Franz von Papen, Arthur Seyss-Inquart, Albert Speer, Konstantin von Neurath, Hans Fritzsche.</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18D8EE79-2202-44C9-BE09-332A0F4ACFD6}" type="slidenum">
              <a:rPr lang="en-US" smtClean="0"/>
              <a:pPr/>
              <a:t>2</a:t>
            </a:fld>
            <a:endParaRPr 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E9FD3C35-01C2-4BEB-9C56-CA24A947BAC9}" type="slidenum">
              <a:rPr lang="en-US" smtClean="0"/>
              <a:pPr/>
              <a:t>3</a:t>
            </a:fld>
            <a:endParaRPr 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9EEED016-CCF8-4F34-A300-E02A04377A9A}" type="slidenum">
              <a:rPr lang="en-US" smtClean="0"/>
              <a:pPr/>
              <a:t>4</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r>
              <a:rPr lang="en-US" smtClean="0"/>
              <a:t>Add video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D2D7F179-C82D-4430-81CE-22A768BD12B9}" type="slidenum">
              <a:rPr lang="en-US" smtClean="0"/>
              <a:pPr/>
              <a:t>5</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r>
              <a:rPr lang="en-US" smtClean="0"/>
              <a:t>Add video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BDC616-C711-40CA-B284-0662D6B52C4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4D4F10-299C-4B41-A8BA-6C7877E18CF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2F668C-5D9F-478D-9A1B-D2DE4118E8C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49055F-D837-4DAF-86D4-A5342B11D92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4C5BDD-021B-4ACA-ADBF-12F0BF6630A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65EFE2-061B-4FCC-9647-D76F58F9055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1AE9F39-0966-4528-A9C7-879D8B45867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8ECF882-E5B4-4A32-BC63-FDFB65FF968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C257FE4-4D40-4198-ACBD-73103068ABD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66B5AA-B26C-4599-98E1-A72F167C5E0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64A3FF-81E3-4EA8-8740-0299D6B98E6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a:defRPr/>
            </a:pPr>
            <a:fld id="{8E1BCB87-3D0C-46A8-B530-86AD803491E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1.xml"/><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google.com/url?sa=i&amp;source=images&amp;cd=&amp;cad=rja&amp;docid=6XxkFPEtie70qM&amp;tbnid=To-jMRPk-XAGKM:&amp;ved=0CAgQjRwwAA&amp;url=http://www.nurembergfilm.org/about_the_trial.shtml&amp;ei=Hn-vUebPK6eiyAH81oDwDg&amp;psig=AFQjCNGvgIGu7uZrN2RSOfW-LUeN8TTNYA&amp;ust=1370542238763934" TargetMode="External"/><Relationship Id="rId5" Type="http://schemas.openxmlformats.org/officeDocument/2006/relationships/image" Target="../media/image1.jpeg"/><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slide" Target="slide4.xml"/><Relationship Id="rId21" Type="http://schemas.openxmlformats.org/officeDocument/2006/relationships/image" Target="../media/image19.png"/><Relationship Id="rId7" Type="http://schemas.openxmlformats.org/officeDocument/2006/relationships/image" Target="../media/image1.jpe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slide" Target="slide1.xml"/><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slide" Target="slide4.xml"/><Relationship Id="rId7" Type="http://schemas.openxmlformats.org/officeDocument/2006/relationships/image" Target="../media/image1.jpeg"/><Relationship Id="rId12" Type="http://schemas.openxmlformats.org/officeDocument/2006/relationships/image" Target="../media/image25.png"/><Relationship Id="rId17" Type="http://schemas.openxmlformats.org/officeDocument/2006/relationships/image" Target="../media/image29.png"/><Relationship Id="rId2" Type="http://schemas.openxmlformats.org/officeDocument/2006/relationships/notesSlide" Target="../notesSlides/notesSlide3.xml"/><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4.png"/><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slide" Target="slide1.xml"/><Relationship Id="rId9" Type="http://schemas.openxmlformats.org/officeDocument/2006/relationships/image" Target="../media/image22.png"/><Relationship Id="rId14"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jpeg"/><Relationship Id="rId3" Type="http://schemas.openxmlformats.org/officeDocument/2006/relationships/slide" Target="slide1.xml"/><Relationship Id="rId7" Type="http://schemas.openxmlformats.org/officeDocument/2006/relationships/image" Target="../media/image31.jpeg"/><Relationship Id="rId12" Type="http://schemas.openxmlformats.org/officeDocument/2006/relationships/hyperlink" Target="http://www.google.com/url?sa=i&amp;rct=j&amp;q=nuremberg%20trials&amp;source=images&amp;cd=&amp;cad=rja&amp;docid=l3-IiaNMAJ69JM&amp;tbnid=LqT2ke-_eg9MhM:&amp;ved=0CAUQjRw&amp;url=http://www.news.harvard.edu/gazette/2003/08.21/23-nuremberg.html&amp;ei=cwCyUbGmNcnDrgGA84DoDg&amp;psig=AFQjCNEw0Dk8HUCDU_yZxh3c0xzwzh3ZCQ&amp;ust=1370706416651756"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0.jpeg"/><Relationship Id="rId11" Type="http://schemas.openxmlformats.org/officeDocument/2006/relationships/image" Target="../media/image34.jpeg"/><Relationship Id="rId5" Type="http://schemas.openxmlformats.org/officeDocument/2006/relationships/hyperlink" Target="http://www.google.com/url?sa=i&amp;source=images&amp;cd=&amp;cad=rja&amp;docid=6XxkFPEtie70qM&amp;tbnid=To-jMRPk-XAGKM:&amp;ved=0CAgQjRwwAA&amp;url=http://www.nurembergfilm.org/about_the_trial.shtml&amp;ei=Hn-vUebPK6eiyAH81oDwDg&amp;psig=AFQjCNGvgIGu7uZrN2RSOfW-LUeN8TTNYA&amp;ust=1370542238763934" TargetMode="External"/><Relationship Id="rId10" Type="http://schemas.openxmlformats.org/officeDocument/2006/relationships/image" Target="../media/image33.jpeg"/><Relationship Id="rId4" Type="http://schemas.openxmlformats.org/officeDocument/2006/relationships/image" Target="../media/image1.jpeg"/><Relationship Id="rId9" Type="http://schemas.openxmlformats.org/officeDocument/2006/relationships/hyperlink" Target="http://www.google.com/url?sa=i&amp;rct=j&amp;q=nuremberg%20trials%20building&amp;source=images&amp;cd=&amp;cad=rja&amp;docid=lhW4PNwtrjBdNM&amp;tbnid=AMrvFByMtdJHgM:&amp;ved=0CAUQjRw&amp;url=http://law.umkc.edu/faculty/projects/ftrials/lincolnconspiracy/courtroom.html&amp;ei=7PyxUZjFJsbIrgH6yYGACg&amp;psig=AFQjCNFrn5MDS98nDa9xpYbKGUxyKKoDcw&amp;ust=1370705402951197"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 Target="slide1.xml"/><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381000"/>
            <a:ext cx="9144000" cy="990600"/>
          </a:xfrm>
          <a:prstGeom prst="rect">
            <a:avLst/>
          </a:prstGeom>
          <a:solidFill>
            <a:srgbClr val="EAECF2"/>
          </a:solidFill>
          <a:ln w="9525">
            <a:noFill/>
            <a:miter lim="800000"/>
            <a:headEnd/>
            <a:tailEnd/>
          </a:ln>
        </p:spPr>
        <p:txBody>
          <a:bodyPr wrap="none" anchor="ctr"/>
          <a:lstStyle/>
          <a:p>
            <a:endParaRPr lang="es-MX"/>
          </a:p>
        </p:txBody>
      </p:sp>
      <p:sp>
        <p:nvSpPr>
          <p:cNvPr id="4099" name="Rectangle 5"/>
          <p:cNvSpPr>
            <a:spLocks noGrp="1" noChangeArrowheads="1"/>
          </p:cNvSpPr>
          <p:nvPr>
            <p:ph type="ctrTitle"/>
          </p:nvPr>
        </p:nvSpPr>
        <p:spPr>
          <a:xfrm>
            <a:off x="0" y="0"/>
            <a:ext cx="1295400" cy="381000"/>
          </a:xfrm>
          <a:solidFill>
            <a:srgbClr val="666699"/>
          </a:solidFill>
        </p:spPr>
        <p:txBody>
          <a:bodyPr/>
          <a:lstStyle/>
          <a:p>
            <a:pPr eaLnBrk="1" hangingPunct="1"/>
            <a:r>
              <a:rPr lang="en-US" sz="1400" b="1" smtClean="0">
                <a:solidFill>
                  <a:schemeClr val="bg1"/>
                </a:solidFill>
              </a:rPr>
              <a:t>facebook</a:t>
            </a:r>
          </a:p>
        </p:txBody>
      </p:sp>
      <p:sp>
        <p:nvSpPr>
          <p:cNvPr id="4100" name="Rectangle 6"/>
          <p:cNvSpPr>
            <a:spLocks noGrp="1" noChangeArrowheads="1"/>
          </p:cNvSpPr>
          <p:nvPr>
            <p:ph type="subTitle" idx="1"/>
          </p:nvPr>
        </p:nvSpPr>
        <p:spPr>
          <a:xfrm>
            <a:off x="1828800" y="685800"/>
            <a:ext cx="6400800" cy="457200"/>
          </a:xfrm>
        </p:spPr>
        <p:txBody>
          <a:bodyPr/>
          <a:lstStyle/>
          <a:p>
            <a:pPr algn="l" eaLnBrk="1" hangingPunct="1">
              <a:lnSpc>
                <a:spcPct val="90000"/>
              </a:lnSpc>
            </a:pPr>
            <a:r>
              <a:rPr lang="en-US" sz="1000" b="1" smtClean="0">
                <a:solidFill>
                  <a:schemeClr val="accent2"/>
                </a:solidFill>
              </a:rPr>
              <a:t>Nuremberg Trials</a:t>
            </a:r>
            <a:r>
              <a:rPr lang="en-US" sz="1000" smtClean="0"/>
              <a:t>  are serving justice.</a:t>
            </a:r>
          </a:p>
        </p:txBody>
      </p:sp>
      <p:sp>
        <p:nvSpPr>
          <p:cNvPr id="4101" name="Rectangle 8">
            <a:hlinkClick r:id="rId3" action="ppaction://hlinksldjump"/>
          </p:cNvPr>
          <p:cNvSpPr>
            <a:spLocks noChangeArrowheads="1"/>
          </p:cNvSpPr>
          <p:nvPr/>
        </p:nvSpPr>
        <p:spPr bwMode="auto">
          <a:xfrm>
            <a:off x="1295400" y="0"/>
            <a:ext cx="762000" cy="381000"/>
          </a:xfrm>
          <a:prstGeom prst="rect">
            <a:avLst/>
          </a:prstGeom>
          <a:solidFill>
            <a:srgbClr val="666699"/>
          </a:solidFill>
          <a:ln w="9525">
            <a:noFill/>
            <a:miter lim="800000"/>
            <a:headEnd/>
            <a:tailEnd/>
          </a:ln>
        </p:spPr>
        <p:txBody>
          <a:bodyPr anchor="ctr"/>
          <a:lstStyle/>
          <a:p>
            <a:pPr algn="ctr">
              <a:spcBef>
                <a:spcPct val="0"/>
              </a:spcBef>
            </a:pPr>
            <a:r>
              <a:rPr lang="en-US" sz="1200">
                <a:solidFill>
                  <a:schemeClr val="bg1"/>
                </a:solidFill>
              </a:rPr>
              <a:t>Wall</a:t>
            </a:r>
          </a:p>
        </p:txBody>
      </p:sp>
      <p:sp>
        <p:nvSpPr>
          <p:cNvPr id="4102" name="Rectangle 9">
            <a:hlinkClick r:id="rId4" action="ppaction://hlinksldjump"/>
          </p:cNvPr>
          <p:cNvSpPr>
            <a:spLocks noChangeArrowheads="1"/>
          </p:cNvSpPr>
          <p:nvPr/>
        </p:nvSpPr>
        <p:spPr bwMode="auto">
          <a:xfrm>
            <a:off x="2057400" y="0"/>
            <a:ext cx="838200" cy="381000"/>
          </a:xfrm>
          <a:prstGeom prst="rect">
            <a:avLst/>
          </a:prstGeom>
          <a:solidFill>
            <a:srgbClr val="666699"/>
          </a:solidFill>
          <a:ln w="9525">
            <a:noFill/>
            <a:miter lim="800000"/>
            <a:headEnd/>
            <a:tailEnd/>
          </a:ln>
        </p:spPr>
        <p:txBody>
          <a:bodyPr anchor="ctr"/>
          <a:lstStyle/>
          <a:p>
            <a:pPr algn="ctr">
              <a:spcBef>
                <a:spcPct val="0"/>
              </a:spcBef>
            </a:pPr>
            <a:r>
              <a:rPr lang="en-US" sz="1200">
                <a:solidFill>
                  <a:schemeClr val="bg1"/>
                </a:solidFill>
              </a:rPr>
              <a:t>Photos</a:t>
            </a:r>
          </a:p>
        </p:txBody>
      </p:sp>
      <p:sp>
        <p:nvSpPr>
          <p:cNvPr id="4103" name="Rectangle 10"/>
          <p:cNvSpPr>
            <a:spLocks noChangeArrowheads="1"/>
          </p:cNvSpPr>
          <p:nvPr/>
        </p:nvSpPr>
        <p:spPr bwMode="auto">
          <a:xfrm>
            <a:off x="2895600" y="0"/>
            <a:ext cx="762000" cy="381000"/>
          </a:xfrm>
          <a:prstGeom prst="rect">
            <a:avLst/>
          </a:prstGeom>
          <a:solidFill>
            <a:srgbClr val="666699"/>
          </a:solidFill>
          <a:ln w="9525">
            <a:noFill/>
            <a:miter lim="800000"/>
            <a:headEnd/>
            <a:tailEnd/>
          </a:ln>
        </p:spPr>
        <p:txBody>
          <a:bodyPr anchor="ctr"/>
          <a:lstStyle/>
          <a:p>
            <a:pPr algn="ctr">
              <a:spcBef>
                <a:spcPct val="0"/>
              </a:spcBef>
            </a:pPr>
            <a:r>
              <a:rPr lang="en-US" sz="1200">
                <a:solidFill>
                  <a:schemeClr val="bg1"/>
                </a:solidFill>
              </a:rPr>
              <a:t>Friends</a:t>
            </a:r>
          </a:p>
        </p:txBody>
      </p:sp>
      <p:sp>
        <p:nvSpPr>
          <p:cNvPr id="4104" name="Rectangle 11"/>
          <p:cNvSpPr>
            <a:spLocks noChangeArrowheads="1"/>
          </p:cNvSpPr>
          <p:nvPr/>
        </p:nvSpPr>
        <p:spPr bwMode="auto">
          <a:xfrm>
            <a:off x="3657600" y="0"/>
            <a:ext cx="838200" cy="381000"/>
          </a:xfrm>
          <a:prstGeom prst="rect">
            <a:avLst/>
          </a:prstGeom>
          <a:solidFill>
            <a:srgbClr val="666699"/>
          </a:solidFill>
          <a:ln w="9525">
            <a:noFill/>
            <a:miter lim="800000"/>
            <a:headEnd/>
            <a:tailEnd/>
          </a:ln>
        </p:spPr>
        <p:txBody>
          <a:bodyPr anchor="ctr"/>
          <a:lstStyle/>
          <a:p>
            <a:pPr algn="ctr">
              <a:spcBef>
                <a:spcPct val="0"/>
              </a:spcBef>
            </a:pPr>
            <a:r>
              <a:rPr lang="en-US" sz="1200">
                <a:solidFill>
                  <a:schemeClr val="bg1"/>
                </a:solidFill>
              </a:rPr>
              <a:t>Boxes</a:t>
            </a:r>
          </a:p>
        </p:txBody>
      </p:sp>
      <p:sp>
        <p:nvSpPr>
          <p:cNvPr id="4105" name="Rectangle 12"/>
          <p:cNvSpPr>
            <a:spLocks noChangeArrowheads="1"/>
          </p:cNvSpPr>
          <p:nvPr/>
        </p:nvSpPr>
        <p:spPr bwMode="auto">
          <a:xfrm>
            <a:off x="4495800" y="0"/>
            <a:ext cx="1905000" cy="381000"/>
          </a:xfrm>
          <a:prstGeom prst="rect">
            <a:avLst/>
          </a:prstGeom>
          <a:solidFill>
            <a:srgbClr val="666699"/>
          </a:solidFill>
          <a:ln w="9525">
            <a:noFill/>
            <a:miter lim="800000"/>
            <a:headEnd/>
            <a:tailEnd/>
          </a:ln>
        </p:spPr>
        <p:txBody>
          <a:bodyPr anchor="ctr"/>
          <a:lstStyle/>
          <a:p>
            <a:pPr algn="ctr">
              <a:spcBef>
                <a:spcPct val="0"/>
              </a:spcBef>
            </a:pPr>
            <a:endParaRPr lang="es-MX" sz="1000">
              <a:solidFill>
                <a:schemeClr val="bg1"/>
              </a:solidFill>
            </a:endParaRPr>
          </a:p>
        </p:txBody>
      </p:sp>
      <p:sp>
        <p:nvSpPr>
          <p:cNvPr id="4106" name="Rectangle 13"/>
          <p:cNvSpPr>
            <a:spLocks noChangeArrowheads="1"/>
          </p:cNvSpPr>
          <p:nvPr/>
        </p:nvSpPr>
        <p:spPr bwMode="auto">
          <a:xfrm>
            <a:off x="6400800" y="0"/>
            <a:ext cx="1752600" cy="381000"/>
          </a:xfrm>
          <a:prstGeom prst="rect">
            <a:avLst/>
          </a:prstGeom>
          <a:solidFill>
            <a:srgbClr val="666699"/>
          </a:solidFill>
          <a:ln w="9525">
            <a:noFill/>
            <a:miter lim="800000"/>
            <a:headEnd/>
            <a:tailEnd/>
          </a:ln>
        </p:spPr>
        <p:txBody>
          <a:bodyPr anchor="ctr"/>
          <a:lstStyle/>
          <a:p>
            <a:pPr algn="ctr">
              <a:spcBef>
                <a:spcPct val="0"/>
              </a:spcBef>
            </a:pPr>
            <a:r>
              <a:rPr lang="en-US" sz="1200">
                <a:solidFill>
                  <a:schemeClr val="bg1"/>
                </a:solidFill>
              </a:rPr>
              <a:t>Nuremberg Trials</a:t>
            </a:r>
          </a:p>
        </p:txBody>
      </p:sp>
      <p:sp>
        <p:nvSpPr>
          <p:cNvPr id="4107" name="Rectangle 14"/>
          <p:cNvSpPr>
            <a:spLocks noChangeArrowheads="1"/>
          </p:cNvSpPr>
          <p:nvPr/>
        </p:nvSpPr>
        <p:spPr bwMode="auto">
          <a:xfrm>
            <a:off x="8153400" y="0"/>
            <a:ext cx="990600" cy="381000"/>
          </a:xfrm>
          <a:prstGeom prst="rect">
            <a:avLst/>
          </a:prstGeom>
          <a:solidFill>
            <a:srgbClr val="666699"/>
          </a:solidFill>
          <a:ln w="9525">
            <a:noFill/>
            <a:miter lim="800000"/>
            <a:headEnd/>
            <a:tailEnd/>
          </a:ln>
        </p:spPr>
        <p:txBody>
          <a:bodyPr anchor="ctr"/>
          <a:lstStyle/>
          <a:p>
            <a:pPr algn="ctr">
              <a:spcBef>
                <a:spcPct val="0"/>
              </a:spcBef>
            </a:pPr>
            <a:r>
              <a:rPr lang="en-US" sz="1200">
                <a:solidFill>
                  <a:schemeClr val="bg1"/>
                </a:solidFill>
              </a:rPr>
              <a:t>Logout</a:t>
            </a:r>
          </a:p>
        </p:txBody>
      </p:sp>
      <p:sp>
        <p:nvSpPr>
          <p:cNvPr id="4108" name="Text Box 21">
            <a:hlinkClick r:id="rId3" action="ppaction://hlinksldjump"/>
          </p:cNvPr>
          <p:cNvSpPr txBox="1">
            <a:spLocks noChangeArrowheads="1"/>
          </p:cNvSpPr>
          <p:nvPr/>
        </p:nvSpPr>
        <p:spPr bwMode="auto">
          <a:xfrm>
            <a:off x="2057400" y="1143000"/>
            <a:ext cx="838200" cy="244475"/>
          </a:xfrm>
          <a:prstGeom prst="rect">
            <a:avLst/>
          </a:prstGeom>
          <a:solidFill>
            <a:srgbClr val="D9DCE7"/>
          </a:solidFill>
          <a:ln w="9525">
            <a:noFill/>
            <a:miter lim="800000"/>
            <a:headEnd/>
            <a:tailEnd/>
          </a:ln>
        </p:spPr>
        <p:txBody>
          <a:bodyPr>
            <a:spAutoFit/>
          </a:bodyPr>
          <a:lstStyle/>
          <a:p>
            <a:pPr algn="ctr"/>
            <a:r>
              <a:rPr lang="en-US" sz="1000">
                <a:solidFill>
                  <a:schemeClr val="accent2"/>
                </a:solidFill>
              </a:rPr>
              <a:t>Wall</a:t>
            </a:r>
          </a:p>
        </p:txBody>
      </p:sp>
      <p:sp>
        <p:nvSpPr>
          <p:cNvPr id="4109" name="Text Box 22"/>
          <p:cNvSpPr txBox="1">
            <a:spLocks noChangeArrowheads="1"/>
          </p:cNvSpPr>
          <p:nvPr/>
        </p:nvSpPr>
        <p:spPr bwMode="auto">
          <a:xfrm>
            <a:off x="2895600" y="1143000"/>
            <a:ext cx="762000" cy="254000"/>
          </a:xfrm>
          <a:prstGeom prst="rect">
            <a:avLst/>
          </a:prstGeom>
          <a:solidFill>
            <a:schemeClr val="bg1"/>
          </a:solidFill>
          <a:ln w="9525">
            <a:solidFill>
              <a:schemeClr val="bg1"/>
            </a:solidFill>
            <a:miter lim="800000"/>
            <a:headEnd/>
            <a:tailEnd/>
          </a:ln>
        </p:spPr>
        <p:txBody>
          <a:bodyPr>
            <a:spAutoFit/>
          </a:bodyPr>
          <a:lstStyle/>
          <a:p>
            <a:pPr algn="ctr"/>
            <a:r>
              <a:rPr lang="en-US" sz="1000">
                <a:solidFill>
                  <a:srgbClr val="3333CC"/>
                </a:solidFill>
              </a:rPr>
              <a:t>Info</a:t>
            </a:r>
          </a:p>
        </p:txBody>
      </p:sp>
      <p:sp>
        <p:nvSpPr>
          <p:cNvPr id="4110" name="Text Box 23">
            <a:hlinkClick r:id="rId4" action="ppaction://hlinksldjump"/>
          </p:cNvPr>
          <p:cNvSpPr txBox="1">
            <a:spLocks noChangeArrowheads="1"/>
          </p:cNvSpPr>
          <p:nvPr/>
        </p:nvSpPr>
        <p:spPr bwMode="auto">
          <a:xfrm>
            <a:off x="3657600" y="1143000"/>
            <a:ext cx="762000" cy="254000"/>
          </a:xfrm>
          <a:prstGeom prst="rect">
            <a:avLst/>
          </a:prstGeom>
          <a:solidFill>
            <a:srgbClr val="D9DCE7"/>
          </a:solidFill>
          <a:ln w="9525">
            <a:solidFill>
              <a:schemeClr val="bg1"/>
            </a:solidFill>
            <a:miter lim="800000"/>
            <a:headEnd/>
            <a:tailEnd/>
          </a:ln>
        </p:spPr>
        <p:txBody>
          <a:bodyPr>
            <a:spAutoFit/>
          </a:bodyPr>
          <a:lstStyle/>
          <a:p>
            <a:pPr algn="ctr"/>
            <a:r>
              <a:rPr lang="en-US" sz="1000">
                <a:solidFill>
                  <a:srgbClr val="3333CC"/>
                </a:solidFill>
              </a:rPr>
              <a:t>Photos</a:t>
            </a:r>
          </a:p>
        </p:txBody>
      </p:sp>
      <p:sp>
        <p:nvSpPr>
          <p:cNvPr id="4111" name="Text Box 24"/>
          <p:cNvSpPr txBox="1">
            <a:spLocks noChangeArrowheads="1"/>
          </p:cNvSpPr>
          <p:nvPr/>
        </p:nvSpPr>
        <p:spPr bwMode="auto">
          <a:xfrm>
            <a:off x="4419600" y="1143000"/>
            <a:ext cx="762000" cy="254000"/>
          </a:xfrm>
          <a:prstGeom prst="rect">
            <a:avLst/>
          </a:prstGeom>
          <a:solidFill>
            <a:srgbClr val="D9DCE7"/>
          </a:solidFill>
          <a:ln w="9525">
            <a:solidFill>
              <a:schemeClr val="bg1"/>
            </a:solidFill>
            <a:miter lim="800000"/>
            <a:headEnd/>
            <a:tailEnd/>
          </a:ln>
        </p:spPr>
        <p:txBody>
          <a:bodyPr>
            <a:spAutoFit/>
          </a:bodyPr>
          <a:lstStyle/>
          <a:p>
            <a:pPr algn="ctr"/>
            <a:r>
              <a:rPr lang="en-US" sz="1000">
                <a:solidFill>
                  <a:srgbClr val="3333CC"/>
                </a:solidFill>
              </a:rPr>
              <a:t>Boxes</a:t>
            </a:r>
          </a:p>
        </p:txBody>
      </p:sp>
      <p:sp>
        <p:nvSpPr>
          <p:cNvPr id="4112" name="Text Box 25"/>
          <p:cNvSpPr txBox="1">
            <a:spLocks noChangeArrowheads="1"/>
          </p:cNvSpPr>
          <p:nvPr/>
        </p:nvSpPr>
        <p:spPr bwMode="auto">
          <a:xfrm>
            <a:off x="2133600" y="1600200"/>
            <a:ext cx="1676400" cy="304800"/>
          </a:xfrm>
          <a:prstGeom prst="rect">
            <a:avLst/>
          </a:prstGeom>
          <a:noFill/>
          <a:ln w="9525">
            <a:noFill/>
            <a:miter lim="800000"/>
            <a:headEnd/>
            <a:tailEnd/>
          </a:ln>
        </p:spPr>
        <p:txBody>
          <a:bodyPr>
            <a:spAutoFit/>
          </a:bodyPr>
          <a:lstStyle/>
          <a:p>
            <a:endParaRPr lang="es-MX" sz="1400"/>
          </a:p>
        </p:txBody>
      </p:sp>
      <p:sp>
        <p:nvSpPr>
          <p:cNvPr id="4113" name="Text Box 26"/>
          <p:cNvSpPr txBox="1">
            <a:spLocks noChangeArrowheads="1"/>
          </p:cNvSpPr>
          <p:nvPr/>
        </p:nvSpPr>
        <p:spPr bwMode="auto">
          <a:xfrm>
            <a:off x="2133600" y="1905000"/>
            <a:ext cx="4953000" cy="274638"/>
          </a:xfrm>
          <a:prstGeom prst="rect">
            <a:avLst/>
          </a:prstGeom>
          <a:solidFill>
            <a:schemeClr val="bg1"/>
          </a:solidFill>
          <a:ln w="9525">
            <a:noFill/>
            <a:miter lim="800000"/>
            <a:headEnd/>
            <a:tailEnd/>
          </a:ln>
        </p:spPr>
        <p:txBody>
          <a:bodyPr>
            <a:spAutoFit/>
          </a:bodyPr>
          <a:lstStyle/>
          <a:p>
            <a:endParaRPr lang="es-MX" sz="1200"/>
          </a:p>
        </p:txBody>
      </p:sp>
      <p:sp>
        <p:nvSpPr>
          <p:cNvPr id="4114" name="Text Box 27"/>
          <p:cNvSpPr txBox="1">
            <a:spLocks noChangeArrowheads="1"/>
          </p:cNvSpPr>
          <p:nvPr/>
        </p:nvSpPr>
        <p:spPr bwMode="auto">
          <a:xfrm>
            <a:off x="2133600" y="1600200"/>
            <a:ext cx="1219200" cy="228600"/>
          </a:xfrm>
          <a:prstGeom prst="rect">
            <a:avLst/>
          </a:prstGeom>
          <a:noFill/>
          <a:ln w="9525">
            <a:noFill/>
            <a:miter lim="800000"/>
            <a:headEnd/>
            <a:tailEnd/>
          </a:ln>
        </p:spPr>
        <p:txBody>
          <a:bodyPr>
            <a:spAutoFit/>
          </a:bodyPr>
          <a:lstStyle/>
          <a:p>
            <a:r>
              <a:rPr lang="en-US" sz="900" b="1"/>
              <a:t>Basic Information</a:t>
            </a:r>
          </a:p>
        </p:txBody>
      </p:sp>
      <p:sp>
        <p:nvSpPr>
          <p:cNvPr id="4115" name="Line 31"/>
          <p:cNvSpPr>
            <a:spLocks noChangeShapeType="1"/>
          </p:cNvSpPr>
          <p:nvPr/>
        </p:nvSpPr>
        <p:spPr bwMode="auto">
          <a:xfrm>
            <a:off x="130175" y="5287963"/>
            <a:ext cx="1600200" cy="0"/>
          </a:xfrm>
          <a:prstGeom prst="line">
            <a:avLst/>
          </a:prstGeom>
          <a:noFill/>
          <a:ln w="9525">
            <a:solidFill>
              <a:srgbClr val="C0C0C0"/>
            </a:solidFill>
            <a:round/>
            <a:headEnd/>
            <a:tailEnd/>
          </a:ln>
        </p:spPr>
        <p:txBody>
          <a:bodyPr/>
          <a:lstStyle/>
          <a:p>
            <a:endParaRPr lang="en-US"/>
          </a:p>
        </p:txBody>
      </p:sp>
      <p:sp>
        <p:nvSpPr>
          <p:cNvPr id="4116" name="Text Box 32"/>
          <p:cNvSpPr txBox="1">
            <a:spLocks noChangeArrowheads="1"/>
          </p:cNvSpPr>
          <p:nvPr/>
        </p:nvSpPr>
        <p:spPr bwMode="auto">
          <a:xfrm>
            <a:off x="38100" y="5867400"/>
            <a:ext cx="1600200" cy="228600"/>
          </a:xfrm>
          <a:prstGeom prst="rect">
            <a:avLst/>
          </a:prstGeom>
          <a:solidFill>
            <a:srgbClr val="EAECF2"/>
          </a:solidFill>
          <a:ln w="9525">
            <a:noFill/>
            <a:miter lim="800000"/>
            <a:headEnd/>
            <a:tailEnd/>
          </a:ln>
        </p:spPr>
        <p:txBody>
          <a:bodyPr>
            <a:spAutoFit/>
          </a:bodyPr>
          <a:lstStyle/>
          <a:p>
            <a:r>
              <a:rPr lang="en-US" sz="900"/>
              <a:t>Photos</a:t>
            </a:r>
          </a:p>
        </p:txBody>
      </p:sp>
      <p:sp>
        <p:nvSpPr>
          <p:cNvPr id="4117" name="Line 33"/>
          <p:cNvSpPr>
            <a:spLocks noChangeShapeType="1"/>
          </p:cNvSpPr>
          <p:nvPr/>
        </p:nvSpPr>
        <p:spPr bwMode="auto">
          <a:xfrm>
            <a:off x="3505200" y="1758950"/>
            <a:ext cx="3200400" cy="0"/>
          </a:xfrm>
          <a:prstGeom prst="line">
            <a:avLst/>
          </a:prstGeom>
          <a:noFill/>
          <a:ln w="9525">
            <a:solidFill>
              <a:srgbClr val="C0C0C0"/>
            </a:solidFill>
            <a:round/>
            <a:headEnd/>
            <a:tailEnd/>
          </a:ln>
        </p:spPr>
        <p:txBody>
          <a:bodyPr/>
          <a:lstStyle/>
          <a:p>
            <a:endParaRPr lang="en-US"/>
          </a:p>
        </p:txBody>
      </p:sp>
      <p:sp>
        <p:nvSpPr>
          <p:cNvPr id="4118" name="Text Box 34"/>
          <p:cNvSpPr txBox="1">
            <a:spLocks noChangeArrowheads="1"/>
          </p:cNvSpPr>
          <p:nvPr/>
        </p:nvSpPr>
        <p:spPr bwMode="auto">
          <a:xfrm>
            <a:off x="2133600" y="1905000"/>
            <a:ext cx="6515100" cy="954088"/>
          </a:xfrm>
          <a:prstGeom prst="rect">
            <a:avLst/>
          </a:prstGeom>
          <a:noFill/>
          <a:ln w="9525">
            <a:noFill/>
            <a:miter lim="800000"/>
            <a:headEnd/>
            <a:tailEnd/>
          </a:ln>
        </p:spPr>
        <p:txBody>
          <a:bodyPr>
            <a:spAutoFit/>
          </a:bodyPr>
          <a:lstStyle/>
          <a:p>
            <a:r>
              <a:rPr lang="en-US" sz="800"/>
              <a:t>Event before this:  World War Two, Holocaust, Defeat of Nazi Regime 	          </a:t>
            </a:r>
          </a:p>
          <a:p>
            <a:r>
              <a:rPr lang="en-US" sz="800"/>
              <a:t>Event after this:                  </a:t>
            </a:r>
          </a:p>
          <a:p>
            <a:r>
              <a:rPr lang="en-US" sz="800"/>
              <a:t> U.S. President: Roosevelt, Truman</a:t>
            </a:r>
          </a:p>
          <a:p>
            <a:r>
              <a:rPr lang="en-US" sz="800"/>
              <a:t>Religious Affiliation: N/A</a:t>
            </a:r>
          </a:p>
          <a:p>
            <a:r>
              <a:rPr lang="en-US" sz="800"/>
              <a:t>Political Affiliation: Democratic vs. Fascists</a:t>
            </a:r>
          </a:p>
        </p:txBody>
      </p:sp>
      <p:sp>
        <p:nvSpPr>
          <p:cNvPr id="4119" name="Text Box 35"/>
          <p:cNvSpPr txBox="1">
            <a:spLocks noChangeArrowheads="1"/>
          </p:cNvSpPr>
          <p:nvPr/>
        </p:nvSpPr>
        <p:spPr bwMode="auto">
          <a:xfrm>
            <a:off x="2171700" y="2995613"/>
            <a:ext cx="6515100" cy="3416300"/>
          </a:xfrm>
          <a:prstGeom prst="rect">
            <a:avLst/>
          </a:prstGeom>
          <a:noFill/>
          <a:ln w="9525">
            <a:noFill/>
            <a:miter lim="800000"/>
            <a:headEnd/>
            <a:tailEnd/>
          </a:ln>
        </p:spPr>
        <p:txBody>
          <a:bodyPr>
            <a:spAutoFit/>
          </a:bodyPr>
          <a:lstStyle/>
          <a:p>
            <a:r>
              <a:rPr lang="en-US" sz="1000"/>
              <a:t>About me: I am the Nuremberg Trials. I took four years from 1945 to 1949 to complete. The countries that were included in my trials were the United States, Great Britain, Soviet Union, and France. I resided in the Palace of Justice in Nuremberg Germany.  The first part, and most widely known part of me were the Major War Criminals Trials. During this section, prosecutors and judges along with Allied countries, charged the Major War Criminals of Conspiracy to Wage Aggressive War, crimes against peace ,war crimes, and  crimes against humanity. Important Major War  Criminals, each with different approaches to their ruling included Hermann Goering,  Albert Speer, and Rudolf Hess. The second part of  admitted were the subsequent trials from 1946 to 1949 which were the Judges Trial,  followed by the Doctors Trials, and Einsatzgruppen Trials .  These 12 following trials consisted of further significant figures of  the Nazi regime, yet that did not have as great as power as the Major War Criminals. </a:t>
            </a:r>
          </a:p>
          <a:p>
            <a:pPr>
              <a:lnSpc>
                <a:spcPct val="50000"/>
              </a:lnSpc>
            </a:pPr>
            <a:r>
              <a:rPr lang="en-US" sz="800"/>
              <a:t>Activities:    Prosecuting, giving a fair trial,  ruling, jailing, sentencing, executing. </a:t>
            </a:r>
          </a:p>
          <a:p>
            <a:pPr>
              <a:lnSpc>
                <a:spcPct val="50000"/>
              </a:lnSpc>
            </a:pPr>
            <a:endParaRPr lang="en-US" sz="800"/>
          </a:p>
          <a:p>
            <a:pPr>
              <a:lnSpc>
                <a:spcPct val="50000"/>
              </a:lnSpc>
            </a:pPr>
            <a:r>
              <a:rPr lang="en-US" sz="800"/>
              <a:t>Interests: Bringing  peace and justice back to humanity. </a:t>
            </a:r>
          </a:p>
          <a:p>
            <a:pPr>
              <a:lnSpc>
                <a:spcPct val="50000"/>
              </a:lnSpc>
            </a:pPr>
            <a:endParaRPr lang="en-US" sz="800"/>
          </a:p>
          <a:p>
            <a:r>
              <a:rPr lang="en-US" sz="800"/>
              <a:t>Quotes: "A victor's justice" – Goering</a:t>
            </a:r>
          </a:p>
          <a:p>
            <a:r>
              <a:rPr lang="en-US" sz="800"/>
              <a:t>"Why don't you just shoot us?" Unknown Nazi war criminal </a:t>
            </a:r>
          </a:p>
          <a:p>
            <a:r>
              <a:rPr lang="en-US" sz="800"/>
              <a:t>“Death by hanging. That, I thought, I would be spared." Keitel </a:t>
            </a:r>
          </a:p>
          <a:p>
            <a:r>
              <a:rPr lang="en-US" sz="800"/>
              <a:t>"I die innocent. The verdict is wrong." Sauckel</a:t>
            </a:r>
          </a:p>
          <a:p>
            <a:endParaRPr lang="en-US" sz="800"/>
          </a:p>
          <a:p>
            <a:r>
              <a:rPr lang="en-US" sz="800"/>
              <a:t> </a:t>
            </a:r>
          </a:p>
          <a:p>
            <a:r>
              <a:rPr lang="en-US" sz="800"/>
              <a:t>	          	</a:t>
            </a:r>
          </a:p>
        </p:txBody>
      </p:sp>
      <p:sp>
        <p:nvSpPr>
          <p:cNvPr id="4120" name="Text Box 37"/>
          <p:cNvSpPr txBox="1">
            <a:spLocks noChangeArrowheads="1"/>
          </p:cNvSpPr>
          <p:nvPr/>
        </p:nvSpPr>
        <p:spPr bwMode="auto">
          <a:xfrm>
            <a:off x="890588" y="6176963"/>
            <a:ext cx="838200" cy="676275"/>
          </a:xfrm>
          <a:prstGeom prst="rect">
            <a:avLst/>
          </a:prstGeom>
          <a:noFill/>
          <a:ln w="9525">
            <a:noFill/>
            <a:miter lim="800000"/>
            <a:headEnd/>
            <a:tailEnd/>
          </a:ln>
        </p:spPr>
        <p:txBody>
          <a:bodyPr>
            <a:spAutoFit/>
          </a:bodyPr>
          <a:lstStyle/>
          <a:p>
            <a:pPr>
              <a:lnSpc>
                <a:spcPct val="85000"/>
              </a:lnSpc>
            </a:pPr>
            <a:r>
              <a:rPr lang="en-US" sz="800"/>
              <a:t>Nuremberg Trials</a:t>
            </a:r>
          </a:p>
          <a:p>
            <a:pPr>
              <a:lnSpc>
                <a:spcPct val="85000"/>
              </a:lnSpc>
            </a:pPr>
            <a:r>
              <a:rPr lang="en-US" sz="800"/>
              <a:t>Updated 6/7/13 Tuesday</a:t>
            </a:r>
          </a:p>
        </p:txBody>
      </p:sp>
      <p:sp>
        <p:nvSpPr>
          <p:cNvPr id="4121" name="Text Box 38"/>
          <p:cNvSpPr txBox="1">
            <a:spLocks noChangeArrowheads="1"/>
          </p:cNvSpPr>
          <p:nvPr/>
        </p:nvSpPr>
        <p:spPr bwMode="auto">
          <a:xfrm>
            <a:off x="0" y="5995988"/>
            <a:ext cx="838200" cy="198437"/>
          </a:xfrm>
          <a:prstGeom prst="rect">
            <a:avLst/>
          </a:prstGeom>
          <a:noFill/>
          <a:ln w="9525">
            <a:noFill/>
            <a:miter lim="800000"/>
            <a:headEnd/>
            <a:tailEnd/>
          </a:ln>
        </p:spPr>
        <p:txBody>
          <a:bodyPr>
            <a:spAutoFit/>
          </a:bodyPr>
          <a:lstStyle/>
          <a:p>
            <a:r>
              <a:rPr lang="en-US" sz="700"/>
              <a:t>1 Album</a:t>
            </a:r>
          </a:p>
        </p:txBody>
      </p:sp>
      <p:sp>
        <p:nvSpPr>
          <p:cNvPr id="4122" name="Text Box 41"/>
          <p:cNvSpPr txBox="1">
            <a:spLocks noChangeArrowheads="1"/>
          </p:cNvSpPr>
          <p:nvPr/>
        </p:nvSpPr>
        <p:spPr bwMode="auto">
          <a:xfrm>
            <a:off x="2247900" y="5857875"/>
            <a:ext cx="1447800" cy="228600"/>
          </a:xfrm>
          <a:prstGeom prst="rect">
            <a:avLst/>
          </a:prstGeom>
          <a:noFill/>
          <a:ln w="9525">
            <a:noFill/>
            <a:miter lim="800000"/>
            <a:headEnd/>
            <a:tailEnd/>
          </a:ln>
        </p:spPr>
        <p:txBody>
          <a:bodyPr>
            <a:spAutoFit/>
          </a:bodyPr>
          <a:lstStyle/>
          <a:p>
            <a:r>
              <a:rPr lang="en-US" sz="900" b="1"/>
              <a:t>Contact Information</a:t>
            </a:r>
          </a:p>
        </p:txBody>
      </p:sp>
      <p:sp>
        <p:nvSpPr>
          <p:cNvPr id="4123" name="Line 42"/>
          <p:cNvSpPr>
            <a:spLocks noChangeShapeType="1"/>
          </p:cNvSpPr>
          <p:nvPr/>
        </p:nvSpPr>
        <p:spPr bwMode="auto">
          <a:xfrm>
            <a:off x="3276600" y="5913438"/>
            <a:ext cx="3200400" cy="0"/>
          </a:xfrm>
          <a:prstGeom prst="line">
            <a:avLst/>
          </a:prstGeom>
          <a:noFill/>
          <a:ln w="9525">
            <a:solidFill>
              <a:srgbClr val="C0C0C0"/>
            </a:solidFill>
            <a:round/>
            <a:headEnd/>
            <a:tailEnd/>
          </a:ln>
        </p:spPr>
        <p:txBody>
          <a:bodyPr/>
          <a:lstStyle/>
          <a:p>
            <a:endParaRPr lang="en-US"/>
          </a:p>
        </p:txBody>
      </p:sp>
      <p:sp>
        <p:nvSpPr>
          <p:cNvPr id="4124" name="Text Box 43"/>
          <p:cNvSpPr txBox="1">
            <a:spLocks noChangeArrowheads="1"/>
          </p:cNvSpPr>
          <p:nvPr/>
        </p:nvSpPr>
        <p:spPr bwMode="auto">
          <a:xfrm>
            <a:off x="2209800" y="6073775"/>
            <a:ext cx="6515100" cy="584200"/>
          </a:xfrm>
          <a:prstGeom prst="rect">
            <a:avLst/>
          </a:prstGeom>
          <a:noFill/>
          <a:ln w="9525">
            <a:noFill/>
            <a:miter lim="800000"/>
            <a:headEnd/>
            <a:tailEnd/>
          </a:ln>
        </p:spPr>
        <p:txBody>
          <a:bodyPr>
            <a:spAutoFit/>
          </a:bodyPr>
          <a:lstStyle/>
          <a:p>
            <a:r>
              <a:rPr lang="en-US" sz="800"/>
              <a:t>Address:  </a:t>
            </a:r>
            <a:r>
              <a:rPr lang="es-MX" sz="800"/>
              <a:t>Bärenschanzstraße 72</a:t>
            </a:r>
            <a:r>
              <a:rPr lang="en-US" sz="800"/>
              <a:t>   </a:t>
            </a:r>
            <a:r>
              <a:rPr lang="es-MX" sz="800"/>
              <a:t>90429 Núremberg, Germany</a:t>
            </a:r>
            <a:endParaRPr lang="en-US" sz="800"/>
          </a:p>
          <a:p>
            <a:r>
              <a:rPr lang="en-US" sz="800"/>
              <a:t>Phone Number: +49 911 32179372	</a:t>
            </a:r>
          </a:p>
          <a:p>
            <a:r>
              <a:rPr lang="en-US" sz="800"/>
              <a:t>Email: nurembergtrial@gmail.com</a:t>
            </a:r>
          </a:p>
        </p:txBody>
      </p:sp>
      <p:sp>
        <p:nvSpPr>
          <p:cNvPr id="4125" name="Text Box 44"/>
          <p:cNvSpPr txBox="1">
            <a:spLocks noChangeArrowheads="1"/>
          </p:cNvSpPr>
          <p:nvPr/>
        </p:nvSpPr>
        <p:spPr bwMode="auto">
          <a:xfrm>
            <a:off x="152400" y="685800"/>
            <a:ext cx="1524000" cy="1892300"/>
          </a:xfrm>
          <a:prstGeom prst="rect">
            <a:avLst/>
          </a:prstGeom>
          <a:noFill/>
          <a:ln w="9525">
            <a:noFill/>
            <a:miter lim="800000"/>
            <a:headEnd/>
            <a:tailEnd/>
          </a:ln>
        </p:spPr>
        <p:txBody>
          <a:bodyPr>
            <a:spAutoFit/>
          </a:bodyPr>
          <a:lstStyle/>
          <a:p>
            <a:r>
              <a:rPr lang="en-US"/>
              <a:t>Profile Picture Here</a:t>
            </a:r>
          </a:p>
          <a:p>
            <a:endParaRPr lang="en-US"/>
          </a:p>
          <a:p>
            <a:endParaRPr lang="en-US"/>
          </a:p>
          <a:p>
            <a:endParaRPr lang="en-US"/>
          </a:p>
        </p:txBody>
      </p:sp>
      <p:sp>
        <p:nvSpPr>
          <p:cNvPr id="4126" name="Line 2"/>
          <p:cNvSpPr>
            <a:spLocks noChangeShapeType="1"/>
          </p:cNvSpPr>
          <p:nvPr/>
        </p:nvSpPr>
        <p:spPr bwMode="auto">
          <a:xfrm>
            <a:off x="3200400" y="2995613"/>
            <a:ext cx="3124200" cy="0"/>
          </a:xfrm>
          <a:prstGeom prst="line">
            <a:avLst/>
          </a:prstGeom>
          <a:noFill/>
          <a:ln w="9525">
            <a:solidFill>
              <a:srgbClr val="C0C0C0"/>
            </a:solidFill>
            <a:round/>
            <a:headEnd/>
            <a:tailEnd/>
          </a:ln>
        </p:spPr>
        <p:txBody>
          <a:bodyPr/>
          <a:lstStyle/>
          <a:p>
            <a:endParaRPr lang="en-US"/>
          </a:p>
        </p:txBody>
      </p:sp>
      <p:sp>
        <p:nvSpPr>
          <p:cNvPr id="4127" name="Text Box 3"/>
          <p:cNvSpPr txBox="1">
            <a:spLocks noChangeArrowheads="1"/>
          </p:cNvSpPr>
          <p:nvPr/>
        </p:nvSpPr>
        <p:spPr bwMode="auto">
          <a:xfrm>
            <a:off x="2171700" y="2784475"/>
            <a:ext cx="1447800" cy="228600"/>
          </a:xfrm>
          <a:prstGeom prst="rect">
            <a:avLst/>
          </a:prstGeom>
          <a:noFill/>
          <a:ln w="9525">
            <a:noFill/>
            <a:miter lim="800000"/>
            <a:headEnd/>
            <a:tailEnd/>
          </a:ln>
        </p:spPr>
        <p:txBody>
          <a:bodyPr>
            <a:spAutoFit/>
          </a:bodyPr>
          <a:lstStyle/>
          <a:p>
            <a:r>
              <a:rPr lang="en-US" sz="900" b="1"/>
              <a:t>Personal Information</a:t>
            </a:r>
          </a:p>
        </p:txBody>
      </p:sp>
      <p:sp>
        <p:nvSpPr>
          <p:cNvPr id="4128" name="Text Box 35"/>
          <p:cNvSpPr txBox="1">
            <a:spLocks noChangeArrowheads="1"/>
          </p:cNvSpPr>
          <p:nvPr/>
        </p:nvSpPr>
        <p:spPr bwMode="auto">
          <a:xfrm>
            <a:off x="2209800" y="4348163"/>
            <a:ext cx="4495800" cy="214312"/>
          </a:xfrm>
          <a:prstGeom prst="rect">
            <a:avLst/>
          </a:prstGeom>
          <a:noFill/>
          <a:ln w="9525">
            <a:noFill/>
            <a:miter lim="800000"/>
            <a:headEnd/>
            <a:tailEnd/>
          </a:ln>
        </p:spPr>
        <p:txBody>
          <a:bodyPr>
            <a:spAutoFit/>
          </a:bodyPr>
          <a:lstStyle/>
          <a:p>
            <a:r>
              <a:rPr lang="en-US" sz="800"/>
              <a:t>	</a:t>
            </a:r>
          </a:p>
        </p:txBody>
      </p:sp>
      <p:pic>
        <p:nvPicPr>
          <p:cNvPr id="3118" name="Picture 46" descr="http://imgc.allpostersimages.com/images/P-473-488-90/37/3790/HHEIF00Z/posters/ed-clark-the-courtroom-crowded-with-lawyers-and-defendents-during-the-nuremberg-trial.jpg"/>
          <p:cNvPicPr>
            <a:picLocks noChangeAspect="1" noChangeArrowheads="1"/>
          </p:cNvPicPr>
          <p:nvPr/>
        </p:nvPicPr>
        <p:blipFill>
          <a:blip r:embed="rId5" cstate="print"/>
          <a:srcRect/>
          <a:stretch>
            <a:fillRect/>
          </a:stretch>
        </p:blipFill>
        <p:spPr bwMode="auto">
          <a:xfrm>
            <a:off x="49920" y="366211"/>
            <a:ext cx="1812252" cy="1516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30" name="Picture 33" descr="http://www.nurembergfilm.org/images/nuremberg_judges.jpg">
            <a:hlinkClick r:id="rId6"/>
          </p:cNvPr>
          <p:cNvPicPr>
            <a:picLocks noChangeAspect="1" noChangeArrowheads="1"/>
          </p:cNvPicPr>
          <p:nvPr/>
        </p:nvPicPr>
        <p:blipFill>
          <a:blip r:embed="rId7"/>
          <a:srcRect/>
          <a:stretch>
            <a:fillRect/>
          </a:stretch>
        </p:blipFill>
        <p:spPr bwMode="auto">
          <a:xfrm>
            <a:off x="90488" y="6146800"/>
            <a:ext cx="657225" cy="606425"/>
          </a:xfrm>
          <a:prstGeom prst="rect">
            <a:avLst/>
          </a:prstGeom>
          <a:noFill/>
          <a:ln w="9525">
            <a:noFill/>
            <a:miter lim="800000"/>
            <a:headEnd/>
            <a:tailEnd/>
          </a:ln>
        </p:spPr>
      </p:pic>
      <p:pic>
        <p:nvPicPr>
          <p:cNvPr id="4131" name="Picture 45"/>
          <p:cNvPicPr>
            <a:picLocks noChangeAspect="1" noChangeArrowheads="1"/>
          </p:cNvPicPr>
          <p:nvPr/>
        </p:nvPicPr>
        <p:blipFill>
          <a:blip r:embed="rId8"/>
          <a:srcRect/>
          <a:stretch>
            <a:fillRect/>
          </a:stretch>
        </p:blipFill>
        <p:spPr bwMode="auto">
          <a:xfrm>
            <a:off x="53975" y="1911350"/>
            <a:ext cx="1622425" cy="858838"/>
          </a:xfrm>
          <a:prstGeom prst="rect">
            <a:avLst/>
          </a:prstGeom>
          <a:noFill/>
          <a:ln w="9525" algn="ctr">
            <a:noFill/>
            <a:miter lim="800000"/>
            <a:headEnd/>
            <a:tailEnd/>
          </a:ln>
          <a:effectLst/>
        </p:spPr>
      </p:pic>
      <p:sp>
        <p:nvSpPr>
          <p:cNvPr id="4132" name="Rectangle 1"/>
          <p:cNvSpPr>
            <a:spLocks noChangeArrowheads="1"/>
          </p:cNvSpPr>
          <p:nvPr/>
        </p:nvSpPr>
        <p:spPr bwMode="auto">
          <a:xfrm>
            <a:off x="71438" y="2732088"/>
            <a:ext cx="1790700" cy="3232150"/>
          </a:xfrm>
          <a:prstGeom prst="rect">
            <a:avLst/>
          </a:prstGeom>
          <a:noFill/>
          <a:ln w="9525">
            <a:noFill/>
            <a:miter lim="800000"/>
            <a:headEnd/>
            <a:tailEnd/>
          </a:ln>
        </p:spPr>
        <p:txBody>
          <a:bodyPr>
            <a:spAutoFit/>
          </a:bodyPr>
          <a:lstStyle/>
          <a:p>
            <a:pPr>
              <a:lnSpc>
                <a:spcPct val="50000"/>
              </a:lnSpc>
            </a:pPr>
            <a:r>
              <a:rPr lang="en-US" sz="800" b="1">
                <a:solidFill>
                  <a:srgbClr val="000000"/>
                </a:solidFill>
              </a:rPr>
              <a:t>Type of Event:: </a:t>
            </a:r>
            <a:r>
              <a:rPr lang="en-US" sz="800">
                <a:solidFill>
                  <a:srgbClr val="000000"/>
                </a:solidFill>
              </a:rPr>
              <a:t>Court Rulings</a:t>
            </a:r>
          </a:p>
          <a:p>
            <a:pPr>
              <a:lnSpc>
                <a:spcPct val="50000"/>
              </a:lnSpc>
            </a:pPr>
            <a:r>
              <a:rPr lang="en-US" sz="800" b="1">
                <a:solidFill>
                  <a:srgbClr val="000000"/>
                </a:solidFill>
              </a:rPr>
              <a:t>People Involved: </a:t>
            </a:r>
            <a:r>
              <a:rPr lang="en-US" sz="800">
                <a:solidFill>
                  <a:srgbClr val="000000"/>
                </a:solidFill>
              </a:rPr>
              <a:t>Robert </a:t>
            </a:r>
          </a:p>
          <a:p>
            <a:pPr>
              <a:lnSpc>
                <a:spcPct val="50000"/>
              </a:lnSpc>
            </a:pPr>
            <a:r>
              <a:rPr lang="en-US" sz="800">
                <a:solidFill>
                  <a:srgbClr val="000000"/>
                </a:solidFill>
              </a:rPr>
              <a:t>Jackson, President Truman, </a:t>
            </a:r>
          </a:p>
          <a:p>
            <a:pPr>
              <a:lnSpc>
                <a:spcPct val="50000"/>
              </a:lnSpc>
            </a:pPr>
            <a:r>
              <a:rPr lang="en-US" sz="800">
                <a:solidFill>
                  <a:srgbClr val="000000"/>
                </a:solidFill>
              </a:rPr>
              <a:t>IMT, Allies, included Hermann</a:t>
            </a:r>
          </a:p>
          <a:p>
            <a:pPr>
              <a:lnSpc>
                <a:spcPct val="50000"/>
              </a:lnSpc>
            </a:pPr>
            <a:r>
              <a:rPr lang="en-US" sz="800">
                <a:solidFill>
                  <a:srgbClr val="000000"/>
                </a:solidFill>
              </a:rPr>
              <a:t> Goering,  Albert Speer,</a:t>
            </a:r>
          </a:p>
          <a:p>
            <a:pPr>
              <a:lnSpc>
                <a:spcPct val="50000"/>
              </a:lnSpc>
            </a:pPr>
            <a:r>
              <a:rPr lang="en-US" sz="800">
                <a:solidFill>
                  <a:srgbClr val="000000"/>
                </a:solidFill>
              </a:rPr>
              <a:t>Rudolf Hess, </a:t>
            </a:r>
          </a:p>
          <a:p>
            <a:pPr>
              <a:lnSpc>
                <a:spcPct val="50000"/>
              </a:lnSpc>
            </a:pPr>
            <a:r>
              <a:rPr lang="en-US" sz="800" b="1">
                <a:solidFill>
                  <a:srgbClr val="000000"/>
                </a:solidFill>
              </a:rPr>
              <a:t>Countries: </a:t>
            </a:r>
            <a:r>
              <a:rPr lang="en-US" sz="800">
                <a:solidFill>
                  <a:srgbClr val="000000"/>
                </a:solidFill>
              </a:rPr>
              <a:t>United States, </a:t>
            </a:r>
          </a:p>
          <a:p>
            <a:pPr>
              <a:lnSpc>
                <a:spcPct val="50000"/>
              </a:lnSpc>
            </a:pPr>
            <a:r>
              <a:rPr lang="en-US" sz="800">
                <a:solidFill>
                  <a:srgbClr val="000000"/>
                </a:solidFill>
              </a:rPr>
              <a:t>Great Britain, France, Soviet</a:t>
            </a:r>
          </a:p>
          <a:p>
            <a:pPr>
              <a:lnSpc>
                <a:spcPct val="50000"/>
              </a:lnSpc>
            </a:pPr>
            <a:r>
              <a:rPr lang="en-US" sz="800">
                <a:solidFill>
                  <a:srgbClr val="000000"/>
                </a:solidFill>
              </a:rPr>
              <a:t>Union</a:t>
            </a:r>
          </a:p>
          <a:p>
            <a:pPr>
              <a:lnSpc>
                <a:spcPct val="50000"/>
              </a:lnSpc>
            </a:pPr>
            <a:r>
              <a:rPr lang="en-US" sz="800" b="1">
                <a:solidFill>
                  <a:srgbClr val="000000"/>
                </a:solidFill>
              </a:rPr>
              <a:t>Dates: </a:t>
            </a:r>
            <a:r>
              <a:rPr lang="en-US" sz="800">
                <a:solidFill>
                  <a:srgbClr val="000000"/>
                </a:solidFill>
              </a:rPr>
              <a:t>November 20, 1945-</a:t>
            </a:r>
          </a:p>
          <a:p>
            <a:pPr>
              <a:lnSpc>
                <a:spcPct val="50000"/>
              </a:lnSpc>
            </a:pPr>
            <a:r>
              <a:rPr lang="en-US" sz="800">
                <a:solidFill>
                  <a:srgbClr val="000000"/>
                </a:solidFill>
              </a:rPr>
              <a:t>April 13, 1949</a:t>
            </a:r>
          </a:p>
          <a:p>
            <a:pPr>
              <a:lnSpc>
                <a:spcPct val="50000"/>
              </a:lnSpc>
            </a:pPr>
            <a:r>
              <a:rPr lang="en-US" sz="800" b="1">
                <a:solidFill>
                  <a:srgbClr val="000000"/>
                </a:solidFill>
              </a:rPr>
              <a:t>Location: </a:t>
            </a:r>
            <a:r>
              <a:rPr lang="en-US" sz="800">
                <a:solidFill>
                  <a:srgbClr val="000000"/>
                </a:solidFill>
              </a:rPr>
              <a:t>Palace of Justice,</a:t>
            </a:r>
          </a:p>
          <a:p>
            <a:pPr>
              <a:lnSpc>
                <a:spcPct val="50000"/>
              </a:lnSpc>
            </a:pPr>
            <a:r>
              <a:rPr lang="en-US" sz="800">
                <a:solidFill>
                  <a:srgbClr val="000000"/>
                </a:solidFill>
              </a:rPr>
              <a:t> Nuremberg Germany</a:t>
            </a:r>
          </a:p>
          <a:p>
            <a:pPr>
              <a:lnSpc>
                <a:spcPct val="50000"/>
              </a:lnSpc>
            </a:pPr>
            <a:r>
              <a:rPr lang="en-US" sz="800" b="1">
                <a:solidFill>
                  <a:srgbClr val="000000"/>
                </a:solidFill>
              </a:rPr>
              <a:t>Events After this: The Genocide</a:t>
            </a:r>
          </a:p>
          <a:p>
            <a:pPr>
              <a:lnSpc>
                <a:spcPct val="50000"/>
              </a:lnSpc>
            </a:pPr>
            <a:r>
              <a:rPr lang="en-US" sz="800" b="1">
                <a:solidFill>
                  <a:srgbClr val="000000"/>
                </a:solidFill>
              </a:rPr>
              <a:t> Convention, 1948.</a:t>
            </a:r>
          </a:p>
          <a:p>
            <a:pPr>
              <a:lnSpc>
                <a:spcPct val="50000"/>
              </a:lnSpc>
            </a:pPr>
            <a:r>
              <a:rPr lang="en-US" sz="800" b="1">
                <a:solidFill>
                  <a:srgbClr val="000000"/>
                </a:solidFill>
              </a:rPr>
              <a:t>The Universal Declaration of </a:t>
            </a:r>
          </a:p>
          <a:p>
            <a:pPr>
              <a:lnSpc>
                <a:spcPct val="50000"/>
              </a:lnSpc>
            </a:pPr>
            <a:r>
              <a:rPr lang="en-US" sz="800" b="1">
                <a:solidFill>
                  <a:srgbClr val="000000"/>
                </a:solidFill>
              </a:rPr>
              <a:t>Human Rights, 1948.</a:t>
            </a:r>
          </a:p>
          <a:p>
            <a:pPr>
              <a:lnSpc>
                <a:spcPct val="50000"/>
              </a:lnSpc>
            </a:pPr>
            <a:r>
              <a:rPr lang="en-US" sz="800" b="1">
                <a:solidFill>
                  <a:srgbClr val="000000"/>
                </a:solidFill>
              </a:rPr>
              <a:t>The Nuremberg Principles, 1950.</a:t>
            </a:r>
          </a:p>
          <a:p>
            <a:pPr>
              <a:lnSpc>
                <a:spcPct val="50000"/>
              </a:lnSpc>
            </a:pPr>
            <a:r>
              <a:rPr lang="en-US" sz="800" b="1">
                <a:solidFill>
                  <a:srgbClr val="000000"/>
                </a:solidFill>
              </a:rPr>
              <a:t>The Convention on the Abolition </a:t>
            </a:r>
          </a:p>
          <a:p>
            <a:pPr>
              <a:lnSpc>
                <a:spcPct val="50000"/>
              </a:lnSpc>
            </a:pPr>
            <a:r>
              <a:rPr lang="en-US" sz="800" b="1">
                <a:solidFill>
                  <a:srgbClr val="000000"/>
                </a:solidFill>
              </a:rPr>
              <a:t>of the Statute of Limitations on </a:t>
            </a:r>
          </a:p>
          <a:p>
            <a:pPr>
              <a:lnSpc>
                <a:spcPct val="50000"/>
              </a:lnSpc>
            </a:pPr>
            <a:r>
              <a:rPr lang="en-US" sz="800" b="1">
                <a:solidFill>
                  <a:srgbClr val="000000"/>
                </a:solidFill>
              </a:rPr>
              <a:t>War Crimes and Crimes against </a:t>
            </a:r>
          </a:p>
          <a:p>
            <a:pPr>
              <a:lnSpc>
                <a:spcPct val="50000"/>
              </a:lnSpc>
            </a:pPr>
            <a:r>
              <a:rPr lang="en-US" sz="800" b="1">
                <a:solidFill>
                  <a:srgbClr val="000000"/>
                </a:solidFill>
              </a:rPr>
              <a:t>Humanity, 1968.</a:t>
            </a:r>
          </a:p>
          <a:p>
            <a:pPr>
              <a:lnSpc>
                <a:spcPct val="50000"/>
              </a:lnSpc>
            </a:pPr>
            <a:r>
              <a:rPr lang="en-US" sz="800" b="1">
                <a:solidFill>
                  <a:srgbClr val="000000"/>
                </a:solidFill>
              </a:rPr>
              <a:t>The Geneva Convention on the</a:t>
            </a:r>
          </a:p>
          <a:p>
            <a:pPr>
              <a:lnSpc>
                <a:spcPct val="50000"/>
              </a:lnSpc>
            </a:pPr>
            <a:r>
              <a:rPr lang="en-US" sz="800" b="1">
                <a:solidFill>
                  <a:srgbClr val="000000"/>
                </a:solidFill>
              </a:rPr>
              <a:t> Laws and Customs of War, </a:t>
            </a:r>
          </a:p>
          <a:p>
            <a:pPr>
              <a:lnSpc>
                <a:spcPct val="50000"/>
              </a:lnSpc>
            </a:pPr>
            <a:r>
              <a:rPr lang="en-US" sz="800" b="1">
                <a:solidFill>
                  <a:srgbClr val="000000"/>
                </a:solidFill>
              </a:rPr>
              <a:t>1949; its supplementary </a:t>
            </a:r>
          </a:p>
          <a:p>
            <a:pPr>
              <a:lnSpc>
                <a:spcPct val="50000"/>
              </a:lnSpc>
            </a:pPr>
            <a:r>
              <a:rPr lang="en-US" sz="800" b="1">
                <a:solidFill>
                  <a:srgbClr val="000000"/>
                </a:solidFill>
              </a:rPr>
              <a:t>protocols, 1977.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1"/>
          <p:cNvSpPr>
            <a:spLocks noChangeArrowheads="1"/>
          </p:cNvSpPr>
          <p:nvPr/>
        </p:nvSpPr>
        <p:spPr bwMode="auto">
          <a:xfrm>
            <a:off x="0" y="381000"/>
            <a:ext cx="9144000" cy="990600"/>
          </a:xfrm>
          <a:prstGeom prst="rect">
            <a:avLst/>
          </a:prstGeom>
          <a:solidFill>
            <a:srgbClr val="EAECF2"/>
          </a:solidFill>
          <a:ln w="9525">
            <a:noFill/>
            <a:miter lim="800000"/>
            <a:headEnd/>
            <a:tailEnd/>
          </a:ln>
        </p:spPr>
        <p:txBody>
          <a:bodyPr wrap="none" anchor="ctr"/>
          <a:lstStyle/>
          <a:p>
            <a:endParaRPr lang="es-MX"/>
          </a:p>
        </p:txBody>
      </p:sp>
      <p:sp>
        <p:nvSpPr>
          <p:cNvPr id="2051" name="Rectangle 2"/>
          <p:cNvSpPr>
            <a:spLocks noGrp="1" noChangeArrowheads="1"/>
          </p:cNvSpPr>
          <p:nvPr>
            <p:ph type="ctrTitle"/>
          </p:nvPr>
        </p:nvSpPr>
        <p:spPr>
          <a:xfrm>
            <a:off x="0" y="0"/>
            <a:ext cx="1295400" cy="381000"/>
          </a:xfrm>
          <a:solidFill>
            <a:srgbClr val="666699"/>
          </a:solidFill>
        </p:spPr>
        <p:txBody>
          <a:bodyPr/>
          <a:lstStyle/>
          <a:p>
            <a:pPr eaLnBrk="1" hangingPunct="1"/>
            <a:r>
              <a:rPr lang="en-US" sz="1400" b="1" smtClean="0">
                <a:solidFill>
                  <a:schemeClr val="bg1"/>
                </a:solidFill>
              </a:rPr>
              <a:t>facebook</a:t>
            </a:r>
          </a:p>
        </p:txBody>
      </p:sp>
      <p:sp>
        <p:nvSpPr>
          <p:cNvPr id="2052" name="Rectangle 3"/>
          <p:cNvSpPr>
            <a:spLocks noGrp="1" noChangeArrowheads="1"/>
          </p:cNvSpPr>
          <p:nvPr>
            <p:ph type="subTitle" idx="1"/>
          </p:nvPr>
        </p:nvSpPr>
        <p:spPr>
          <a:xfrm>
            <a:off x="1828800" y="685800"/>
            <a:ext cx="5257800" cy="457200"/>
          </a:xfrm>
        </p:spPr>
        <p:txBody>
          <a:bodyPr/>
          <a:lstStyle/>
          <a:p>
            <a:pPr algn="l" eaLnBrk="1" hangingPunct="1">
              <a:lnSpc>
                <a:spcPct val="90000"/>
              </a:lnSpc>
            </a:pPr>
            <a:r>
              <a:rPr lang="en-US" sz="1000" b="1" smtClean="0">
                <a:solidFill>
                  <a:schemeClr val="accent2"/>
                </a:solidFill>
              </a:rPr>
              <a:t>Nuremberg Trials</a:t>
            </a:r>
            <a:r>
              <a:rPr lang="en-US" sz="1000" smtClean="0"/>
              <a:t>  are serving justice.</a:t>
            </a:r>
            <a:endParaRPr lang="en-US" sz="1400" smtClean="0"/>
          </a:p>
        </p:txBody>
      </p:sp>
      <p:sp>
        <p:nvSpPr>
          <p:cNvPr id="2053" name="Rectangle 8"/>
          <p:cNvSpPr>
            <a:spLocks noChangeArrowheads="1"/>
          </p:cNvSpPr>
          <p:nvPr/>
        </p:nvSpPr>
        <p:spPr bwMode="auto">
          <a:xfrm>
            <a:off x="1295400" y="0"/>
            <a:ext cx="762000" cy="381000"/>
          </a:xfrm>
          <a:prstGeom prst="rect">
            <a:avLst/>
          </a:prstGeom>
          <a:solidFill>
            <a:srgbClr val="666699"/>
          </a:solidFill>
          <a:ln w="9525">
            <a:noFill/>
            <a:miter lim="800000"/>
            <a:headEnd/>
            <a:tailEnd/>
          </a:ln>
        </p:spPr>
        <p:txBody>
          <a:bodyPr anchor="ctr"/>
          <a:lstStyle/>
          <a:p>
            <a:pPr algn="ctr">
              <a:spcBef>
                <a:spcPct val="0"/>
              </a:spcBef>
            </a:pPr>
            <a:r>
              <a:rPr lang="en-US" sz="1200">
                <a:solidFill>
                  <a:schemeClr val="bg1"/>
                </a:solidFill>
              </a:rPr>
              <a:t>Wall</a:t>
            </a:r>
          </a:p>
        </p:txBody>
      </p:sp>
      <p:sp>
        <p:nvSpPr>
          <p:cNvPr id="2054" name="Rectangle 9">
            <a:hlinkClick r:id="rId3" action="ppaction://hlinksldjump"/>
          </p:cNvPr>
          <p:cNvSpPr>
            <a:spLocks noChangeArrowheads="1"/>
          </p:cNvSpPr>
          <p:nvPr/>
        </p:nvSpPr>
        <p:spPr bwMode="auto">
          <a:xfrm>
            <a:off x="2057400" y="0"/>
            <a:ext cx="838200" cy="381000"/>
          </a:xfrm>
          <a:prstGeom prst="rect">
            <a:avLst/>
          </a:prstGeom>
          <a:solidFill>
            <a:srgbClr val="666699"/>
          </a:solidFill>
          <a:ln w="9525">
            <a:noFill/>
            <a:miter lim="800000"/>
            <a:headEnd/>
            <a:tailEnd/>
          </a:ln>
        </p:spPr>
        <p:txBody>
          <a:bodyPr anchor="ctr"/>
          <a:lstStyle/>
          <a:p>
            <a:pPr algn="ctr">
              <a:spcBef>
                <a:spcPct val="0"/>
              </a:spcBef>
            </a:pPr>
            <a:r>
              <a:rPr lang="en-US" sz="1200">
                <a:solidFill>
                  <a:schemeClr val="bg1"/>
                </a:solidFill>
              </a:rPr>
              <a:t>Photos</a:t>
            </a:r>
          </a:p>
        </p:txBody>
      </p:sp>
      <p:sp>
        <p:nvSpPr>
          <p:cNvPr id="2055" name="Rectangle 10"/>
          <p:cNvSpPr>
            <a:spLocks noChangeArrowheads="1"/>
          </p:cNvSpPr>
          <p:nvPr/>
        </p:nvSpPr>
        <p:spPr bwMode="auto">
          <a:xfrm>
            <a:off x="2895600" y="0"/>
            <a:ext cx="762000" cy="381000"/>
          </a:xfrm>
          <a:prstGeom prst="rect">
            <a:avLst/>
          </a:prstGeom>
          <a:solidFill>
            <a:srgbClr val="666699"/>
          </a:solidFill>
          <a:ln w="9525">
            <a:noFill/>
            <a:miter lim="800000"/>
            <a:headEnd/>
            <a:tailEnd/>
          </a:ln>
        </p:spPr>
        <p:txBody>
          <a:bodyPr anchor="ctr"/>
          <a:lstStyle/>
          <a:p>
            <a:pPr algn="ctr">
              <a:spcBef>
                <a:spcPct val="0"/>
              </a:spcBef>
            </a:pPr>
            <a:r>
              <a:rPr lang="en-US" sz="1200">
                <a:solidFill>
                  <a:schemeClr val="bg1"/>
                </a:solidFill>
              </a:rPr>
              <a:t>Friends</a:t>
            </a:r>
          </a:p>
        </p:txBody>
      </p:sp>
      <p:sp>
        <p:nvSpPr>
          <p:cNvPr id="2056" name="Rectangle 11"/>
          <p:cNvSpPr>
            <a:spLocks noChangeArrowheads="1"/>
          </p:cNvSpPr>
          <p:nvPr/>
        </p:nvSpPr>
        <p:spPr bwMode="auto">
          <a:xfrm>
            <a:off x="3657600" y="0"/>
            <a:ext cx="838200" cy="381000"/>
          </a:xfrm>
          <a:prstGeom prst="rect">
            <a:avLst/>
          </a:prstGeom>
          <a:solidFill>
            <a:srgbClr val="666699"/>
          </a:solidFill>
          <a:ln w="9525">
            <a:noFill/>
            <a:miter lim="800000"/>
            <a:headEnd/>
            <a:tailEnd/>
          </a:ln>
        </p:spPr>
        <p:txBody>
          <a:bodyPr anchor="ctr"/>
          <a:lstStyle/>
          <a:p>
            <a:pPr algn="ctr">
              <a:spcBef>
                <a:spcPct val="0"/>
              </a:spcBef>
            </a:pPr>
            <a:r>
              <a:rPr lang="en-US" sz="1200">
                <a:solidFill>
                  <a:schemeClr val="bg1"/>
                </a:solidFill>
              </a:rPr>
              <a:t>Boxes</a:t>
            </a:r>
          </a:p>
        </p:txBody>
      </p:sp>
      <p:sp>
        <p:nvSpPr>
          <p:cNvPr id="2057" name="Rectangle 12"/>
          <p:cNvSpPr>
            <a:spLocks noChangeArrowheads="1"/>
          </p:cNvSpPr>
          <p:nvPr/>
        </p:nvSpPr>
        <p:spPr bwMode="auto">
          <a:xfrm>
            <a:off x="4495800" y="0"/>
            <a:ext cx="1905000" cy="381000"/>
          </a:xfrm>
          <a:prstGeom prst="rect">
            <a:avLst/>
          </a:prstGeom>
          <a:solidFill>
            <a:srgbClr val="666699"/>
          </a:solidFill>
          <a:ln w="9525">
            <a:noFill/>
            <a:miter lim="800000"/>
            <a:headEnd/>
            <a:tailEnd/>
          </a:ln>
        </p:spPr>
        <p:txBody>
          <a:bodyPr anchor="ctr"/>
          <a:lstStyle/>
          <a:p>
            <a:pPr algn="ctr">
              <a:spcBef>
                <a:spcPct val="0"/>
              </a:spcBef>
            </a:pPr>
            <a:endParaRPr lang="es-MX" sz="1000">
              <a:solidFill>
                <a:schemeClr val="bg1"/>
              </a:solidFill>
            </a:endParaRPr>
          </a:p>
        </p:txBody>
      </p:sp>
      <p:sp>
        <p:nvSpPr>
          <p:cNvPr id="2058" name="Rectangle 13"/>
          <p:cNvSpPr>
            <a:spLocks noChangeArrowheads="1"/>
          </p:cNvSpPr>
          <p:nvPr/>
        </p:nvSpPr>
        <p:spPr bwMode="auto">
          <a:xfrm>
            <a:off x="6400800" y="0"/>
            <a:ext cx="1752600" cy="381000"/>
          </a:xfrm>
          <a:prstGeom prst="rect">
            <a:avLst/>
          </a:prstGeom>
          <a:solidFill>
            <a:srgbClr val="666699"/>
          </a:solidFill>
          <a:ln w="9525">
            <a:noFill/>
            <a:miter lim="800000"/>
            <a:headEnd/>
            <a:tailEnd/>
          </a:ln>
        </p:spPr>
        <p:txBody>
          <a:bodyPr anchor="ctr"/>
          <a:lstStyle/>
          <a:p>
            <a:pPr algn="ctr">
              <a:spcBef>
                <a:spcPct val="0"/>
              </a:spcBef>
            </a:pPr>
            <a:r>
              <a:rPr lang="en-US" sz="1200">
                <a:solidFill>
                  <a:schemeClr val="bg1"/>
                </a:solidFill>
              </a:rPr>
              <a:t>Nuremberg Trials</a:t>
            </a:r>
          </a:p>
        </p:txBody>
      </p:sp>
      <p:sp>
        <p:nvSpPr>
          <p:cNvPr id="2059" name="Rectangle 14"/>
          <p:cNvSpPr>
            <a:spLocks noChangeArrowheads="1"/>
          </p:cNvSpPr>
          <p:nvPr/>
        </p:nvSpPr>
        <p:spPr bwMode="auto">
          <a:xfrm>
            <a:off x="8153400" y="0"/>
            <a:ext cx="990600" cy="381000"/>
          </a:xfrm>
          <a:prstGeom prst="rect">
            <a:avLst/>
          </a:prstGeom>
          <a:solidFill>
            <a:srgbClr val="666699"/>
          </a:solidFill>
          <a:ln w="9525">
            <a:noFill/>
            <a:miter lim="800000"/>
            <a:headEnd/>
            <a:tailEnd/>
          </a:ln>
        </p:spPr>
        <p:txBody>
          <a:bodyPr anchor="ctr"/>
          <a:lstStyle/>
          <a:p>
            <a:pPr algn="ctr">
              <a:spcBef>
                <a:spcPct val="0"/>
              </a:spcBef>
            </a:pPr>
            <a:r>
              <a:rPr lang="en-US" sz="1200">
                <a:solidFill>
                  <a:schemeClr val="bg1"/>
                </a:solidFill>
              </a:rPr>
              <a:t>Logout</a:t>
            </a:r>
          </a:p>
        </p:txBody>
      </p:sp>
      <p:sp>
        <p:nvSpPr>
          <p:cNvPr id="2060" name="Text Box 15"/>
          <p:cNvSpPr txBox="1">
            <a:spLocks noChangeArrowheads="1"/>
          </p:cNvSpPr>
          <p:nvPr/>
        </p:nvSpPr>
        <p:spPr bwMode="auto">
          <a:xfrm>
            <a:off x="166688" y="2262188"/>
            <a:ext cx="1600200" cy="307975"/>
          </a:xfrm>
          <a:prstGeom prst="rect">
            <a:avLst/>
          </a:prstGeom>
          <a:noFill/>
          <a:ln w="9525">
            <a:noFill/>
            <a:miter lim="800000"/>
            <a:headEnd/>
            <a:tailEnd/>
          </a:ln>
        </p:spPr>
        <p:txBody>
          <a:bodyPr>
            <a:spAutoFit/>
          </a:bodyPr>
          <a:lstStyle/>
          <a:p>
            <a:r>
              <a:rPr lang="en-US" sz="700"/>
              <a:t>View photos of  Nuremberg Trials (6)</a:t>
            </a:r>
          </a:p>
        </p:txBody>
      </p:sp>
      <p:sp>
        <p:nvSpPr>
          <p:cNvPr id="2061" name="Line 16"/>
          <p:cNvSpPr>
            <a:spLocks noChangeShapeType="1"/>
          </p:cNvSpPr>
          <p:nvPr/>
        </p:nvSpPr>
        <p:spPr bwMode="auto">
          <a:xfrm>
            <a:off x="193675" y="2511425"/>
            <a:ext cx="1600200" cy="0"/>
          </a:xfrm>
          <a:prstGeom prst="line">
            <a:avLst/>
          </a:prstGeom>
          <a:noFill/>
          <a:ln w="9525">
            <a:solidFill>
              <a:srgbClr val="C0C0C0"/>
            </a:solidFill>
            <a:round/>
            <a:headEnd/>
            <a:tailEnd/>
          </a:ln>
        </p:spPr>
        <p:txBody>
          <a:bodyPr/>
          <a:lstStyle/>
          <a:p>
            <a:endParaRPr lang="en-US"/>
          </a:p>
        </p:txBody>
      </p:sp>
      <p:sp>
        <p:nvSpPr>
          <p:cNvPr id="2062" name="Text Box 17"/>
          <p:cNvSpPr txBox="1">
            <a:spLocks noChangeArrowheads="1"/>
          </p:cNvSpPr>
          <p:nvPr/>
        </p:nvSpPr>
        <p:spPr bwMode="auto">
          <a:xfrm>
            <a:off x="144463" y="2520950"/>
            <a:ext cx="1600200" cy="198438"/>
          </a:xfrm>
          <a:prstGeom prst="rect">
            <a:avLst/>
          </a:prstGeom>
          <a:noFill/>
          <a:ln w="9525">
            <a:noFill/>
            <a:miter lim="800000"/>
            <a:headEnd/>
            <a:tailEnd/>
          </a:ln>
        </p:spPr>
        <p:txBody>
          <a:bodyPr>
            <a:spAutoFit/>
          </a:bodyPr>
          <a:lstStyle/>
          <a:p>
            <a:r>
              <a:rPr lang="en-US" sz="700"/>
              <a:t>Send  a message</a:t>
            </a:r>
          </a:p>
        </p:txBody>
      </p:sp>
      <p:sp>
        <p:nvSpPr>
          <p:cNvPr id="2063" name="Text Box 18"/>
          <p:cNvSpPr txBox="1">
            <a:spLocks noChangeArrowheads="1"/>
          </p:cNvSpPr>
          <p:nvPr/>
        </p:nvSpPr>
        <p:spPr bwMode="auto">
          <a:xfrm>
            <a:off x="169863" y="2667000"/>
            <a:ext cx="1600200" cy="198438"/>
          </a:xfrm>
          <a:prstGeom prst="rect">
            <a:avLst/>
          </a:prstGeom>
          <a:noFill/>
          <a:ln w="9525">
            <a:noFill/>
            <a:miter lim="800000"/>
            <a:headEnd/>
            <a:tailEnd/>
          </a:ln>
        </p:spPr>
        <p:txBody>
          <a:bodyPr>
            <a:spAutoFit/>
          </a:bodyPr>
          <a:lstStyle/>
          <a:p>
            <a:r>
              <a:rPr lang="en-US" sz="700"/>
              <a:t>Poke </a:t>
            </a:r>
          </a:p>
        </p:txBody>
      </p:sp>
      <p:sp>
        <p:nvSpPr>
          <p:cNvPr id="2064" name="Line 19"/>
          <p:cNvSpPr>
            <a:spLocks noChangeShapeType="1"/>
          </p:cNvSpPr>
          <p:nvPr/>
        </p:nvSpPr>
        <p:spPr bwMode="auto">
          <a:xfrm>
            <a:off x="209550" y="2713038"/>
            <a:ext cx="1600200" cy="0"/>
          </a:xfrm>
          <a:prstGeom prst="line">
            <a:avLst/>
          </a:prstGeom>
          <a:noFill/>
          <a:ln w="9525">
            <a:solidFill>
              <a:srgbClr val="C0C0C0"/>
            </a:solidFill>
            <a:round/>
            <a:headEnd/>
            <a:tailEnd/>
          </a:ln>
        </p:spPr>
        <p:txBody>
          <a:bodyPr/>
          <a:lstStyle/>
          <a:p>
            <a:endParaRPr lang="en-US"/>
          </a:p>
        </p:txBody>
      </p:sp>
      <p:sp>
        <p:nvSpPr>
          <p:cNvPr id="2065" name="Line 20"/>
          <p:cNvSpPr>
            <a:spLocks noChangeShapeType="1"/>
          </p:cNvSpPr>
          <p:nvPr/>
        </p:nvSpPr>
        <p:spPr bwMode="auto">
          <a:xfrm>
            <a:off x="153988" y="2865438"/>
            <a:ext cx="1600200" cy="0"/>
          </a:xfrm>
          <a:prstGeom prst="line">
            <a:avLst/>
          </a:prstGeom>
          <a:noFill/>
          <a:ln w="9525">
            <a:solidFill>
              <a:srgbClr val="C0C0C0"/>
            </a:solidFill>
            <a:round/>
            <a:headEnd/>
            <a:tailEnd/>
          </a:ln>
        </p:spPr>
        <p:txBody>
          <a:bodyPr/>
          <a:lstStyle/>
          <a:p>
            <a:endParaRPr lang="en-US"/>
          </a:p>
        </p:txBody>
      </p:sp>
      <p:sp>
        <p:nvSpPr>
          <p:cNvPr id="2066" name="Text Box 22"/>
          <p:cNvSpPr txBox="1">
            <a:spLocks noChangeArrowheads="1"/>
          </p:cNvSpPr>
          <p:nvPr/>
        </p:nvSpPr>
        <p:spPr bwMode="auto">
          <a:xfrm>
            <a:off x="2057400" y="1143000"/>
            <a:ext cx="838200" cy="244475"/>
          </a:xfrm>
          <a:prstGeom prst="rect">
            <a:avLst/>
          </a:prstGeom>
          <a:solidFill>
            <a:schemeClr val="bg1"/>
          </a:solidFill>
          <a:ln w="9525">
            <a:noFill/>
            <a:miter lim="800000"/>
            <a:headEnd/>
            <a:tailEnd/>
          </a:ln>
        </p:spPr>
        <p:txBody>
          <a:bodyPr>
            <a:spAutoFit/>
          </a:bodyPr>
          <a:lstStyle/>
          <a:p>
            <a:pPr algn="ctr"/>
            <a:r>
              <a:rPr lang="en-US" sz="1000"/>
              <a:t>Wall</a:t>
            </a:r>
          </a:p>
        </p:txBody>
      </p:sp>
      <p:sp>
        <p:nvSpPr>
          <p:cNvPr id="2067" name="Text Box 23">
            <a:hlinkClick r:id="rId4" action="ppaction://hlinksldjump"/>
          </p:cNvPr>
          <p:cNvSpPr txBox="1">
            <a:spLocks noChangeArrowheads="1"/>
          </p:cNvSpPr>
          <p:nvPr/>
        </p:nvSpPr>
        <p:spPr bwMode="auto">
          <a:xfrm>
            <a:off x="2895600" y="1143000"/>
            <a:ext cx="762000" cy="254000"/>
          </a:xfrm>
          <a:prstGeom prst="rect">
            <a:avLst/>
          </a:prstGeom>
          <a:solidFill>
            <a:srgbClr val="D9DCE7"/>
          </a:solidFill>
          <a:ln w="9525">
            <a:solidFill>
              <a:schemeClr val="bg1"/>
            </a:solidFill>
            <a:miter lim="800000"/>
            <a:headEnd/>
            <a:tailEnd/>
          </a:ln>
        </p:spPr>
        <p:txBody>
          <a:bodyPr>
            <a:spAutoFit/>
          </a:bodyPr>
          <a:lstStyle/>
          <a:p>
            <a:pPr algn="ctr"/>
            <a:r>
              <a:rPr lang="en-US" sz="1000">
                <a:solidFill>
                  <a:srgbClr val="3333CC"/>
                </a:solidFill>
              </a:rPr>
              <a:t>Info</a:t>
            </a:r>
          </a:p>
        </p:txBody>
      </p:sp>
      <p:sp>
        <p:nvSpPr>
          <p:cNvPr id="2068" name="Text Box 24">
            <a:hlinkClick r:id="rId3" action="ppaction://hlinksldjump"/>
          </p:cNvPr>
          <p:cNvSpPr txBox="1">
            <a:spLocks noChangeArrowheads="1"/>
          </p:cNvSpPr>
          <p:nvPr/>
        </p:nvSpPr>
        <p:spPr bwMode="auto">
          <a:xfrm>
            <a:off x="3657600" y="1143000"/>
            <a:ext cx="762000" cy="254000"/>
          </a:xfrm>
          <a:prstGeom prst="rect">
            <a:avLst/>
          </a:prstGeom>
          <a:solidFill>
            <a:srgbClr val="D9DCE7"/>
          </a:solidFill>
          <a:ln w="9525">
            <a:solidFill>
              <a:schemeClr val="bg1"/>
            </a:solidFill>
            <a:miter lim="800000"/>
            <a:headEnd/>
            <a:tailEnd/>
          </a:ln>
        </p:spPr>
        <p:txBody>
          <a:bodyPr>
            <a:spAutoFit/>
          </a:bodyPr>
          <a:lstStyle/>
          <a:p>
            <a:pPr algn="ctr"/>
            <a:r>
              <a:rPr lang="en-US" sz="1000">
                <a:solidFill>
                  <a:srgbClr val="3333CC"/>
                </a:solidFill>
              </a:rPr>
              <a:t>Photos</a:t>
            </a:r>
          </a:p>
        </p:txBody>
      </p:sp>
      <p:sp>
        <p:nvSpPr>
          <p:cNvPr id="2069" name="Text Box 25"/>
          <p:cNvSpPr txBox="1">
            <a:spLocks noChangeArrowheads="1"/>
          </p:cNvSpPr>
          <p:nvPr/>
        </p:nvSpPr>
        <p:spPr bwMode="auto">
          <a:xfrm>
            <a:off x="4419600" y="1143000"/>
            <a:ext cx="762000" cy="254000"/>
          </a:xfrm>
          <a:prstGeom prst="rect">
            <a:avLst/>
          </a:prstGeom>
          <a:solidFill>
            <a:srgbClr val="D9DCE7"/>
          </a:solidFill>
          <a:ln w="9525">
            <a:solidFill>
              <a:schemeClr val="bg1"/>
            </a:solidFill>
            <a:miter lim="800000"/>
            <a:headEnd/>
            <a:tailEnd/>
          </a:ln>
        </p:spPr>
        <p:txBody>
          <a:bodyPr>
            <a:spAutoFit/>
          </a:bodyPr>
          <a:lstStyle/>
          <a:p>
            <a:pPr algn="ctr"/>
            <a:r>
              <a:rPr lang="en-US" sz="1000">
                <a:solidFill>
                  <a:srgbClr val="3333CC"/>
                </a:solidFill>
              </a:rPr>
              <a:t>Boxes</a:t>
            </a:r>
          </a:p>
        </p:txBody>
      </p:sp>
      <p:sp>
        <p:nvSpPr>
          <p:cNvPr id="2070" name="Rectangle 27"/>
          <p:cNvSpPr>
            <a:spLocks noChangeArrowheads="1"/>
          </p:cNvSpPr>
          <p:nvPr/>
        </p:nvSpPr>
        <p:spPr bwMode="auto">
          <a:xfrm>
            <a:off x="2057400" y="1524000"/>
            <a:ext cx="6019800" cy="838200"/>
          </a:xfrm>
          <a:prstGeom prst="rect">
            <a:avLst/>
          </a:prstGeom>
          <a:solidFill>
            <a:srgbClr val="D9DCE7"/>
          </a:solidFill>
          <a:ln w="9525">
            <a:solidFill>
              <a:srgbClr val="D9DCE7"/>
            </a:solidFill>
            <a:miter lim="800000"/>
            <a:headEnd/>
            <a:tailEnd/>
          </a:ln>
        </p:spPr>
        <p:txBody>
          <a:bodyPr wrap="none" anchor="ctr"/>
          <a:lstStyle/>
          <a:p>
            <a:endParaRPr lang="es-MX"/>
          </a:p>
        </p:txBody>
      </p:sp>
      <p:sp>
        <p:nvSpPr>
          <p:cNvPr id="2071" name="Text Box 28"/>
          <p:cNvSpPr txBox="1">
            <a:spLocks noChangeArrowheads="1"/>
          </p:cNvSpPr>
          <p:nvPr/>
        </p:nvSpPr>
        <p:spPr bwMode="auto">
          <a:xfrm>
            <a:off x="2133600" y="1600200"/>
            <a:ext cx="1676400" cy="304800"/>
          </a:xfrm>
          <a:prstGeom prst="rect">
            <a:avLst/>
          </a:prstGeom>
          <a:noFill/>
          <a:ln w="9525">
            <a:noFill/>
            <a:miter lim="800000"/>
            <a:headEnd/>
            <a:tailEnd/>
          </a:ln>
        </p:spPr>
        <p:txBody>
          <a:bodyPr>
            <a:spAutoFit/>
          </a:bodyPr>
          <a:lstStyle/>
          <a:p>
            <a:endParaRPr lang="es-MX" sz="1400"/>
          </a:p>
        </p:txBody>
      </p:sp>
      <p:sp>
        <p:nvSpPr>
          <p:cNvPr id="2072" name="Text Box 29"/>
          <p:cNvSpPr txBox="1">
            <a:spLocks noChangeArrowheads="1"/>
          </p:cNvSpPr>
          <p:nvPr/>
        </p:nvSpPr>
        <p:spPr bwMode="auto">
          <a:xfrm>
            <a:off x="2133600" y="1905000"/>
            <a:ext cx="4953000" cy="274638"/>
          </a:xfrm>
          <a:prstGeom prst="rect">
            <a:avLst/>
          </a:prstGeom>
          <a:solidFill>
            <a:schemeClr val="bg1"/>
          </a:solidFill>
          <a:ln w="9525">
            <a:noFill/>
            <a:miter lim="800000"/>
            <a:headEnd/>
            <a:tailEnd/>
          </a:ln>
        </p:spPr>
        <p:txBody>
          <a:bodyPr>
            <a:spAutoFit/>
          </a:bodyPr>
          <a:lstStyle/>
          <a:p>
            <a:endParaRPr lang="es-MX" sz="1200"/>
          </a:p>
        </p:txBody>
      </p:sp>
      <p:sp>
        <p:nvSpPr>
          <p:cNvPr id="2073" name="Text Box 30"/>
          <p:cNvSpPr txBox="1">
            <a:spLocks noChangeArrowheads="1"/>
          </p:cNvSpPr>
          <p:nvPr/>
        </p:nvSpPr>
        <p:spPr bwMode="auto">
          <a:xfrm>
            <a:off x="2133600" y="1600200"/>
            <a:ext cx="2362200" cy="244475"/>
          </a:xfrm>
          <a:prstGeom prst="rect">
            <a:avLst/>
          </a:prstGeom>
          <a:noFill/>
          <a:ln w="9525">
            <a:noFill/>
            <a:miter lim="800000"/>
            <a:headEnd/>
            <a:tailEnd/>
          </a:ln>
        </p:spPr>
        <p:txBody>
          <a:bodyPr>
            <a:spAutoFit/>
          </a:bodyPr>
          <a:lstStyle/>
          <a:p>
            <a:r>
              <a:rPr lang="en-US" sz="1000">
                <a:solidFill>
                  <a:srgbClr val="343434"/>
                </a:solidFill>
              </a:rPr>
              <a:t>Write something…</a:t>
            </a:r>
          </a:p>
        </p:txBody>
      </p:sp>
      <p:sp>
        <p:nvSpPr>
          <p:cNvPr id="2074" name="Text Box 31"/>
          <p:cNvSpPr txBox="1">
            <a:spLocks noChangeArrowheads="1"/>
          </p:cNvSpPr>
          <p:nvPr/>
        </p:nvSpPr>
        <p:spPr bwMode="auto">
          <a:xfrm>
            <a:off x="7162800" y="1905000"/>
            <a:ext cx="685800" cy="244475"/>
          </a:xfrm>
          <a:prstGeom prst="rect">
            <a:avLst/>
          </a:prstGeom>
          <a:solidFill>
            <a:srgbClr val="666699"/>
          </a:solidFill>
          <a:ln w="9525">
            <a:noFill/>
            <a:miter lim="800000"/>
            <a:headEnd/>
            <a:tailEnd/>
          </a:ln>
        </p:spPr>
        <p:txBody>
          <a:bodyPr>
            <a:spAutoFit/>
          </a:bodyPr>
          <a:lstStyle/>
          <a:p>
            <a:r>
              <a:rPr lang="en-US" sz="1000"/>
              <a:t>Share</a:t>
            </a:r>
          </a:p>
        </p:txBody>
      </p:sp>
      <p:sp>
        <p:nvSpPr>
          <p:cNvPr id="2075" name="Text Box 33"/>
          <p:cNvSpPr txBox="1">
            <a:spLocks noChangeArrowheads="1"/>
          </p:cNvSpPr>
          <p:nvPr/>
        </p:nvSpPr>
        <p:spPr bwMode="auto">
          <a:xfrm>
            <a:off x="209550" y="2895600"/>
            <a:ext cx="1600200" cy="228600"/>
          </a:xfrm>
          <a:prstGeom prst="rect">
            <a:avLst/>
          </a:prstGeom>
          <a:solidFill>
            <a:srgbClr val="EAECF2"/>
          </a:solidFill>
          <a:ln w="9525">
            <a:noFill/>
            <a:miter lim="800000"/>
            <a:headEnd/>
            <a:tailEnd/>
          </a:ln>
        </p:spPr>
        <p:txBody>
          <a:bodyPr>
            <a:spAutoFit/>
          </a:bodyPr>
          <a:lstStyle/>
          <a:p>
            <a:r>
              <a:rPr lang="en-US" sz="900"/>
              <a:t>Information</a:t>
            </a:r>
          </a:p>
        </p:txBody>
      </p:sp>
      <p:sp>
        <p:nvSpPr>
          <p:cNvPr id="2076" name="Line 32"/>
          <p:cNvSpPr>
            <a:spLocks noChangeShapeType="1"/>
          </p:cNvSpPr>
          <p:nvPr/>
        </p:nvSpPr>
        <p:spPr bwMode="auto">
          <a:xfrm>
            <a:off x="182563" y="2890838"/>
            <a:ext cx="1600200" cy="0"/>
          </a:xfrm>
          <a:prstGeom prst="line">
            <a:avLst/>
          </a:prstGeom>
          <a:noFill/>
          <a:ln w="9525">
            <a:solidFill>
              <a:srgbClr val="C0C0C0"/>
            </a:solidFill>
            <a:round/>
            <a:headEnd/>
            <a:tailEnd/>
          </a:ln>
        </p:spPr>
        <p:txBody>
          <a:bodyPr/>
          <a:lstStyle/>
          <a:p>
            <a:endParaRPr lang="en-US"/>
          </a:p>
        </p:txBody>
      </p:sp>
      <p:sp>
        <p:nvSpPr>
          <p:cNvPr id="2077" name="Text Box 34"/>
          <p:cNvSpPr txBox="1">
            <a:spLocks noChangeArrowheads="1"/>
          </p:cNvSpPr>
          <p:nvPr/>
        </p:nvSpPr>
        <p:spPr bwMode="auto">
          <a:xfrm>
            <a:off x="104775" y="3092450"/>
            <a:ext cx="1716088" cy="1876425"/>
          </a:xfrm>
          <a:prstGeom prst="rect">
            <a:avLst/>
          </a:prstGeom>
          <a:noFill/>
          <a:ln w="9525">
            <a:noFill/>
            <a:miter lim="800000"/>
            <a:headEnd/>
            <a:tailEnd/>
          </a:ln>
        </p:spPr>
        <p:txBody>
          <a:bodyPr>
            <a:spAutoFit/>
          </a:bodyPr>
          <a:lstStyle/>
          <a:p>
            <a:pPr>
              <a:lnSpc>
                <a:spcPct val="50000"/>
              </a:lnSpc>
            </a:pPr>
            <a:r>
              <a:rPr lang="en-US" sz="800" b="1"/>
              <a:t>Type of Event:: </a:t>
            </a:r>
            <a:r>
              <a:rPr lang="en-US" sz="800"/>
              <a:t>Court Rulings</a:t>
            </a:r>
          </a:p>
          <a:p>
            <a:pPr>
              <a:lnSpc>
                <a:spcPct val="50000"/>
              </a:lnSpc>
            </a:pPr>
            <a:r>
              <a:rPr lang="en-US" sz="800" b="1"/>
              <a:t>People Involved: </a:t>
            </a:r>
            <a:r>
              <a:rPr lang="en-US" sz="800"/>
              <a:t>Robert </a:t>
            </a:r>
          </a:p>
          <a:p>
            <a:pPr>
              <a:lnSpc>
                <a:spcPct val="50000"/>
              </a:lnSpc>
            </a:pPr>
            <a:r>
              <a:rPr lang="en-US" sz="800"/>
              <a:t>Jackson, President Truman, </a:t>
            </a:r>
          </a:p>
          <a:p>
            <a:pPr>
              <a:lnSpc>
                <a:spcPct val="50000"/>
              </a:lnSpc>
            </a:pPr>
            <a:r>
              <a:rPr lang="en-US" sz="800"/>
              <a:t>IMT, Allies, included Hermann</a:t>
            </a:r>
          </a:p>
          <a:p>
            <a:pPr>
              <a:lnSpc>
                <a:spcPct val="50000"/>
              </a:lnSpc>
            </a:pPr>
            <a:r>
              <a:rPr lang="en-US" sz="800"/>
              <a:t> Goering,  Albert Speer,</a:t>
            </a:r>
          </a:p>
          <a:p>
            <a:pPr>
              <a:lnSpc>
                <a:spcPct val="50000"/>
              </a:lnSpc>
            </a:pPr>
            <a:r>
              <a:rPr lang="en-US" sz="800"/>
              <a:t>Rudolf Hess, </a:t>
            </a:r>
          </a:p>
          <a:p>
            <a:pPr>
              <a:lnSpc>
                <a:spcPct val="50000"/>
              </a:lnSpc>
            </a:pPr>
            <a:r>
              <a:rPr lang="en-US" sz="800" b="1"/>
              <a:t>Countries: </a:t>
            </a:r>
            <a:r>
              <a:rPr lang="en-US" sz="800"/>
              <a:t>United States, </a:t>
            </a:r>
          </a:p>
          <a:p>
            <a:pPr>
              <a:lnSpc>
                <a:spcPct val="50000"/>
              </a:lnSpc>
            </a:pPr>
            <a:r>
              <a:rPr lang="en-US" sz="800"/>
              <a:t>Great Britain, France, Soviet</a:t>
            </a:r>
          </a:p>
          <a:p>
            <a:pPr>
              <a:lnSpc>
                <a:spcPct val="50000"/>
              </a:lnSpc>
            </a:pPr>
            <a:r>
              <a:rPr lang="en-US" sz="800"/>
              <a:t>Union</a:t>
            </a:r>
          </a:p>
          <a:p>
            <a:pPr>
              <a:lnSpc>
                <a:spcPct val="50000"/>
              </a:lnSpc>
            </a:pPr>
            <a:r>
              <a:rPr lang="en-US" sz="800" b="1"/>
              <a:t>Dates: </a:t>
            </a:r>
            <a:r>
              <a:rPr lang="en-US" sz="800"/>
              <a:t>November 20, 1945-</a:t>
            </a:r>
            <a:endParaRPr lang="en-US" sz="800" b="1"/>
          </a:p>
          <a:p>
            <a:pPr>
              <a:lnSpc>
                <a:spcPct val="50000"/>
              </a:lnSpc>
            </a:pPr>
            <a:r>
              <a:rPr lang="en-US" sz="800"/>
              <a:t>April 13, 1949</a:t>
            </a:r>
          </a:p>
          <a:p>
            <a:pPr>
              <a:lnSpc>
                <a:spcPct val="50000"/>
              </a:lnSpc>
            </a:pPr>
            <a:r>
              <a:rPr lang="en-US" sz="800" b="1"/>
              <a:t>Location</a:t>
            </a:r>
            <a:r>
              <a:rPr lang="en-US" sz="800"/>
              <a:t>: Palace of Justice,</a:t>
            </a:r>
          </a:p>
          <a:p>
            <a:pPr>
              <a:lnSpc>
                <a:spcPct val="50000"/>
              </a:lnSpc>
            </a:pPr>
            <a:r>
              <a:rPr lang="en-US" sz="800"/>
              <a:t> Nuremberg Germany</a:t>
            </a:r>
          </a:p>
          <a:p>
            <a:pPr>
              <a:lnSpc>
                <a:spcPct val="50000"/>
              </a:lnSpc>
            </a:pPr>
            <a:endParaRPr lang="en-US" sz="800"/>
          </a:p>
          <a:p>
            <a:pPr>
              <a:lnSpc>
                <a:spcPct val="50000"/>
              </a:lnSpc>
            </a:pPr>
            <a:endParaRPr lang="en-US" sz="800"/>
          </a:p>
        </p:txBody>
      </p:sp>
      <p:sp>
        <p:nvSpPr>
          <p:cNvPr id="2078" name="Line 35"/>
          <p:cNvSpPr>
            <a:spLocks noChangeShapeType="1"/>
          </p:cNvSpPr>
          <p:nvPr/>
        </p:nvSpPr>
        <p:spPr bwMode="auto">
          <a:xfrm>
            <a:off x="152400" y="5181600"/>
            <a:ext cx="1600200" cy="0"/>
          </a:xfrm>
          <a:prstGeom prst="line">
            <a:avLst/>
          </a:prstGeom>
          <a:noFill/>
          <a:ln w="9525">
            <a:solidFill>
              <a:srgbClr val="C0C0C0"/>
            </a:solidFill>
            <a:round/>
            <a:headEnd/>
            <a:tailEnd/>
          </a:ln>
        </p:spPr>
        <p:txBody>
          <a:bodyPr/>
          <a:lstStyle/>
          <a:p>
            <a:endParaRPr lang="en-US"/>
          </a:p>
        </p:txBody>
      </p:sp>
      <p:sp>
        <p:nvSpPr>
          <p:cNvPr id="2079" name="Text Box 36"/>
          <p:cNvSpPr txBox="1">
            <a:spLocks noChangeArrowheads="1"/>
          </p:cNvSpPr>
          <p:nvPr/>
        </p:nvSpPr>
        <p:spPr bwMode="auto">
          <a:xfrm>
            <a:off x="182563" y="4762500"/>
            <a:ext cx="1600200" cy="228600"/>
          </a:xfrm>
          <a:prstGeom prst="rect">
            <a:avLst/>
          </a:prstGeom>
          <a:solidFill>
            <a:srgbClr val="EAECF2"/>
          </a:solidFill>
          <a:ln w="9525">
            <a:noFill/>
            <a:miter lim="800000"/>
            <a:headEnd/>
            <a:tailEnd/>
          </a:ln>
        </p:spPr>
        <p:txBody>
          <a:bodyPr>
            <a:spAutoFit/>
          </a:bodyPr>
          <a:lstStyle/>
          <a:p>
            <a:r>
              <a:rPr lang="en-US" sz="900"/>
              <a:t>Friends</a:t>
            </a:r>
          </a:p>
        </p:txBody>
      </p:sp>
      <p:sp>
        <p:nvSpPr>
          <p:cNvPr id="2080" name="Text Box 39"/>
          <p:cNvSpPr txBox="1">
            <a:spLocks noChangeArrowheads="1"/>
          </p:cNvSpPr>
          <p:nvPr/>
        </p:nvSpPr>
        <p:spPr bwMode="auto">
          <a:xfrm>
            <a:off x="69850" y="5735638"/>
            <a:ext cx="598488" cy="307975"/>
          </a:xfrm>
          <a:prstGeom prst="rect">
            <a:avLst/>
          </a:prstGeom>
          <a:noFill/>
          <a:ln w="9525">
            <a:noFill/>
            <a:miter lim="800000"/>
            <a:headEnd/>
            <a:tailEnd/>
          </a:ln>
        </p:spPr>
        <p:txBody>
          <a:bodyPr>
            <a:spAutoFit/>
          </a:bodyPr>
          <a:lstStyle/>
          <a:p>
            <a:pPr>
              <a:spcBef>
                <a:spcPct val="0"/>
              </a:spcBef>
            </a:pPr>
            <a:r>
              <a:rPr lang="en-US" sz="700" b="1">
                <a:solidFill>
                  <a:srgbClr val="959EBD"/>
                </a:solidFill>
              </a:rPr>
              <a:t>Robert Jackson</a:t>
            </a:r>
          </a:p>
        </p:txBody>
      </p:sp>
      <p:sp>
        <p:nvSpPr>
          <p:cNvPr id="2081" name="Text Box 42"/>
          <p:cNvSpPr txBox="1">
            <a:spLocks noChangeArrowheads="1"/>
          </p:cNvSpPr>
          <p:nvPr/>
        </p:nvSpPr>
        <p:spPr bwMode="auto">
          <a:xfrm>
            <a:off x="647700" y="5692775"/>
            <a:ext cx="609600" cy="307975"/>
          </a:xfrm>
          <a:prstGeom prst="rect">
            <a:avLst/>
          </a:prstGeom>
          <a:solidFill>
            <a:schemeClr val="bg1"/>
          </a:solidFill>
          <a:ln w="9525">
            <a:noFill/>
            <a:miter lim="800000"/>
            <a:headEnd/>
            <a:tailEnd/>
          </a:ln>
        </p:spPr>
        <p:txBody>
          <a:bodyPr>
            <a:spAutoFit/>
          </a:bodyPr>
          <a:lstStyle/>
          <a:p>
            <a:pPr>
              <a:spcBef>
                <a:spcPct val="0"/>
              </a:spcBef>
            </a:pPr>
            <a:r>
              <a:rPr lang="en-US" sz="700" b="1">
                <a:solidFill>
                  <a:srgbClr val="959EBD"/>
                </a:solidFill>
              </a:rPr>
              <a:t>President Truman</a:t>
            </a:r>
          </a:p>
        </p:txBody>
      </p:sp>
      <p:sp>
        <p:nvSpPr>
          <p:cNvPr id="2082" name="Text Box 45"/>
          <p:cNvSpPr txBox="1">
            <a:spLocks noChangeArrowheads="1"/>
          </p:cNvSpPr>
          <p:nvPr/>
        </p:nvSpPr>
        <p:spPr bwMode="auto">
          <a:xfrm>
            <a:off x="1244600" y="5718175"/>
            <a:ext cx="863600" cy="214313"/>
          </a:xfrm>
          <a:prstGeom prst="rect">
            <a:avLst/>
          </a:prstGeom>
          <a:noFill/>
          <a:ln w="9525">
            <a:noFill/>
            <a:miter lim="800000"/>
            <a:headEnd/>
            <a:tailEnd/>
          </a:ln>
        </p:spPr>
        <p:txBody>
          <a:bodyPr>
            <a:spAutoFit/>
          </a:bodyPr>
          <a:lstStyle/>
          <a:p>
            <a:r>
              <a:rPr lang="en-US" sz="800"/>
              <a:t>Churchill</a:t>
            </a:r>
          </a:p>
        </p:txBody>
      </p:sp>
      <p:sp>
        <p:nvSpPr>
          <p:cNvPr id="2083" name="Text Box 50"/>
          <p:cNvSpPr txBox="1">
            <a:spLocks noChangeArrowheads="1"/>
          </p:cNvSpPr>
          <p:nvPr/>
        </p:nvSpPr>
        <p:spPr bwMode="auto">
          <a:xfrm>
            <a:off x="0" y="6643688"/>
            <a:ext cx="609600" cy="214312"/>
          </a:xfrm>
          <a:prstGeom prst="rect">
            <a:avLst/>
          </a:prstGeom>
          <a:noFill/>
          <a:ln w="9525">
            <a:noFill/>
            <a:miter lim="800000"/>
            <a:headEnd/>
            <a:tailEnd/>
          </a:ln>
        </p:spPr>
        <p:txBody>
          <a:bodyPr>
            <a:spAutoFit/>
          </a:bodyPr>
          <a:lstStyle/>
          <a:p>
            <a:pPr algn="r"/>
            <a:r>
              <a:rPr lang="en-US" sz="800"/>
              <a:t>Stalin</a:t>
            </a:r>
          </a:p>
        </p:txBody>
      </p:sp>
      <p:sp>
        <p:nvSpPr>
          <p:cNvPr id="2084" name="Text Box 53"/>
          <p:cNvSpPr txBox="1">
            <a:spLocks noChangeArrowheads="1"/>
          </p:cNvSpPr>
          <p:nvPr/>
        </p:nvSpPr>
        <p:spPr bwMode="auto">
          <a:xfrm>
            <a:off x="661988" y="6594475"/>
            <a:ext cx="533400" cy="215900"/>
          </a:xfrm>
          <a:prstGeom prst="rect">
            <a:avLst/>
          </a:prstGeom>
          <a:noFill/>
          <a:ln w="9525">
            <a:noFill/>
            <a:miter lim="800000"/>
            <a:headEnd/>
            <a:tailEnd/>
          </a:ln>
        </p:spPr>
        <p:txBody>
          <a:bodyPr>
            <a:spAutoFit/>
          </a:bodyPr>
          <a:lstStyle/>
          <a:p>
            <a:r>
              <a:rPr lang="en-US" sz="800"/>
              <a:t>IMT</a:t>
            </a:r>
          </a:p>
        </p:txBody>
      </p:sp>
      <p:sp>
        <p:nvSpPr>
          <p:cNvPr id="2085" name="Rectangle 54"/>
          <p:cNvSpPr>
            <a:spLocks noChangeArrowheads="1"/>
          </p:cNvSpPr>
          <p:nvPr/>
        </p:nvSpPr>
        <p:spPr bwMode="auto">
          <a:xfrm>
            <a:off x="2590800" y="2590800"/>
            <a:ext cx="4495800" cy="304800"/>
          </a:xfrm>
          <a:prstGeom prst="rect">
            <a:avLst/>
          </a:prstGeom>
          <a:noFill/>
          <a:ln w="9525">
            <a:noFill/>
            <a:miter lim="800000"/>
            <a:headEnd/>
            <a:tailEnd/>
          </a:ln>
        </p:spPr>
        <p:txBody>
          <a:bodyPr/>
          <a:lstStyle/>
          <a:p>
            <a:pPr>
              <a:lnSpc>
                <a:spcPct val="90000"/>
              </a:lnSpc>
              <a:spcBef>
                <a:spcPct val="20000"/>
              </a:spcBef>
            </a:pPr>
            <a:r>
              <a:rPr lang="en-US" sz="900" b="1">
                <a:solidFill>
                  <a:schemeClr val="accent2"/>
                </a:solidFill>
              </a:rPr>
              <a:t>Nuremberg Trials</a:t>
            </a:r>
          </a:p>
          <a:p>
            <a:pPr>
              <a:lnSpc>
                <a:spcPct val="90000"/>
              </a:lnSpc>
              <a:spcBef>
                <a:spcPct val="20000"/>
              </a:spcBef>
            </a:pPr>
            <a:r>
              <a:rPr lang="en-US" sz="800">
                <a:solidFill>
                  <a:schemeClr val="bg2"/>
                </a:solidFill>
              </a:rPr>
              <a:t>November  20 via  headset</a:t>
            </a:r>
          </a:p>
        </p:txBody>
      </p:sp>
      <p:sp>
        <p:nvSpPr>
          <p:cNvPr id="2086" name="Text Box 64"/>
          <p:cNvSpPr txBox="1">
            <a:spLocks noChangeArrowheads="1"/>
          </p:cNvSpPr>
          <p:nvPr/>
        </p:nvSpPr>
        <p:spPr bwMode="auto">
          <a:xfrm>
            <a:off x="1249363" y="6581775"/>
            <a:ext cx="808037" cy="338138"/>
          </a:xfrm>
          <a:prstGeom prst="rect">
            <a:avLst/>
          </a:prstGeom>
          <a:noFill/>
          <a:ln w="9525">
            <a:noFill/>
            <a:miter lim="800000"/>
            <a:headEnd/>
            <a:tailEnd/>
          </a:ln>
        </p:spPr>
        <p:txBody>
          <a:bodyPr>
            <a:spAutoFit/>
          </a:bodyPr>
          <a:lstStyle/>
          <a:p>
            <a:r>
              <a:rPr lang="en-US" sz="800"/>
              <a:t>Geoffrey Lawrence</a:t>
            </a:r>
          </a:p>
        </p:txBody>
      </p:sp>
      <p:sp>
        <p:nvSpPr>
          <p:cNvPr id="2087" name="Text Box 83"/>
          <p:cNvSpPr txBox="1">
            <a:spLocks noChangeArrowheads="1"/>
          </p:cNvSpPr>
          <p:nvPr/>
        </p:nvSpPr>
        <p:spPr bwMode="auto">
          <a:xfrm>
            <a:off x="152400" y="6034088"/>
            <a:ext cx="457200" cy="466725"/>
          </a:xfrm>
          <a:prstGeom prst="rect">
            <a:avLst/>
          </a:prstGeom>
          <a:noFill/>
          <a:ln w="9525">
            <a:solidFill>
              <a:schemeClr val="tx1"/>
            </a:solidFill>
            <a:miter lim="800000"/>
            <a:headEnd/>
            <a:tailEnd/>
          </a:ln>
        </p:spPr>
        <p:txBody>
          <a:bodyPr>
            <a:spAutoFit/>
          </a:bodyPr>
          <a:lstStyle/>
          <a:p>
            <a:r>
              <a:rPr lang="en-US" sz="1200"/>
              <a:t>Pic	</a:t>
            </a:r>
          </a:p>
        </p:txBody>
      </p:sp>
      <p:sp>
        <p:nvSpPr>
          <p:cNvPr id="2088" name="Text Box 84"/>
          <p:cNvSpPr txBox="1">
            <a:spLocks noChangeArrowheads="1"/>
          </p:cNvSpPr>
          <p:nvPr/>
        </p:nvSpPr>
        <p:spPr bwMode="auto">
          <a:xfrm>
            <a:off x="677863" y="6061075"/>
            <a:ext cx="457200" cy="276225"/>
          </a:xfrm>
          <a:prstGeom prst="rect">
            <a:avLst/>
          </a:prstGeom>
          <a:noFill/>
          <a:ln w="9525">
            <a:solidFill>
              <a:schemeClr val="tx1"/>
            </a:solidFill>
            <a:miter lim="800000"/>
            <a:headEnd/>
            <a:tailEnd/>
          </a:ln>
        </p:spPr>
        <p:txBody>
          <a:bodyPr>
            <a:spAutoFit/>
          </a:bodyPr>
          <a:lstStyle/>
          <a:p>
            <a:r>
              <a:rPr lang="en-US" sz="1200"/>
              <a:t>	</a:t>
            </a:r>
          </a:p>
        </p:txBody>
      </p:sp>
      <p:sp>
        <p:nvSpPr>
          <p:cNvPr id="2089" name="Text Box 85"/>
          <p:cNvSpPr txBox="1">
            <a:spLocks noChangeArrowheads="1"/>
          </p:cNvSpPr>
          <p:nvPr/>
        </p:nvSpPr>
        <p:spPr bwMode="auto">
          <a:xfrm>
            <a:off x="1257300" y="6065838"/>
            <a:ext cx="457200" cy="528637"/>
          </a:xfrm>
          <a:prstGeom prst="rect">
            <a:avLst/>
          </a:prstGeom>
          <a:noFill/>
          <a:ln w="9525">
            <a:solidFill>
              <a:schemeClr val="tx1"/>
            </a:solidFill>
            <a:miter lim="800000"/>
            <a:headEnd/>
            <a:tailEnd/>
          </a:ln>
        </p:spPr>
        <p:txBody>
          <a:bodyPr>
            <a:spAutoFit/>
          </a:bodyPr>
          <a:lstStyle/>
          <a:p>
            <a:endParaRPr lang="en-US" sz="1000"/>
          </a:p>
          <a:p>
            <a:endParaRPr lang="en-US" sz="1200"/>
          </a:p>
        </p:txBody>
      </p:sp>
      <p:sp>
        <p:nvSpPr>
          <p:cNvPr id="2090" name="Rectangle 13"/>
          <p:cNvSpPr>
            <a:spLocks noChangeArrowheads="1"/>
          </p:cNvSpPr>
          <p:nvPr/>
        </p:nvSpPr>
        <p:spPr bwMode="auto">
          <a:xfrm>
            <a:off x="7239000" y="533400"/>
            <a:ext cx="1752600" cy="609600"/>
          </a:xfrm>
          <a:prstGeom prst="rect">
            <a:avLst/>
          </a:prstGeom>
          <a:solidFill>
            <a:srgbClr val="666699"/>
          </a:solidFill>
          <a:ln w="9525">
            <a:noFill/>
            <a:miter lim="800000"/>
            <a:headEnd/>
            <a:tailEnd/>
          </a:ln>
        </p:spPr>
        <p:txBody>
          <a:bodyPr anchor="ctr"/>
          <a:lstStyle/>
          <a:p>
            <a:pPr algn="ctr">
              <a:spcBef>
                <a:spcPct val="0"/>
              </a:spcBef>
            </a:pPr>
            <a:endParaRPr lang="en-US" sz="1200">
              <a:solidFill>
                <a:schemeClr val="bg1"/>
              </a:solidFill>
            </a:endParaRPr>
          </a:p>
          <a:p>
            <a:pPr algn="ctr">
              <a:spcBef>
                <a:spcPct val="0"/>
              </a:spcBef>
            </a:pPr>
            <a:r>
              <a:rPr lang="en-US" sz="1200">
                <a:solidFill>
                  <a:schemeClr val="bg1"/>
                </a:solidFill>
              </a:rPr>
              <a:t>Elizabeth Corronel</a:t>
            </a:r>
          </a:p>
          <a:p>
            <a:pPr algn="ctr">
              <a:spcBef>
                <a:spcPct val="0"/>
              </a:spcBef>
            </a:pPr>
            <a:r>
              <a:rPr lang="en-US" sz="1200">
                <a:solidFill>
                  <a:schemeClr val="bg1"/>
                </a:solidFill>
              </a:rPr>
              <a:t>A 6/7</a:t>
            </a:r>
          </a:p>
          <a:p>
            <a:pPr algn="ctr">
              <a:spcBef>
                <a:spcPct val="0"/>
              </a:spcBef>
            </a:pPr>
            <a:endParaRPr lang="en-US" sz="1200">
              <a:solidFill>
                <a:schemeClr val="bg1"/>
              </a:solidFill>
            </a:endParaRPr>
          </a:p>
        </p:txBody>
      </p:sp>
      <p:sp>
        <p:nvSpPr>
          <p:cNvPr id="2091" name="TextBox 6"/>
          <p:cNvSpPr txBox="1">
            <a:spLocks noChangeArrowheads="1"/>
          </p:cNvSpPr>
          <p:nvPr/>
        </p:nvSpPr>
        <p:spPr bwMode="auto">
          <a:xfrm>
            <a:off x="2286000" y="3235325"/>
            <a:ext cx="5257800" cy="231775"/>
          </a:xfrm>
          <a:prstGeom prst="rect">
            <a:avLst/>
          </a:prstGeom>
          <a:solidFill>
            <a:srgbClr val="D9DCE7"/>
          </a:solidFill>
          <a:ln w="9525">
            <a:noFill/>
            <a:miter lim="800000"/>
            <a:headEnd/>
            <a:tailEnd/>
          </a:ln>
        </p:spPr>
        <p:txBody>
          <a:bodyPr>
            <a:spAutoFit/>
          </a:bodyPr>
          <a:lstStyle/>
          <a:p>
            <a:r>
              <a:rPr lang="en-US" sz="900">
                <a:solidFill>
                  <a:schemeClr val="accent2"/>
                </a:solidFill>
              </a:rPr>
              <a:t>Like </a:t>
            </a:r>
            <a:r>
              <a:rPr lang="en-US" sz="900">
                <a:solidFill>
                  <a:schemeClr val="accent2"/>
                </a:solidFill>
                <a:sym typeface="Symbol" pitchFamily="18" charset="2"/>
              </a:rPr>
              <a:t> </a:t>
            </a:r>
            <a:r>
              <a:rPr lang="en-US" sz="900">
                <a:solidFill>
                  <a:schemeClr val="accent2"/>
                </a:solidFill>
              </a:rPr>
              <a:t> Comment </a:t>
            </a:r>
            <a:r>
              <a:rPr lang="en-US" sz="900">
                <a:solidFill>
                  <a:schemeClr val="accent2"/>
                </a:solidFill>
                <a:sym typeface="Symbol" pitchFamily="18" charset="2"/>
              </a:rPr>
              <a:t> </a:t>
            </a:r>
            <a:r>
              <a:rPr lang="en-US" sz="900">
                <a:solidFill>
                  <a:schemeClr val="accent2"/>
                </a:solidFill>
              </a:rPr>
              <a:t>Share                                                                                                                 5</a:t>
            </a:r>
          </a:p>
        </p:txBody>
      </p:sp>
      <p:sp>
        <p:nvSpPr>
          <p:cNvPr id="2092" name="TextBox 65"/>
          <p:cNvSpPr txBox="1">
            <a:spLocks noChangeArrowheads="1"/>
          </p:cNvSpPr>
          <p:nvPr/>
        </p:nvSpPr>
        <p:spPr bwMode="auto">
          <a:xfrm>
            <a:off x="2286000" y="3457575"/>
            <a:ext cx="5257800" cy="231775"/>
          </a:xfrm>
          <a:prstGeom prst="rect">
            <a:avLst/>
          </a:prstGeom>
          <a:solidFill>
            <a:srgbClr val="D9DCE7"/>
          </a:solidFill>
          <a:ln w="9525">
            <a:noFill/>
            <a:miter lim="800000"/>
            <a:headEnd/>
            <a:tailEnd/>
          </a:ln>
        </p:spPr>
        <p:txBody>
          <a:bodyPr>
            <a:spAutoFit/>
          </a:bodyPr>
          <a:lstStyle/>
          <a:p>
            <a:r>
              <a:rPr lang="en-US" sz="900"/>
              <a:t>M</a:t>
            </a:r>
            <a:r>
              <a:rPr lang="en-US" sz="900">
                <a:solidFill>
                  <a:srgbClr val="3333FF"/>
                </a:solidFill>
              </a:rPr>
              <a:t> International Military Tribunal </a:t>
            </a:r>
            <a:r>
              <a:rPr lang="en-US" sz="900"/>
              <a:t>likes this</a:t>
            </a:r>
          </a:p>
        </p:txBody>
      </p:sp>
      <p:sp>
        <p:nvSpPr>
          <p:cNvPr id="2093" name="TextBox 7"/>
          <p:cNvSpPr txBox="1">
            <a:spLocks noChangeArrowheads="1"/>
          </p:cNvSpPr>
          <p:nvPr/>
        </p:nvSpPr>
        <p:spPr bwMode="auto">
          <a:xfrm>
            <a:off x="2295525" y="3716338"/>
            <a:ext cx="5257800" cy="508000"/>
          </a:xfrm>
          <a:prstGeom prst="rect">
            <a:avLst/>
          </a:prstGeom>
          <a:solidFill>
            <a:srgbClr val="D9DCE7"/>
          </a:solidFill>
          <a:ln w="9525">
            <a:noFill/>
            <a:miter lim="800000"/>
            <a:headEnd/>
            <a:tailEnd/>
          </a:ln>
        </p:spPr>
        <p:txBody>
          <a:bodyPr>
            <a:spAutoFit/>
          </a:bodyPr>
          <a:lstStyle/>
          <a:p>
            <a:pPr>
              <a:spcBef>
                <a:spcPct val="0"/>
              </a:spcBef>
            </a:pPr>
            <a:endParaRPr lang="en-US" sz="900" b="1">
              <a:solidFill>
                <a:schemeClr val="accent2"/>
              </a:solidFill>
            </a:endParaRPr>
          </a:p>
          <a:p>
            <a:pPr>
              <a:spcBef>
                <a:spcPct val="0"/>
              </a:spcBef>
            </a:pPr>
            <a:endParaRPr lang="en-US" sz="900" b="1">
              <a:solidFill>
                <a:schemeClr val="accent2"/>
              </a:solidFill>
            </a:endParaRPr>
          </a:p>
          <a:p>
            <a:pPr>
              <a:spcBef>
                <a:spcPct val="0"/>
              </a:spcBef>
            </a:pPr>
            <a:endParaRPr lang="en-US" sz="900" b="1">
              <a:solidFill>
                <a:schemeClr val="accent2"/>
              </a:solidFill>
            </a:endParaRPr>
          </a:p>
        </p:txBody>
      </p:sp>
      <p:sp>
        <p:nvSpPr>
          <p:cNvPr id="2094" name="TextBox 9"/>
          <p:cNvSpPr txBox="1">
            <a:spLocks noChangeArrowheads="1"/>
          </p:cNvSpPr>
          <p:nvPr/>
        </p:nvSpPr>
        <p:spPr bwMode="auto">
          <a:xfrm>
            <a:off x="2286000" y="2940050"/>
            <a:ext cx="5562600" cy="368300"/>
          </a:xfrm>
          <a:prstGeom prst="rect">
            <a:avLst/>
          </a:prstGeom>
          <a:noFill/>
          <a:ln w="9525">
            <a:noFill/>
            <a:miter lim="800000"/>
            <a:headEnd/>
            <a:tailEnd/>
          </a:ln>
        </p:spPr>
        <p:txBody>
          <a:bodyPr>
            <a:spAutoFit/>
          </a:bodyPr>
          <a:lstStyle/>
          <a:p>
            <a:r>
              <a:rPr lang="en-US" sz="900"/>
              <a:t>Major War Criminals Trial begins today.  Indictments also read today to defendants .Tomorrow Robert Jackson is to give opening speech.</a:t>
            </a:r>
          </a:p>
        </p:txBody>
      </p:sp>
      <p:pic>
        <p:nvPicPr>
          <p:cNvPr id="2095" name="Picture 61"/>
          <p:cNvPicPr>
            <a:picLocks noChangeAspect="1" noChangeArrowheads="1"/>
          </p:cNvPicPr>
          <p:nvPr/>
        </p:nvPicPr>
        <p:blipFill>
          <a:blip r:embed="rId5"/>
          <a:srcRect/>
          <a:stretch>
            <a:fillRect/>
          </a:stretch>
        </p:blipFill>
        <p:spPr bwMode="auto">
          <a:xfrm>
            <a:off x="6951663" y="3213100"/>
            <a:ext cx="200025" cy="219075"/>
          </a:xfrm>
          <a:prstGeom prst="rect">
            <a:avLst/>
          </a:prstGeom>
          <a:noFill/>
          <a:ln w="9525" algn="ctr">
            <a:noFill/>
            <a:miter lim="800000"/>
            <a:headEnd/>
            <a:tailEnd/>
          </a:ln>
          <a:effectLst/>
        </p:spPr>
      </p:pic>
      <p:pic>
        <p:nvPicPr>
          <p:cNvPr id="2096" name="Picture 62"/>
          <p:cNvPicPr>
            <a:picLocks noChangeAspect="1" noChangeArrowheads="1"/>
          </p:cNvPicPr>
          <p:nvPr/>
        </p:nvPicPr>
        <p:blipFill>
          <a:blip r:embed="rId6"/>
          <a:srcRect/>
          <a:stretch>
            <a:fillRect/>
          </a:stretch>
        </p:blipFill>
        <p:spPr bwMode="auto">
          <a:xfrm>
            <a:off x="2274888" y="3467100"/>
            <a:ext cx="219075" cy="190500"/>
          </a:xfrm>
          <a:prstGeom prst="rect">
            <a:avLst/>
          </a:prstGeom>
          <a:noFill/>
          <a:ln w="9525" algn="ctr">
            <a:noFill/>
            <a:miter lim="800000"/>
            <a:headEnd/>
            <a:tailEnd/>
          </a:ln>
          <a:effectLst/>
        </p:spPr>
      </p:pic>
      <p:sp>
        <p:nvSpPr>
          <p:cNvPr id="2097" name="Rectangle 54"/>
          <p:cNvSpPr>
            <a:spLocks noChangeArrowheads="1"/>
          </p:cNvSpPr>
          <p:nvPr/>
        </p:nvSpPr>
        <p:spPr bwMode="auto">
          <a:xfrm>
            <a:off x="2624138" y="3792538"/>
            <a:ext cx="4495800" cy="304800"/>
          </a:xfrm>
          <a:prstGeom prst="rect">
            <a:avLst/>
          </a:prstGeom>
          <a:noFill/>
          <a:ln w="9525">
            <a:noFill/>
            <a:miter lim="800000"/>
            <a:headEnd/>
            <a:tailEnd/>
          </a:ln>
        </p:spPr>
        <p:txBody>
          <a:bodyPr/>
          <a:lstStyle/>
          <a:p>
            <a:pPr>
              <a:lnSpc>
                <a:spcPct val="90000"/>
              </a:lnSpc>
              <a:spcBef>
                <a:spcPct val="20000"/>
              </a:spcBef>
            </a:pPr>
            <a:r>
              <a:rPr lang="en-US" sz="900" b="1">
                <a:solidFill>
                  <a:schemeClr val="accent2"/>
                </a:solidFill>
              </a:rPr>
              <a:t>Nuremberg Trials </a:t>
            </a:r>
            <a:endParaRPr lang="en-US" sz="900">
              <a:solidFill>
                <a:schemeClr val="accent2"/>
              </a:solidFill>
            </a:endParaRPr>
          </a:p>
          <a:p>
            <a:pPr>
              <a:lnSpc>
                <a:spcPct val="90000"/>
              </a:lnSpc>
              <a:spcBef>
                <a:spcPct val="20000"/>
              </a:spcBef>
            </a:pPr>
            <a:r>
              <a:rPr lang="en-US" sz="800">
                <a:solidFill>
                  <a:schemeClr val="bg2"/>
                </a:solidFill>
              </a:rPr>
              <a:t>January 7 via headset</a:t>
            </a:r>
          </a:p>
        </p:txBody>
      </p:sp>
      <p:sp>
        <p:nvSpPr>
          <p:cNvPr id="2098" name="TextBox 80"/>
          <p:cNvSpPr txBox="1">
            <a:spLocks noChangeArrowheads="1"/>
          </p:cNvSpPr>
          <p:nvPr/>
        </p:nvSpPr>
        <p:spPr bwMode="auto">
          <a:xfrm>
            <a:off x="2646363" y="4138613"/>
            <a:ext cx="5562600" cy="369887"/>
          </a:xfrm>
          <a:prstGeom prst="rect">
            <a:avLst/>
          </a:prstGeom>
          <a:noFill/>
          <a:ln w="9525">
            <a:noFill/>
            <a:miter lim="800000"/>
            <a:headEnd/>
            <a:tailEnd/>
          </a:ln>
        </p:spPr>
        <p:txBody>
          <a:bodyPr>
            <a:spAutoFit/>
          </a:bodyPr>
          <a:lstStyle/>
          <a:p>
            <a:r>
              <a:rPr lang="en-US" sz="900"/>
              <a:t>Over the past few months, screenings of  Concentration Camps have been shown, Otto Ohlendorf  has  admitted  to executions of  millions of Jews, and Nazi plans on the Final Solution</a:t>
            </a:r>
          </a:p>
        </p:txBody>
      </p:sp>
      <p:sp>
        <p:nvSpPr>
          <p:cNvPr id="2099" name="TextBox 82"/>
          <p:cNvSpPr txBox="1">
            <a:spLocks noChangeArrowheads="1"/>
          </p:cNvSpPr>
          <p:nvPr/>
        </p:nvSpPr>
        <p:spPr bwMode="auto">
          <a:xfrm>
            <a:off x="2217738" y="4702175"/>
            <a:ext cx="5257800" cy="230188"/>
          </a:xfrm>
          <a:prstGeom prst="rect">
            <a:avLst/>
          </a:prstGeom>
          <a:solidFill>
            <a:srgbClr val="D9DCE7"/>
          </a:solidFill>
          <a:ln w="9525">
            <a:noFill/>
            <a:miter lim="800000"/>
            <a:headEnd/>
            <a:tailEnd/>
          </a:ln>
        </p:spPr>
        <p:txBody>
          <a:bodyPr>
            <a:spAutoFit/>
          </a:bodyPr>
          <a:lstStyle/>
          <a:p>
            <a:r>
              <a:rPr lang="en-US" sz="900">
                <a:solidFill>
                  <a:schemeClr val="accent2"/>
                </a:solidFill>
              </a:rPr>
              <a:t>Like </a:t>
            </a:r>
            <a:r>
              <a:rPr lang="en-US" sz="900">
                <a:solidFill>
                  <a:schemeClr val="accent2"/>
                </a:solidFill>
                <a:sym typeface="Symbol" pitchFamily="18" charset="2"/>
              </a:rPr>
              <a:t> </a:t>
            </a:r>
            <a:r>
              <a:rPr lang="en-US" sz="900">
                <a:solidFill>
                  <a:schemeClr val="accent2"/>
                </a:solidFill>
              </a:rPr>
              <a:t> Comment </a:t>
            </a:r>
            <a:r>
              <a:rPr lang="en-US" sz="900">
                <a:solidFill>
                  <a:schemeClr val="accent2"/>
                </a:solidFill>
                <a:sym typeface="Symbol" pitchFamily="18" charset="2"/>
              </a:rPr>
              <a:t> </a:t>
            </a:r>
            <a:r>
              <a:rPr lang="en-US" sz="900">
                <a:solidFill>
                  <a:schemeClr val="accent2"/>
                </a:solidFill>
              </a:rPr>
              <a:t>Share                                                                                                                 390</a:t>
            </a:r>
          </a:p>
        </p:txBody>
      </p:sp>
      <p:sp>
        <p:nvSpPr>
          <p:cNvPr id="2109" name="TextBox 84"/>
          <p:cNvSpPr txBox="1">
            <a:spLocks noChangeArrowheads="1"/>
          </p:cNvSpPr>
          <p:nvPr/>
        </p:nvSpPr>
        <p:spPr bwMode="auto">
          <a:xfrm>
            <a:off x="2722563" y="6454775"/>
            <a:ext cx="5257800" cy="36988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spcBef>
                <a:spcPct val="0"/>
              </a:spcBef>
              <a:defRPr/>
            </a:pPr>
            <a:r>
              <a:rPr lang="en-US" sz="900" b="1" dirty="0" smtClean="0">
                <a:solidFill>
                  <a:schemeClr val="accent2"/>
                </a:solidFill>
              </a:rPr>
              <a:t> </a:t>
            </a:r>
            <a:r>
              <a:rPr lang="en-US" sz="900" b="1" dirty="0" smtClean="0">
                <a:solidFill>
                  <a:schemeClr val="tx1">
                    <a:lumMod val="75000"/>
                    <a:lumOff val="25000"/>
                  </a:schemeClr>
                </a:solidFill>
              </a:rPr>
              <a:t>Hess, you’re really not  helping our case… </a:t>
            </a:r>
          </a:p>
          <a:p>
            <a:pPr eaLnBrk="1" hangingPunct="1">
              <a:spcBef>
                <a:spcPct val="0"/>
              </a:spcBef>
              <a:defRPr/>
            </a:pPr>
            <a:endParaRPr lang="en-US" sz="900" b="1" dirty="0" smtClean="0">
              <a:solidFill>
                <a:schemeClr val="accent2"/>
              </a:solidFill>
            </a:endParaRPr>
          </a:p>
        </p:txBody>
      </p:sp>
      <p:sp>
        <p:nvSpPr>
          <p:cNvPr id="2101" name="TextBox 86"/>
          <p:cNvSpPr txBox="1">
            <a:spLocks noChangeArrowheads="1"/>
          </p:cNvSpPr>
          <p:nvPr/>
        </p:nvSpPr>
        <p:spPr bwMode="auto">
          <a:xfrm>
            <a:off x="2640013" y="5119688"/>
            <a:ext cx="3303587" cy="369887"/>
          </a:xfrm>
          <a:prstGeom prst="rect">
            <a:avLst/>
          </a:prstGeom>
          <a:solidFill>
            <a:schemeClr val="bg1"/>
          </a:solidFill>
          <a:ln w="9525">
            <a:noFill/>
            <a:miter lim="800000"/>
            <a:headEnd/>
            <a:tailEnd/>
          </a:ln>
        </p:spPr>
        <p:txBody>
          <a:bodyPr>
            <a:spAutoFit/>
          </a:bodyPr>
          <a:lstStyle/>
          <a:p>
            <a:r>
              <a:rPr lang="en-US" sz="900"/>
              <a:t>There is no reason for this unjust trial. We were all merely following orders. </a:t>
            </a:r>
          </a:p>
        </p:txBody>
      </p:sp>
      <p:pic>
        <p:nvPicPr>
          <p:cNvPr id="2102" name="Picture 61"/>
          <p:cNvPicPr>
            <a:picLocks noChangeAspect="1" noChangeArrowheads="1"/>
          </p:cNvPicPr>
          <p:nvPr/>
        </p:nvPicPr>
        <p:blipFill>
          <a:blip r:embed="rId5"/>
          <a:srcRect/>
          <a:stretch>
            <a:fillRect/>
          </a:stretch>
        </p:blipFill>
        <p:spPr bwMode="auto">
          <a:xfrm>
            <a:off x="7119938" y="5178425"/>
            <a:ext cx="200025" cy="219075"/>
          </a:xfrm>
          <a:prstGeom prst="rect">
            <a:avLst/>
          </a:prstGeom>
          <a:noFill/>
          <a:ln w="9525" algn="ctr">
            <a:noFill/>
            <a:miter lim="800000"/>
            <a:headEnd/>
            <a:tailEnd/>
          </a:ln>
          <a:effectLst/>
        </p:spPr>
      </p:pic>
      <p:pic>
        <p:nvPicPr>
          <p:cNvPr id="2103" name="Picture 63"/>
          <p:cNvPicPr>
            <a:picLocks noChangeAspect="1" noChangeArrowheads="1"/>
          </p:cNvPicPr>
          <p:nvPr/>
        </p:nvPicPr>
        <p:blipFill>
          <a:blip r:embed="rId6"/>
          <a:srcRect/>
          <a:stretch>
            <a:fillRect/>
          </a:stretch>
        </p:blipFill>
        <p:spPr bwMode="auto">
          <a:xfrm>
            <a:off x="2809875" y="6656388"/>
            <a:ext cx="219075" cy="190500"/>
          </a:xfrm>
          <a:prstGeom prst="rect">
            <a:avLst/>
          </a:prstGeom>
          <a:noFill/>
          <a:ln w="9525" algn="ctr">
            <a:noFill/>
            <a:miter lim="800000"/>
            <a:headEnd/>
            <a:tailEnd/>
          </a:ln>
          <a:effectLst/>
        </p:spPr>
      </p:pic>
      <p:pic>
        <p:nvPicPr>
          <p:cNvPr id="72" name="Picture 46" descr="http://imgc.allpostersimages.com/images/P-473-488-90/37/3790/HHEIF00Z/posters/ed-clark-the-courtroom-crowded-with-lawyers-and-defendents-during-the-nuremberg-trial.jpg"/>
          <p:cNvPicPr>
            <a:picLocks noChangeAspect="1" noChangeArrowheads="1"/>
          </p:cNvPicPr>
          <p:nvPr/>
        </p:nvPicPr>
        <p:blipFill>
          <a:blip r:embed="rId7" cstate="print"/>
          <a:srcRect/>
          <a:stretch>
            <a:fillRect/>
          </a:stretch>
        </p:blipFill>
        <p:spPr bwMode="auto">
          <a:xfrm>
            <a:off x="0" y="381001"/>
            <a:ext cx="1782763" cy="18540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05" name="Picture 73"/>
          <p:cNvPicPr>
            <a:picLocks noChangeAspect="1" noChangeArrowheads="1"/>
          </p:cNvPicPr>
          <p:nvPr/>
        </p:nvPicPr>
        <p:blipFill>
          <a:blip r:embed="rId8"/>
          <a:srcRect/>
          <a:stretch>
            <a:fillRect/>
          </a:stretch>
        </p:blipFill>
        <p:spPr bwMode="auto">
          <a:xfrm>
            <a:off x="109538" y="5027613"/>
            <a:ext cx="538162" cy="708025"/>
          </a:xfrm>
          <a:prstGeom prst="rect">
            <a:avLst/>
          </a:prstGeom>
          <a:noFill/>
          <a:ln w="9525" algn="ctr">
            <a:noFill/>
            <a:miter lim="800000"/>
            <a:headEnd/>
            <a:tailEnd/>
          </a:ln>
        </p:spPr>
      </p:pic>
      <p:pic>
        <p:nvPicPr>
          <p:cNvPr id="2106" name="Picture 75"/>
          <p:cNvPicPr>
            <a:picLocks noChangeAspect="1" noChangeArrowheads="1"/>
          </p:cNvPicPr>
          <p:nvPr/>
        </p:nvPicPr>
        <p:blipFill>
          <a:blip r:embed="rId9"/>
          <a:srcRect/>
          <a:stretch>
            <a:fillRect/>
          </a:stretch>
        </p:blipFill>
        <p:spPr bwMode="auto">
          <a:xfrm>
            <a:off x="647700" y="5011738"/>
            <a:ext cx="539750" cy="687387"/>
          </a:xfrm>
          <a:prstGeom prst="rect">
            <a:avLst/>
          </a:prstGeom>
          <a:noFill/>
          <a:ln w="9525" algn="ctr">
            <a:noFill/>
            <a:miter lim="800000"/>
            <a:headEnd/>
            <a:tailEnd/>
          </a:ln>
        </p:spPr>
      </p:pic>
      <p:pic>
        <p:nvPicPr>
          <p:cNvPr id="2107" name="Picture 76"/>
          <p:cNvPicPr>
            <a:picLocks noChangeAspect="1" noChangeArrowheads="1"/>
          </p:cNvPicPr>
          <p:nvPr/>
        </p:nvPicPr>
        <p:blipFill>
          <a:blip r:embed="rId10"/>
          <a:srcRect/>
          <a:stretch>
            <a:fillRect/>
          </a:stretch>
        </p:blipFill>
        <p:spPr bwMode="auto">
          <a:xfrm>
            <a:off x="1257300" y="4962525"/>
            <a:ext cx="563563" cy="788988"/>
          </a:xfrm>
          <a:prstGeom prst="rect">
            <a:avLst/>
          </a:prstGeom>
          <a:noFill/>
          <a:ln w="9525" algn="ctr">
            <a:noFill/>
            <a:miter lim="800000"/>
            <a:headEnd/>
            <a:tailEnd/>
          </a:ln>
        </p:spPr>
      </p:pic>
      <p:pic>
        <p:nvPicPr>
          <p:cNvPr id="2108" name="Picture 77"/>
          <p:cNvPicPr>
            <a:picLocks noChangeAspect="1" noChangeArrowheads="1"/>
          </p:cNvPicPr>
          <p:nvPr/>
        </p:nvPicPr>
        <p:blipFill>
          <a:blip r:embed="rId11"/>
          <a:srcRect/>
          <a:stretch>
            <a:fillRect/>
          </a:stretch>
        </p:blipFill>
        <p:spPr bwMode="auto">
          <a:xfrm>
            <a:off x="111125" y="6007100"/>
            <a:ext cx="539750" cy="695325"/>
          </a:xfrm>
          <a:prstGeom prst="rect">
            <a:avLst/>
          </a:prstGeom>
          <a:noFill/>
          <a:ln w="9525" algn="ctr">
            <a:noFill/>
            <a:miter lim="800000"/>
            <a:headEnd/>
            <a:tailEnd/>
          </a:ln>
        </p:spPr>
      </p:pic>
      <p:pic>
        <p:nvPicPr>
          <p:cNvPr id="2" name="Picture 78"/>
          <p:cNvPicPr>
            <a:picLocks noChangeAspect="1" noChangeArrowheads="1"/>
          </p:cNvPicPr>
          <p:nvPr/>
        </p:nvPicPr>
        <p:blipFill>
          <a:blip r:embed="rId12"/>
          <a:srcRect/>
          <a:stretch>
            <a:fillRect/>
          </a:stretch>
        </p:blipFill>
        <p:spPr bwMode="auto">
          <a:xfrm>
            <a:off x="668338" y="6019800"/>
            <a:ext cx="550862" cy="593725"/>
          </a:xfrm>
          <a:prstGeom prst="rect">
            <a:avLst/>
          </a:prstGeom>
          <a:noFill/>
          <a:ln w="9525" algn="ctr">
            <a:noFill/>
            <a:miter lim="800000"/>
            <a:headEnd/>
            <a:tailEnd/>
          </a:ln>
        </p:spPr>
      </p:pic>
      <p:pic>
        <p:nvPicPr>
          <p:cNvPr id="2110" name="Picture 79"/>
          <p:cNvPicPr>
            <a:picLocks noChangeAspect="1" noChangeArrowheads="1"/>
          </p:cNvPicPr>
          <p:nvPr/>
        </p:nvPicPr>
        <p:blipFill>
          <a:blip r:embed="rId13"/>
          <a:srcRect/>
          <a:stretch>
            <a:fillRect/>
          </a:stretch>
        </p:blipFill>
        <p:spPr bwMode="auto">
          <a:xfrm>
            <a:off x="1247775" y="5964238"/>
            <a:ext cx="538163" cy="655637"/>
          </a:xfrm>
          <a:prstGeom prst="rect">
            <a:avLst/>
          </a:prstGeom>
          <a:noFill/>
          <a:ln w="9525" algn="ctr">
            <a:noFill/>
            <a:miter lim="800000"/>
            <a:headEnd/>
            <a:tailEnd/>
          </a:ln>
        </p:spPr>
      </p:pic>
      <p:pic>
        <p:nvPicPr>
          <p:cNvPr id="2111" name="Picture 77"/>
          <p:cNvPicPr>
            <a:picLocks noChangeAspect="1" noChangeArrowheads="1"/>
          </p:cNvPicPr>
          <p:nvPr/>
        </p:nvPicPr>
        <p:blipFill>
          <a:blip r:embed="rId14" cstate="print"/>
          <a:srcRect/>
          <a:stretch>
            <a:fillRect/>
          </a:stretch>
        </p:blipFill>
        <p:spPr bwMode="auto">
          <a:xfrm>
            <a:off x="2141538" y="2459038"/>
            <a:ext cx="485775" cy="506412"/>
          </a:xfrm>
          <a:prstGeom prst="rect">
            <a:avLst/>
          </a:prstGeom>
          <a:noFill/>
          <a:ln w="9525" algn="ctr">
            <a:noFill/>
            <a:miter lim="800000"/>
            <a:headEnd/>
            <a:tailEnd/>
          </a:ln>
          <a:effectLst/>
        </p:spPr>
      </p:pic>
      <p:pic>
        <p:nvPicPr>
          <p:cNvPr id="2112" name="Picture 78"/>
          <p:cNvPicPr>
            <a:picLocks noChangeAspect="1" noChangeArrowheads="1"/>
          </p:cNvPicPr>
          <p:nvPr/>
        </p:nvPicPr>
        <p:blipFill>
          <a:blip r:embed="rId15"/>
          <a:srcRect/>
          <a:stretch>
            <a:fillRect/>
          </a:stretch>
        </p:blipFill>
        <p:spPr bwMode="auto">
          <a:xfrm>
            <a:off x="2640013" y="4464050"/>
            <a:ext cx="715962" cy="301625"/>
          </a:xfrm>
          <a:prstGeom prst="rect">
            <a:avLst/>
          </a:prstGeom>
          <a:noFill/>
          <a:ln w="9525" algn="ctr">
            <a:noFill/>
            <a:miter lim="800000"/>
            <a:headEnd/>
            <a:tailEnd/>
          </a:ln>
        </p:spPr>
      </p:pic>
      <p:sp>
        <p:nvSpPr>
          <p:cNvPr id="2113" name="TextBox 2"/>
          <p:cNvSpPr txBox="1">
            <a:spLocks noChangeArrowheads="1"/>
          </p:cNvSpPr>
          <p:nvPr/>
        </p:nvSpPr>
        <p:spPr bwMode="auto">
          <a:xfrm>
            <a:off x="3355975" y="4491038"/>
            <a:ext cx="4197350" cy="246062"/>
          </a:xfrm>
          <a:prstGeom prst="rect">
            <a:avLst/>
          </a:prstGeom>
          <a:noFill/>
          <a:ln w="9525">
            <a:noFill/>
            <a:miter lim="800000"/>
            <a:headEnd/>
            <a:tailEnd/>
          </a:ln>
        </p:spPr>
        <p:txBody>
          <a:bodyPr>
            <a:spAutoFit/>
          </a:bodyPr>
          <a:lstStyle/>
          <a:p>
            <a:r>
              <a:rPr lang="en-US" sz="1000"/>
              <a:t>By 21 defendants</a:t>
            </a:r>
          </a:p>
        </p:txBody>
      </p:sp>
      <p:pic>
        <p:nvPicPr>
          <p:cNvPr id="2114" name="Picture 80"/>
          <p:cNvPicPr>
            <a:picLocks noChangeAspect="1" noChangeArrowheads="1"/>
          </p:cNvPicPr>
          <p:nvPr/>
        </p:nvPicPr>
        <p:blipFill>
          <a:blip r:embed="rId16"/>
          <a:srcRect/>
          <a:stretch>
            <a:fillRect/>
          </a:stretch>
        </p:blipFill>
        <p:spPr bwMode="auto">
          <a:xfrm>
            <a:off x="2220913" y="3725863"/>
            <a:ext cx="487362" cy="500062"/>
          </a:xfrm>
          <a:prstGeom prst="rect">
            <a:avLst/>
          </a:prstGeom>
          <a:noFill/>
          <a:ln w="9525" algn="ctr">
            <a:noFill/>
            <a:miter lim="800000"/>
            <a:headEnd/>
            <a:tailEnd/>
          </a:ln>
          <a:effectLst/>
        </p:spPr>
      </p:pic>
      <p:pic>
        <p:nvPicPr>
          <p:cNvPr id="2115" name="Picture 81"/>
          <p:cNvPicPr>
            <a:picLocks noChangeAspect="1" noChangeArrowheads="1"/>
          </p:cNvPicPr>
          <p:nvPr/>
        </p:nvPicPr>
        <p:blipFill>
          <a:blip r:embed="rId17"/>
          <a:srcRect/>
          <a:stretch>
            <a:fillRect/>
          </a:stretch>
        </p:blipFill>
        <p:spPr bwMode="auto">
          <a:xfrm>
            <a:off x="2143125" y="5019675"/>
            <a:ext cx="447675" cy="595313"/>
          </a:xfrm>
          <a:prstGeom prst="rect">
            <a:avLst/>
          </a:prstGeom>
          <a:noFill/>
          <a:ln w="9525" algn="ctr">
            <a:noFill/>
            <a:miter lim="800000"/>
            <a:headEnd/>
            <a:tailEnd/>
          </a:ln>
        </p:spPr>
      </p:pic>
      <p:pic>
        <p:nvPicPr>
          <p:cNvPr id="2116" name="Picture 82"/>
          <p:cNvPicPr>
            <a:picLocks noChangeAspect="1" noChangeArrowheads="1"/>
          </p:cNvPicPr>
          <p:nvPr/>
        </p:nvPicPr>
        <p:blipFill>
          <a:blip r:embed="rId18"/>
          <a:srcRect/>
          <a:stretch>
            <a:fillRect/>
          </a:stretch>
        </p:blipFill>
        <p:spPr bwMode="auto">
          <a:xfrm>
            <a:off x="2182813" y="5672138"/>
            <a:ext cx="393700" cy="581025"/>
          </a:xfrm>
          <a:prstGeom prst="rect">
            <a:avLst/>
          </a:prstGeom>
          <a:noFill/>
          <a:ln w="9525" algn="ctr">
            <a:noFill/>
            <a:miter lim="800000"/>
            <a:headEnd/>
            <a:tailEnd/>
          </a:ln>
        </p:spPr>
      </p:pic>
      <p:sp>
        <p:nvSpPr>
          <p:cNvPr id="2117" name="TextBox 3"/>
          <p:cNvSpPr txBox="1">
            <a:spLocks noChangeArrowheads="1"/>
          </p:cNvSpPr>
          <p:nvPr/>
        </p:nvSpPr>
        <p:spPr bwMode="auto">
          <a:xfrm>
            <a:off x="2722563" y="5711825"/>
            <a:ext cx="3830637" cy="369888"/>
          </a:xfrm>
          <a:prstGeom prst="rect">
            <a:avLst/>
          </a:prstGeom>
          <a:noFill/>
          <a:ln w="9525">
            <a:noFill/>
            <a:miter lim="800000"/>
            <a:headEnd/>
            <a:tailEnd/>
          </a:ln>
        </p:spPr>
        <p:txBody>
          <a:bodyPr>
            <a:spAutoFit/>
          </a:bodyPr>
          <a:lstStyle/>
          <a:p>
            <a:r>
              <a:rPr lang="en-US" sz="1000"/>
              <a:t>Where am I? I am certainly not guilty. I am mentally unfit for trial</a:t>
            </a:r>
            <a:r>
              <a:rPr lang="en-US"/>
              <a:t>.</a:t>
            </a:r>
          </a:p>
        </p:txBody>
      </p:sp>
      <p:pic>
        <p:nvPicPr>
          <p:cNvPr id="2118" name="Picture 83"/>
          <p:cNvPicPr>
            <a:picLocks noChangeAspect="1" noChangeArrowheads="1"/>
          </p:cNvPicPr>
          <p:nvPr/>
        </p:nvPicPr>
        <p:blipFill>
          <a:blip r:embed="rId19"/>
          <a:srcRect/>
          <a:stretch>
            <a:fillRect/>
          </a:stretch>
        </p:blipFill>
        <p:spPr bwMode="auto">
          <a:xfrm>
            <a:off x="2132013" y="6354763"/>
            <a:ext cx="444500" cy="596900"/>
          </a:xfrm>
          <a:prstGeom prst="rect">
            <a:avLst/>
          </a:prstGeom>
          <a:noFill/>
          <a:ln w="9525" algn="ctr">
            <a:noFill/>
            <a:miter lim="800000"/>
            <a:headEnd/>
            <a:tailEnd/>
          </a:ln>
          <a:effectLst/>
        </p:spPr>
      </p:pic>
      <p:pic>
        <p:nvPicPr>
          <p:cNvPr id="2119" name="Picture 85"/>
          <p:cNvPicPr>
            <a:picLocks noChangeAspect="1" noChangeArrowheads="1"/>
          </p:cNvPicPr>
          <p:nvPr/>
        </p:nvPicPr>
        <p:blipFill>
          <a:blip r:embed="rId20"/>
          <a:srcRect/>
          <a:stretch>
            <a:fillRect/>
          </a:stretch>
        </p:blipFill>
        <p:spPr bwMode="auto">
          <a:xfrm>
            <a:off x="2998788" y="6610350"/>
            <a:ext cx="5260975" cy="249238"/>
          </a:xfrm>
          <a:prstGeom prst="rect">
            <a:avLst/>
          </a:prstGeom>
          <a:noFill/>
          <a:ln w="9525" algn="ctr">
            <a:noFill/>
            <a:miter lim="800000"/>
            <a:headEnd/>
            <a:tailEnd/>
          </a:ln>
          <a:effectLst/>
        </p:spPr>
      </p:pic>
      <p:pic>
        <p:nvPicPr>
          <p:cNvPr id="2120" name="Picture 86"/>
          <p:cNvPicPr>
            <a:picLocks noChangeAspect="1" noChangeArrowheads="1"/>
          </p:cNvPicPr>
          <p:nvPr/>
        </p:nvPicPr>
        <p:blipFill>
          <a:blip r:embed="rId21"/>
          <a:srcRect/>
          <a:stretch>
            <a:fillRect/>
          </a:stretch>
        </p:blipFill>
        <p:spPr bwMode="auto">
          <a:xfrm>
            <a:off x="2646363" y="5486400"/>
            <a:ext cx="5254625" cy="249238"/>
          </a:xfrm>
          <a:prstGeom prst="rect">
            <a:avLst/>
          </a:prstGeom>
          <a:noFill/>
          <a:ln w="9525" algn="ctr">
            <a:noFill/>
            <a:miter lim="800000"/>
            <a:headEnd/>
            <a:tailEnd/>
          </a:ln>
          <a:effectLst/>
        </p:spPr>
      </p:pic>
      <p:pic>
        <p:nvPicPr>
          <p:cNvPr id="2121" name="Picture 87"/>
          <p:cNvPicPr>
            <a:picLocks noChangeAspect="1" noChangeArrowheads="1"/>
          </p:cNvPicPr>
          <p:nvPr/>
        </p:nvPicPr>
        <p:blipFill>
          <a:blip r:embed="rId21"/>
          <a:srcRect/>
          <a:stretch>
            <a:fillRect/>
          </a:stretch>
        </p:blipFill>
        <p:spPr bwMode="auto">
          <a:xfrm>
            <a:off x="2714625" y="6034088"/>
            <a:ext cx="5254625" cy="249237"/>
          </a:xfrm>
          <a:prstGeom prst="rect">
            <a:avLst/>
          </a:prstGeom>
          <a:noFill/>
          <a:ln w="9525" algn="ctr">
            <a:noFill/>
            <a:miter lim="800000"/>
            <a:headEnd/>
            <a:tailEnd/>
          </a:ln>
          <a:effectLst/>
        </p:spPr>
      </p:pic>
      <p:sp>
        <p:nvSpPr>
          <p:cNvPr id="2122" name="TextBox 4"/>
          <p:cNvSpPr txBox="1">
            <a:spLocks noChangeArrowheads="1"/>
          </p:cNvSpPr>
          <p:nvPr/>
        </p:nvSpPr>
        <p:spPr bwMode="auto">
          <a:xfrm>
            <a:off x="2700338" y="4946650"/>
            <a:ext cx="2165350" cy="246063"/>
          </a:xfrm>
          <a:prstGeom prst="rect">
            <a:avLst/>
          </a:prstGeom>
          <a:noFill/>
          <a:ln w="9525">
            <a:noFill/>
            <a:miter lim="800000"/>
            <a:headEnd/>
            <a:tailEnd/>
          </a:ln>
        </p:spPr>
        <p:txBody>
          <a:bodyPr>
            <a:spAutoFit/>
          </a:bodyPr>
          <a:lstStyle/>
          <a:p>
            <a:r>
              <a:rPr lang="en-US" sz="1000" b="1">
                <a:solidFill>
                  <a:srgbClr val="3333FF"/>
                </a:solidFill>
              </a:rPr>
              <a:t>Hermann Goering</a:t>
            </a:r>
          </a:p>
        </p:txBody>
      </p:sp>
      <p:sp>
        <p:nvSpPr>
          <p:cNvPr id="2123" name="TextBox 6"/>
          <p:cNvSpPr txBox="1">
            <a:spLocks noChangeArrowheads="1"/>
          </p:cNvSpPr>
          <p:nvPr/>
        </p:nvSpPr>
        <p:spPr bwMode="auto">
          <a:xfrm>
            <a:off x="2640013" y="5692775"/>
            <a:ext cx="2954337" cy="246063"/>
          </a:xfrm>
          <a:prstGeom prst="rect">
            <a:avLst/>
          </a:prstGeom>
          <a:noFill/>
          <a:ln w="9525">
            <a:noFill/>
            <a:miter lim="800000"/>
            <a:headEnd/>
            <a:tailEnd/>
          </a:ln>
        </p:spPr>
        <p:txBody>
          <a:bodyPr>
            <a:spAutoFit/>
          </a:bodyPr>
          <a:lstStyle/>
          <a:p>
            <a:r>
              <a:rPr lang="en-US" sz="1000" b="1">
                <a:solidFill>
                  <a:srgbClr val="3333FF"/>
                </a:solidFill>
              </a:rPr>
              <a:t>Rudolf Hess</a:t>
            </a:r>
          </a:p>
        </p:txBody>
      </p:sp>
      <p:pic>
        <p:nvPicPr>
          <p:cNvPr id="2124" name="Picture 89"/>
          <p:cNvPicPr>
            <a:picLocks noChangeAspect="1" noChangeArrowheads="1"/>
          </p:cNvPicPr>
          <p:nvPr/>
        </p:nvPicPr>
        <p:blipFill>
          <a:blip r:embed="rId22"/>
          <a:srcRect/>
          <a:stretch>
            <a:fillRect/>
          </a:stretch>
        </p:blipFill>
        <p:spPr bwMode="auto">
          <a:xfrm>
            <a:off x="2682875" y="6232525"/>
            <a:ext cx="2163763" cy="268288"/>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1"/>
          <p:cNvSpPr>
            <a:spLocks noChangeArrowheads="1"/>
          </p:cNvSpPr>
          <p:nvPr/>
        </p:nvSpPr>
        <p:spPr bwMode="auto">
          <a:xfrm>
            <a:off x="0" y="381000"/>
            <a:ext cx="9144000" cy="990600"/>
          </a:xfrm>
          <a:prstGeom prst="rect">
            <a:avLst/>
          </a:prstGeom>
          <a:solidFill>
            <a:srgbClr val="EAECF2"/>
          </a:solidFill>
          <a:ln w="9525">
            <a:noFill/>
            <a:miter lim="800000"/>
            <a:headEnd/>
            <a:tailEnd/>
          </a:ln>
        </p:spPr>
        <p:txBody>
          <a:bodyPr wrap="none" anchor="ctr"/>
          <a:lstStyle/>
          <a:p>
            <a:endParaRPr lang="es-MX"/>
          </a:p>
        </p:txBody>
      </p:sp>
      <p:sp>
        <p:nvSpPr>
          <p:cNvPr id="3075" name="Rectangle 2"/>
          <p:cNvSpPr>
            <a:spLocks noGrp="1" noChangeArrowheads="1"/>
          </p:cNvSpPr>
          <p:nvPr>
            <p:ph type="ctrTitle"/>
          </p:nvPr>
        </p:nvSpPr>
        <p:spPr>
          <a:xfrm>
            <a:off x="0" y="0"/>
            <a:ext cx="1295400" cy="381000"/>
          </a:xfrm>
          <a:solidFill>
            <a:srgbClr val="666699"/>
          </a:solidFill>
        </p:spPr>
        <p:txBody>
          <a:bodyPr/>
          <a:lstStyle/>
          <a:p>
            <a:pPr eaLnBrk="1" hangingPunct="1"/>
            <a:r>
              <a:rPr lang="en-US" sz="1400" b="1" smtClean="0">
                <a:solidFill>
                  <a:schemeClr val="bg1"/>
                </a:solidFill>
              </a:rPr>
              <a:t>facebook</a:t>
            </a:r>
          </a:p>
        </p:txBody>
      </p:sp>
      <p:sp>
        <p:nvSpPr>
          <p:cNvPr id="3076" name="Rectangle 3"/>
          <p:cNvSpPr>
            <a:spLocks noGrp="1" noChangeArrowheads="1"/>
          </p:cNvSpPr>
          <p:nvPr>
            <p:ph type="subTitle" idx="1"/>
          </p:nvPr>
        </p:nvSpPr>
        <p:spPr>
          <a:xfrm>
            <a:off x="1828800" y="685800"/>
            <a:ext cx="5257800" cy="457200"/>
          </a:xfrm>
        </p:spPr>
        <p:txBody>
          <a:bodyPr/>
          <a:lstStyle/>
          <a:p>
            <a:pPr algn="l" eaLnBrk="1" hangingPunct="1">
              <a:lnSpc>
                <a:spcPct val="90000"/>
              </a:lnSpc>
            </a:pPr>
            <a:r>
              <a:rPr lang="en-US" sz="1000" b="1" smtClean="0">
                <a:solidFill>
                  <a:schemeClr val="accent2"/>
                </a:solidFill>
              </a:rPr>
              <a:t>Nuremberg Trials</a:t>
            </a:r>
            <a:r>
              <a:rPr lang="en-US" sz="1000" smtClean="0"/>
              <a:t>  are serving justice.</a:t>
            </a:r>
            <a:endParaRPr lang="en-US" sz="1400" smtClean="0"/>
          </a:p>
        </p:txBody>
      </p:sp>
      <p:sp>
        <p:nvSpPr>
          <p:cNvPr id="3077" name="Rectangle 8"/>
          <p:cNvSpPr>
            <a:spLocks noChangeArrowheads="1"/>
          </p:cNvSpPr>
          <p:nvPr/>
        </p:nvSpPr>
        <p:spPr bwMode="auto">
          <a:xfrm>
            <a:off x="1295400" y="0"/>
            <a:ext cx="762000" cy="381000"/>
          </a:xfrm>
          <a:prstGeom prst="rect">
            <a:avLst/>
          </a:prstGeom>
          <a:solidFill>
            <a:srgbClr val="666699"/>
          </a:solidFill>
          <a:ln w="9525">
            <a:noFill/>
            <a:miter lim="800000"/>
            <a:headEnd/>
            <a:tailEnd/>
          </a:ln>
        </p:spPr>
        <p:txBody>
          <a:bodyPr anchor="ctr"/>
          <a:lstStyle/>
          <a:p>
            <a:pPr algn="ctr">
              <a:spcBef>
                <a:spcPct val="0"/>
              </a:spcBef>
            </a:pPr>
            <a:r>
              <a:rPr lang="en-US" sz="1200">
                <a:solidFill>
                  <a:schemeClr val="bg1"/>
                </a:solidFill>
              </a:rPr>
              <a:t>Wall</a:t>
            </a:r>
          </a:p>
        </p:txBody>
      </p:sp>
      <p:sp>
        <p:nvSpPr>
          <p:cNvPr id="3078" name="Rectangle 9">
            <a:hlinkClick r:id="rId3" action="ppaction://hlinksldjump"/>
          </p:cNvPr>
          <p:cNvSpPr>
            <a:spLocks noChangeArrowheads="1"/>
          </p:cNvSpPr>
          <p:nvPr/>
        </p:nvSpPr>
        <p:spPr bwMode="auto">
          <a:xfrm>
            <a:off x="2057400" y="0"/>
            <a:ext cx="838200" cy="381000"/>
          </a:xfrm>
          <a:prstGeom prst="rect">
            <a:avLst/>
          </a:prstGeom>
          <a:solidFill>
            <a:srgbClr val="666699"/>
          </a:solidFill>
          <a:ln w="9525">
            <a:noFill/>
            <a:miter lim="800000"/>
            <a:headEnd/>
            <a:tailEnd/>
          </a:ln>
        </p:spPr>
        <p:txBody>
          <a:bodyPr anchor="ctr"/>
          <a:lstStyle/>
          <a:p>
            <a:pPr algn="ctr">
              <a:spcBef>
                <a:spcPct val="0"/>
              </a:spcBef>
            </a:pPr>
            <a:r>
              <a:rPr lang="en-US" sz="1200">
                <a:solidFill>
                  <a:schemeClr val="bg1"/>
                </a:solidFill>
              </a:rPr>
              <a:t>Photos</a:t>
            </a:r>
          </a:p>
        </p:txBody>
      </p:sp>
      <p:sp>
        <p:nvSpPr>
          <p:cNvPr id="3079" name="Rectangle 10"/>
          <p:cNvSpPr>
            <a:spLocks noChangeArrowheads="1"/>
          </p:cNvSpPr>
          <p:nvPr/>
        </p:nvSpPr>
        <p:spPr bwMode="auto">
          <a:xfrm>
            <a:off x="2895600" y="0"/>
            <a:ext cx="762000" cy="381000"/>
          </a:xfrm>
          <a:prstGeom prst="rect">
            <a:avLst/>
          </a:prstGeom>
          <a:solidFill>
            <a:srgbClr val="666699"/>
          </a:solidFill>
          <a:ln w="9525">
            <a:noFill/>
            <a:miter lim="800000"/>
            <a:headEnd/>
            <a:tailEnd/>
          </a:ln>
        </p:spPr>
        <p:txBody>
          <a:bodyPr anchor="ctr"/>
          <a:lstStyle/>
          <a:p>
            <a:pPr algn="ctr">
              <a:spcBef>
                <a:spcPct val="0"/>
              </a:spcBef>
            </a:pPr>
            <a:r>
              <a:rPr lang="en-US" sz="1200">
                <a:solidFill>
                  <a:schemeClr val="bg1"/>
                </a:solidFill>
              </a:rPr>
              <a:t>Friends</a:t>
            </a:r>
          </a:p>
        </p:txBody>
      </p:sp>
      <p:sp>
        <p:nvSpPr>
          <p:cNvPr id="3080" name="Rectangle 11"/>
          <p:cNvSpPr>
            <a:spLocks noChangeArrowheads="1"/>
          </p:cNvSpPr>
          <p:nvPr/>
        </p:nvSpPr>
        <p:spPr bwMode="auto">
          <a:xfrm>
            <a:off x="3657600" y="0"/>
            <a:ext cx="838200" cy="381000"/>
          </a:xfrm>
          <a:prstGeom prst="rect">
            <a:avLst/>
          </a:prstGeom>
          <a:solidFill>
            <a:srgbClr val="666699"/>
          </a:solidFill>
          <a:ln w="9525">
            <a:noFill/>
            <a:miter lim="800000"/>
            <a:headEnd/>
            <a:tailEnd/>
          </a:ln>
        </p:spPr>
        <p:txBody>
          <a:bodyPr anchor="ctr"/>
          <a:lstStyle/>
          <a:p>
            <a:pPr algn="ctr">
              <a:spcBef>
                <a:spcPct val="0"/>
              </a:spcBef>
            </a:pPr>
            <a:r>
              <a:rPr lang="en-US" sz="1200">
                <a:solidFill>
                  <a:schemeClr val="bg1"/>
                </a:solidFill>
              </a:rPr>
              <a:t>Boxes</a:t>
            </a:r>
          </a:p>
        </p:txBody>
      </p:sp>
      <p:sp>
        <p:nvSpPr>
          <p:cNvPr id="3081" name="Rectangle 12"/>
          <p:cNvSpPr>
            <a:spLocks noChangeArrowheads="1"/>
          </p:cNvSpPr>
          <p:nvPr/>
        </p:nvSpPr>
        <p:spPr bwMode="auto">
          <a:xfrm>
            <a:off x="4495800" y="0"/>
            <a:ext cx="1905000" cy="381000"/>
          </a:xfrm>
          <a:prstGeom prst="rect">
            <a:avLst/>
          </a:prstGeom>
          <a:solidFill>
            <a:srgbClr val="666699"/>
          </a:solidFill>
          <a:ln w="9525">
            <a:noFill/>
            <a:miter lim="800000"/>
            <a:headEnd/>
            <a:tailEnd/>
          </a:ln>
        </p:spPr>
        <p:txBody>
          <a:bodyPr anchor="ctr"/>
          <a:lstStyle/>
          <a:p>
            <a:pPr algn="ctr">
              <a:spcBef>
                <a:spcPct val="0"/>
              </a:spcBef>
            </a:pPr>
            <a:endParaRPr lang="es-MX" sz="1000">
              <a:solidFill>
                <a:schemeClr val="bg1"/>
              </a:solidFill>
            </a:endParaRPr>
          </a:p>
        </p:txBody>
      </p:sp>
      <p:sp>
        <p:nvSpPr>
          <p:cNvPr id="3082" name="Rectangle 13"/>
          <p:cNvSpPr>
            <a:spLocks noChangeArrowheads="1"/>
          </p:cNvSpPr>
          <p:nvPr/>
        </p:nvSpPr>
        <p:spPr bwMode="auto">
          <a:xfrm>
            <a:off x="6400800" y="0"/>
            <a:ext cx="1752600" cy="381000"/>
          </a:xfrm>
          <a:prstGeom prst="rect">
            <a:avLst/>
          </a:prstGeom>
          <a:solidFill>
            <a:srgbClr val="666699"/>
          </a:solidFill>
          <a:ln w="9525">
            <a:noFill/>
            <a:miter lim="800000"/>
            <a:headEnd/>
            <a:tailEnd/>
          </a:ln>
        </p:spPr>
        <p:txBody>
          <a:bodyPr anchor="ctr"/>
          <a:lstStyle/>
          <a:p>
            <a:pPr algn="ctr">
              <a:spcBef>
                <a:spcPct val="0"/>
              </a:spcBef>
            </a:pPr>
            <a:r>
              <a:rPr lang="en-US" sz="1200">
                <a:solidFill>
                  <a:schemeClr val="bg1"/>
                </a:solidFill>
              </a:rPr>
              <a:t>Nuremberg Trials</a:t>
            </a:r>
          </a:p>
        </p:txBody>
      </p:sp>
      <p:sp>
        <p:nvSpPr>
          <p:cNvPr id="3083" name="Rectangle 14"/>
          <p:cNvSpPr>
            <a:spLocks noChangeArrowheads="1"/>
          </p:cNvSpPr>
          <p:nvPr/>
        </p:nvSpPr>
        <p:spPr bwMode="auto">
          <a:xfrm>
            <a:off x="8153400" y="0"/>
            <a:ext cx="990600" cy="381000"/>
          </a:xfrm>
          <a:prstGeom prst="rect">
            <a:avLst/>
          </a:prstGeom>
          <a:solidFill>
            <a:srgbClr val="666699"/>
          </a:solidFill>
          <a:ln w="9525">
            <a:noFill/>
            <a:miter lim="800000"/>
            <a:headEnd/>
            <a:tailEnd/>
          </a:ln>
        </p:spPr>
        <p:txBody>
          <a:bodyPr anchor="ctr"/>
          <a:lstStyle/>
          <a:p>
            <a:pPr algn="ctr">
              <a:spcBef>
                <a:spcPct val="0"/>
              </a:spcBef>
            </a:pPr>
            <a:r>
              <a:rPr lang="en-US" sz="1200">
                <a:solidFill>
                  <a:schemeClr val="bg1"/>
                </a:solidFill>
              </a:rPr>
              <a:t>Logout</a:t>
            </a:r>
          </a:p>
        </p:txBody>
      </p:sp>
      <p:sp>
        <p:nvSpPr>
          <p:cNvPr id="3084" name="Text Box 22"/>
          <p:cNvSpPr txBox="1">
            <a:spLocks noChangeArrowheads="1"/>
          </p:cNvSpPr>
          <p:nvPr/>
        </p:nvSpPr>
        <p:spPr bwMode="auto">
          <a:xfrm>
            <a:off x="2057400" y="1020763"/>
            <a:ext cx="838200" cy="244475"/>
          </a:xfrm>
          <a:prstGeom prst="rect">
            <a:avLst/>
          </a:prstGeom>
          <a:solidFill>
            <a:schemeClr val="bg1"/>
          </a:solidFill>
          <a:ln w="9525">
            <a:noFill/>
            <a:miter lim="800000"/>
            <a:headEnd/>
            <a:tailEnd/>
          </a:ln>
        </p:spPr>
        <p:txBody>
          <a:bodyPr>
            <a:spAutoFit/>
          </a:bodyPr>
          <a:lstStyle/>
          <a:p>
            <a:pPr algn="ctr"/>
            <a:r>
              <a:rPr lang="en-US" sz="1000"/>
              <a:t>Wall</a:t>
            </a:r>
          </a:p>
        </p:txBody>
      </p:sp>
      <p:sp>
        <p:nvSpPr>
          <p:cNvPr id="3085" name="Text Box 23">
            <a:hlinkClick r:id="rId4" action="ppaction://hlinksldjump"/>
          </p:cNvPr>
          <p:cNvSpPr txBox="1">
            <a:spLocks noChangeArrowheads="1"/>
          </p:cNvSpPr>
          <p:nvPr/>
        </p:nvSpPr>
        <p:spPr bwMode="auto">
          <a:xfrm>
            <a:off x="2906713" y="1020763"/>
            <a:ext cx="762000" cy="254000"/>
          </a:xfrm>
          <a:prstGeom prst="rect">
            <a:avLst/>
          </a:prstGeom>
          <a:solidFill>
            <a:srgbClr val="D9DCE7"/>
          </a:solidFill>
          <a:ln w="9525">
            <a:solidFill>
              <a:schemeClr val="bg1"/>
            </a:solidFill>
            <a:miter lim="800000"/>
            <a:headEnd/>
            <a:tailEnd/>
          </a:ln>
        </p:spPr>
        <p:txBody>
          <a:bodyPr>
            <a:spAutoFit/>
          </a:bodyPr>
          <a:lstStyle/>
          <a:p>
            <a:pPr algn="ctr"/>
            <a:r>
              <a:rPr lang="en-US" sz="1000">
                <a:solidFill>
                  <a:srgbClr val="3333CC"/>
                </a:solidFill>
              </a:rPr>
              <a:t>Info</a:t>
            </a:r>
          </a:p>
        </p:txBody>
      </p:sp>
      <p:sp>
        <p:nvSpPr>
          <p:cNvPr id="3086" name="Text Box 24">
            <a:hlinkClick r:id="rId3" action="ppaction://hlinksldjump"/>
          </p:cNvPr>
          <p:cNvSpPr txBox="1">
            <a:spLocks noChangeArrowheads="1"/>
          </p:cNvSpPr>
          <p:nvPr/>
        </p:nvSpPr>
        <p:spPr bwMode="auto">
          <a:xfrm>
            <a:off x="3657600" y="1020763"/>
            <a:ext cx="762000" cy="254000"/>
          </a:xfrm>
          <a:prstGeom prst="rect">
            <a:avLst/>
          </a:prstGeom>
          <a:solidFill>
            <a:srgbClr val="D9DCE7"/>
          </a:solidFill>
          <a:ln w="9525">
            <a:solidFill>
              <a:schemeClr val="bg1"/>
            </a:solidFill>
            <a:miter lim="800000"/>
            <a:headEnd/>
            <a:tailEnd/>
          </a:ln>
        </p:spPr>
        <p:txBody>
          <a:bodyPr>
            <a:spAutoFit/>
          </a:bodyPr>
          <a:lstStyle/>
          <a:p>
            <a:pPr algn="ctr"/>
            <a:r>
              <a:rPr lang="en-US" sz="1000">
                <a:solidFill>
                  <a:srgbClr val="3333CC"/>
                </a:solidFill>
              </a:rPr>
              <a:t>Photos</a:t>
            </a:r>
          </a:p>
        </p:txBody>
      </p:sp>
      <p:sp>
        <p:nvSpPr>
          <p:cNvPr id="3087" name="Text Box 25"/>
          <p:cNvSpPr txBox="1">
            <a:spLocks noChangeArrowheads="1"/>
          </p:cNvSpPr>
          <p:nvPr/>
        </p:nvSpPr>
        <p:spPr bwMode="auto">
          <a:xfrm>
            <a:off x="4392613" y="1011238"/>
            <a:ext cx="762000" cy="254000"/>
          </a:xfrm>
          <a:prstGeom prst="rect">
            <a:avLst/>
          </a:prstGeom>
          <a:solidFill>
            <a:srgbClr val="D9DCE7"/>
          </a:solidFill>
          <a:ln w="9525">
            <a:solidFill>
              <a:schemeClr val="bg1"/>
            </a:solidFill>
            <a:miter lim="800000"/>
            <a:headEnd/>
            <a:tailEnd/>
          </a:ln>
        </p:spPr>
        <p:txBody>
          <a:bodyPr>
            <a:spAutoFit/>
          </a:bodyPr>
          <a:lstStyle/>
          <a:p>
            <a:pPr algn="ctr"/>
            <a:r>
              <a:rPr lang="en-US" sz="1000">
                <a:solidFill>
                  <a:srgbClr val="3333CC"/>
                </a:solidFill>
              </a:rPr>
              <a:t>Boxes</a:t>
            </a:r>
          </a:p>
        </p:txBody>
      </p:sp>
      <p:sp>
        <p:nvSpPr>
          <p:cNvPr id="3088" name="Rectangle 27"/>
          <p:cNvSpPr>
            <a:spLocks noChangeArrowheads="1"/>
          </p:cNvSpPr>
          <p:nvPr/>
        </p:nvSpPr>
        <p:spPr bwMode="auto">
          <a:xfrm>
            <a:off x="2057400" y="1274763"/>
            <a:ext cx="5875338" cy="630237"/>
          </a:xfrm>
          <a:prstGeom prst="rect">
            <a:avLst/>
          </a:prstGeom>
          <a:solidFill>
            <a:srgbClr val="D9DCE7"/>
          </a:solidFill>
          <a:ln w="9525">
            <a:solidFill>
              <a:srgbClr val="D9DCE7"/>
            </a:solidFill>
            <a:miter lim="800000"/>
            <a:headEnd/>
            <a:tailEnd/>
          </a:ln>
        </p:spPr>
        <p:txBody>
          <a:bodyPr wrap="none" anchor="ctr"/>
          <a:lstStyle/>
          <a:p>
            <a:endParaRPr lang="es-MX"/>
          </a:p>
        </p:txBody>
      </p:sp>
      <p:sp>
        <p:nvSpPr>
          <p:cNvPr id="3089" name="Text Box 28"/>
          <p:cNvSpPr txBox="1">
            <a:spLocks noChangeArrowheads="1"/>
          </p:cNvSpPr>
          <p:nvPr/>
        </p:nvSpPr>
        <p:spPr bwMode="auto">
          <a:xfrm>
            <a:off x="2133600" y="1600200"/>
            <a:ext cx="1676400" cy="304800"/>
          </a:xfrm>
          <a:prstGeom prst="rect">
            <a:avLst/>
          </a:prstGeom>
          <a:noFill/>
          <a:ln w="9525">
            <a:noFill/>
            <a:miter lim="800000"/>
            <a:headEnd/>
            <a:tailEnd/>
          </a:ln>
        </p:spPr>
        <p:txBody>
          <a:bodyPr>
            <a:spAutoFit/>
          </a:bodyPr>
          <a:lstStyle/>
          <a:p>
            <a:endParaRPr lang="es-MX" sz="1400"/>
          </a:p>
        </p:txBody>
      </p:sp>
      <p:sp>
        <p:nvSpPr>
          <p:cNvPr id="3090" name="Text Box 29"/>
          <p:cNvSpPr txBox="1">
            <a:spLocks noChangeArrowheads="1"/>
          </p:cNvSpPr>
          <p:nvPr/>
        </p:nvSpPr>
        <p:spPr bwMode="auto">
          <a:xfrm>
            <a:off x="2200275" y="1555750"/>
            <a:ext cx="4953000" cy="274638"/>
          </a:xfrm>
          <a:prstGeom prst="rect">
            <a:avLst/>
          </a:prstGeom>
          <a:solidFill>
            <a:schemeClr val="bg1"/>
          </a:solidFill>
          <a:ln w="9525">
            <a:noFill/>
            <a:miter lim="800000"/>
            <a:headEnd/>
            <a:tailEnd/>
          </a:ln>
        </p:spPr>
        <p:txBody>
          <a:bodyPr>
            <a:spAutoFit/>
          </a:bodyPr>
          <a:lstStyle/>
          <a:p>
            <a:endParaRPr lang="es-MX" sz="1200"/>
          </a:p>
        </p:txBody>
      </p:sp>
      <p:sp>
        <p:nvSpPr>
          <p:cNvPr id="3091" name="Text Box 30"/>
          <p:cNvSpPr txBox="1">
            <a:spLocks noChangeArrowheads="1"/>
          </p:cNvSpPr>
          <p:nvPr/>
        </p:nvSpPr>
        <p:spPr bwMode="auto">
          <a:xfrm>
            <a:off x="2144713" y="1352550"/>
            <a:ext cx="2362200" cy="244475"/>
          </a:xfrm>
          <a:prstGeom prst="rect">
            <a:avLst/>
          </a:prstGeom>
          <a:noFill/>
          <a:ln w="9525">
            <a:noFill/>
            <a:miter lim="800000"/>
            <a:headEnd/>
            <a:tailEnd/>
          </a:ln>
        </p:spPr>
        <p:txBody>
          <a:bodyPr>
            <a:spAutoFit/>
          </a:bodyPr>
          <a:lstStyle/>
          <a:p>
            <a:r>
              <a:rPr lang="en-US" sz="1000">
                <a:solidFill>
                  <a:srgbClr val="343434"/>
                </a:solidFill>
              </a:rPr>
              <a:t>Write something…</a:t>
            </a:r>
          </a:p>
        </p:txBody>
      </p:sp>
      <p:sp>
        <p:nvSpPr>
          <p:cNvPr id="3092" name="Text Box 31"/>
          <p:cNvSpPr txBox="1">
            <a:spLocks noChangeArrowheads="1"/>
          </p:cNvSpPr>
          <p:nvPr/>
        </p:nvSpPr>
        <p:spPr bwMode="auto">
          <a:xfrm>
            <a:off x="7200900" y="1582738"/>
            <a:ext cx="685800" cy="244475"/>
          </a:xfrm>
          <a:prstGeom prst="rect">
            <a:avLst/>
          </a:prstGeom>
          <a:solidFill>
            <a:srgbClr val="666699"/>
          </a:solidFill>
          <a:ln w="9525">
            <a:noFill/>
            <a:miter lim="800000"/>
            <a:headEnd/>
            <a:tailEnd/>
          </a:ln>
        </p:spPr>
        <p:txBody>
          <a:bodyPr>
            <a:spAutoFit/>
          </a:bodyPr>
          <a:lstStyle/>
          <a:p>
            <a:r>
              <a:rPr lang="en-US" sz="1000"/>
              <a:t>Share</a:t>
            </a:r>
          </a:p>
        </p:txBody>
      </p:sp>
      <p:sp>
        <p:nvSpPr>
          <p:cNvPr id="3093" name="Text Box 34"/>
          <p:cNvSpPr txBox="1">
            <a:spLocks noChangeArrowheads="1"/>
          </p:cNvSpPr>
          <p:nvPr/>
        </p:nvSpPr>
        <p:spPr bwMode="auto">
          <a:xfrm>
            <a:off x="71438" y="3205163"/>
            <a:ext cx="1600200" cy="1677987"/>
          </a:xfrm>
          <a:prstGeom prst="rect">
            <a:avLst/>
          </a:prstGeom>
          <a:noFill/>
          <a:ln w="9525">
            <a:noFill/>
            <a:miter lim="800000"/>
            <a:headEnd/>
            <a:tailEnd/>
          </a:ln>
        </p:spPr>
        <p:txBody>
          <a:bodyPr>
            <a:spAutoFit/>
          </a:bodyPr>
          <a:lstStyle/>
          <a:p>
            <a:pPr>
              <a:lnSpc>
                <a:spcPct val="50000"/>
              </a:lnSpc>
            </a:pPr>
            <a:r>
              <a:rPr lang="en-US" sz="800" b="1"/>
              <a:t>Type of Event:: </a:t>
            </a:r>
            <a:r>
              <a:rPr lang="en-US" sz="800"/>
              <a:t>Court Rulings</a:t>
            </a:r>
          </a:p>
          <a:p>
            <a:pPr>
              <a:lnSpc>
                <a:spcPct val="50000"/>
              </a:lnSpc>
            </a:pPr>
            <a:r>
              <a:rPr lang="en-US" sz="800" b="1"/>
              <a:t>People Involved: </a:t>
            </a:r>
            <a:r>
              <a:rPr lang="en-US" sz="800"/>
              <a:t>Robert </a:t>
            </a:r>
          </a:p>
          <a:p>
            <a:pPr>
              <a:lnSpc>
                <a:spcPct val="50000"/>
              </a:lnSpc>
            </a:pPr>
            <a:r>
              <a:rPr lang="en-US" sz="800"/>
              <a:t>Jackson, President Truman, </a:t>
            </a:r>
          </a:p>
          <a:p>
            <a:pPr>
              <a:lnSpc>
                <a:spcPct val="50000"/>
              </a:lnSpc>
            </a:pPr>
            <a:r>
              <a:rPr lang="en-US" sz="800"/>
              <a:t>IMT, Allies, included Hermann</a:t>
            </a:r>
          </a:p>
          <a:p>
            <a:pPr>
              <a:lnSpc>
                <a:spcPct val="50000"/>
              </a:lnSpc>
            </a:pPr>
            <a:r>
              <a:rPr lang="en-US" sz="800"/>
              <a:t> Goering,  Albert Speer,</a:t>
            </a:r>
          </a:p>
          <a:p>
            <a:pPr>
              <a:lnSpc>
                <a:spcPct val="50000"/>
              </a:lnSpc>
            </a:pPr>
            <a:r>
              <a:rPr lang="en-US" sz="800"/>
              <a:t>Rudolf Hess, </a:t>
            </a:r>
          </a:p>
          <a:p>
            <a:pPr>
              <a:lnSpc>
                <a:spcPct val="50000"/>
              </a:lnSpc>
            </a:pPr>
            <a:r>
              <a:rPr lang="en-US" sz="800" b="1"/>
              <a:t>Countries: </a:t>
            </a:r>
            <a:r>
              <a:rPr lang="en-US" sz="800"/>
              <a:t>United States, </a:t>
            </a:r>
          </a:p>
          <a:p>
            <a:pPr>
              <a:lnSpc>
                <a:spcPct val="50000"/>
              </a:lnSpc>
            </a:pPr>
            <a:r>
              <a:rPr lang="en-US" sz="800"/>
              <a:t>Great Britain, France, Soviet</a:t>
            </a:r>
          </a:p>
          <a:p>
            <a:pPr>
              <a:lnSpc>
                <a:spcPct val="50000"/>
              </a:lnSpc>
            </a:pPr>
            <a:r>
              <a:rPr lang="en-US" sz="800"/>
              <a:t>Union</a:t>
            </a:r>
          </a:p>
          <a:p>
            <a:pPr>
              <a:lnSpc>
                <a:spcPct val="50000"/>
              </a:lnSpc>
            </a:pPr>
            <a:r>
              <a:rPr lang="en-US" sz="800" b="1"/>
              <a:t>Dates: </a:t>
            </a:r>
            <a:r>
              <a:rPr lang="en-US" sz="800"/>
              <a:t>November 20, 1945-</a:t>
            </a:r>
          </a:p>
          <a:p>
            <a:pPr>
              <a:lnSpc>
                <a:spcPct val="50000"/>
              </a:lnSpc>
            </a:pPr>
            <a:r>
              <a:rPr lang="en-US" sz="800"/>
              <a:t>April 13, 1949</a:t>
            </a:r>
          </a:p>
          <a:p>
            <a:pPr>
              <a:lnSpc>
                <a:spcPct val="50000"/>
              </a:lnSpc>
            </a:pPr>
            <a:r>
              <a:rPr lang="en-US" sz="800" b="1"/>
              <a:t>Location: </a:t>
            </a:r>
            <a:r>
              <a:rPr lang="en-US" sz="800"/>
              <a:t>Palace of Justice,</a:t>
            </a:r>
          </a:p>
          <a:p>
            <a:pPr>
              <a:lnSpc>
                <a:spcPct val="50000"/>
              </a:lnSpc>
            </a:pPr>
            <a:r>
              <a:rPr lang="en-US" sz="800"/>
              <a:t> Nuremberg Germany</a:t>
            </a:r>
          </a:p>
        </p:txBody>
      </p:sp>
      <p:sp>
        <p:nvSpPr>
          <p:cNvPr id="3094" name="Line 35"/>
          <p:cNvSpPr>
            <a:spLocks noChangeShapeType="1"/>
          </p:cNvSpPr>
          <p:nvPr/>
        </p:nvSpPr>
        <p:spPr bwMode="auto">
          <a:xfrm>
            <a:off x="152400" y="5181600"/>
            <a:ext cx="1600200" cy="0"/>
          </a:xfrm>
          <a:prstGeom prst="line">
            <a:avLst/>
          </a:prstGeom>
          <a:noFill/>
          <a:ln w="9525">
            <a:solidFill>
              <a:srgbClr val="C0C0C0"/>
            </a:solidFill>
            <a:round/>
            <a:headEnd/>
            <a:tailEnd/>
          </a:ln>
        </p:spPr>
        <p:txBody>
          <a:bodyPr/>
          <a:lstStyle/>
          <a:p>
            <a:endParaRPr lang="en-US"/>
          </a:p>
        </p:txBody>
      </p:sp>
      <p:sp>
        <p:nvSpPr>
          <p:cNvPr id="3095" name="Text Box 36"/>
          <p:cNvSpPr txBox="1">
            <a:spLocks noChangeArrowheads="1"/>
          </p:cNvSpPr>
          <p:nvPr/>
        </p:nvSpPr>
        <p:spPr bwMode="auto">
          <a:xfrm>
            <a:off x="146050" y="4762500"/>
            <a:ext cx="1600200" cy="228600"/>
          </a:xfrm>
          <a:prstGeom prst="rect">
            <a:avLst/>
          </a:prstGeom>
          <a:solidFill>
            <a:srgbClr val="EAECF2"/>
          </a:solidFill>
          <a:ln w="9525">
            <a:noFill/>
            <a:miter lim="800000"/>
            <a:headEnd/>
            <a:tailEnd/>
          </a:ln>
        </p:spPr>
        <p:txBody>
          <a:bodyPr>
            <a:spAutoFit/>
          </a:bodyPr>
          <a:lstStyle/>
          <a:p>
            <a:r>
              <a:rPr lang="en-US" sz="900"/>
              <a:t>Friends</a:t>
            </a:r>
          </a:p>
        </p:txBody>
      </p:sp>
      <p:sp>
        <p:nvSpPr>
          <p:cNvPr id="3096" name="Rectangle 54"/>
          <p:cNvSpPr>
            <a:spLocks noChangeArrowheads="1"/>
          </p:cNvSpPr>
          <p:nvPr/>
        </p:nvSpPr>
        <p:spPr bwMode="auto">
          <a:xfrm>
            <a:off x="2649538" y="2049463"/>
            <a:ext cx="4495800" cy="304800"/>
          </a:xfrm>
          <a:prstGeom prst="rect">
            <a:avLst/>
          </a:prstGeom>
          <a:noFill/>
          <a:ln w="9525">
            <a:noFill/>
            <a:miter lim="800000"/>
            <a:headEnd/>
            <a:tailEnd/>
          </a:ln>
        </p:spPr>
        <p:txBody>
          <a:bodyPr/>
          <a:lstStyle/>
          <a:p>
            <a:pPr>
              <a:lnSpc>
                <a:spcPct val="90000"/>
              </a:lnSpc>
              <a:spcBef>
                <a:spcPct val="20000"/>
              </a:spcBef>
            </a:pPr>
            <a:r>
              <a:rPr lang="en-US" sz="900" b="1">
                <a:solidFill>
                  <a:schemeClr val="accent2"/>
                </a:solidFill>
              </a:rPr>
              <a:t>Nuremberg Trials</a:t>
            </a:r>
          </a:p>
          <a:p>
            <a:pPr>
              <a:lnSpc>
                <a:spcPct val="90000"/>
              </a:lnSpc>
              <a:spcBef>
                <a:spcPct val="20000"/>
              </a:spcBef>
            </a:pPr>
            <a:r>
              <a:rPr lang="en-US" sz="800">
                <a:solidFill>
                  <a:schemeClr val="bg2"/>
                </a:solidFill>
              </a:rPr>
              <a:t>July 2 via Headset</a:t>
            </a:r>
          </a:p>
        </p:txBody>
      </p:sp>
      <p:sp>
        <p:nvSpPr>
          <p:cNvPr id="3097" name="Rectangle 13"/>
          <p:cNvSpPr>
            <a:spLocks noChangeArrowheads="1"/>
          </p:cNvSpPr>
          <p:nvPr/>
        </p:nvSpPr>
        <p:spPr bwMode="auto">
          <a:xfrm>
            <a:off x="7239000" y="533400"/>
            <a:ext cx="1752600" cy="609600"/>
          </a:xfrm>
          <a:prstGeom prst="rect">
            <a:avLst/>
          </a:prstGeom>
          <a:solidFill>
            <a:srgbClr val="666699"/>
          </a:solidFill>
          <a:ln w="9525">
            <a:noFill/>
            <a:miter lim="800000"/>
            <a:headEnd/>
            <a:tailEnd/>
          </a:ln>
        </p:spPr>
        <p:txBody>
          <a:bodyPr anchor="ctr"/>
          <a:lstStyle/>
          <a:p>
            <a:pPr algn="ctr">
              <a:spcBef>
                <a:spcPct val="0"/>
              </a:spcBef>
            </a:pPr>
            <a:r>
              <a:rPr lang="en-US" sz="1200">
                <a:solidFill>
                  <a:schemeClr val="bg1"/>
                </a:solidFill>
              </a:rPr>
              <a:t>Elizabeth Corronel</a:t>
            </a:r>
          </a:p>
          <a:p>
            <a:pPr algn="ctr">
              <a:spcBef>
                <a:spcPct val="0"/>
              </a:spcBef>
            </a:pPr>
            <a:r>
              <a:rPr lang="en-US" sz="1200">
                <a:solidFill>
                  <a:schemeClr val="bg1"/>
                </a:solidFill>
              </a:rPr>
              <a:t>A 6/7</a:t>
            </a:r>
          </a:p>
        </p:txBody>
      </p:sp>
      <p:sp>
        <p:nvSpPr>
          <p:cNvPr id="3098" name="TextBox 6"/>
          <p:cNvSpPr txBox="1">
            <a:spLocks noChangeArrowheads="1"/>
          </p:cNvSpPr>
          <p:nvPr/>
        </p:nvSpPr>
        <p:spPr bwMode="auto">
          <a:xfrm>
            <a:off x="2349500" y="2590800"/>
            <a:ext cx="5257800" cy="231775"/>
          </a:xfrm>
          <a:prstGeom prst="rect">
            <a:avLst/>
          </a:prstGeom>
          <a:solidFill>
            <a:srgbClr val="D9DCE7"/>
          </a:solidFill>
          <a:ln w="9525">
            <a:noFill/>
            <a:miter lim="800000"/>
            <a:headEnd/>
            <a:tailEnd/>
          </a:ln>
        </p:spPr>
        <p:txBody>
          <a:bodyPr>
            <a:spAutoFit/>
          </a:bodyPr>
          <a:lstStyle/>
          <a:p>
            <a:r>
              <a:rPr lang="en-US" sz="900">
                <a:solidFill>
                  <a:schemeClr val="accent2"/>
                </a:solidFill>
              </a:rPr>
              <a:t>Like </a:t>
            </a:r>
            <a:r>
              <a:rPr lang="en-US" sz="900">
                <a:solidFill>
                  <a:schemeClr val="accent2"/>
                </a:solidFill>
                <a:sym typeface="Symbol" pitchFamily="18" charset="2"/>
              </a:rPr>
              <a:t> </a:t>
            </a:r>
            <a:r>
              <a:rPr lang="en-US" sz="900">
                <a:solidFill>
                  <a:schemeClr val="accent2"/>
                </a:solidFill>
              </a:rPr>
              <a:t> Comment </a:t>
            </a:r>
            <a:r>
              <a:rPr lang="en-US" sz="900">
                <a:solidFill>
                  <a:schemeClr val="accent2"/>
                </a:solidFill>
                <a:sym typeface="Symbol" pitchFamily="18" charset="2"/>
              </a:rPr>
              <a:t> </a:t>
            </a:r>
            <a:r>
              <a:rPr lang="en-US" sz="900">
                <a:solidFill>
                  <a:schemeClr val="accent2"/>
                </a:solidFill>
              </a:rPr>
              <a:t>Share                                                                                                                 5</a:t>
            </a:r>
          </a:p>
        </p:txBody>
      </p:sp>
      <p:sp>
        <p:nvSpPr>
          <p:cNvPr id="3099" name="TextBox 65"/>
          <p:cNvSpPr txBox="1">
            <a:spLocks noChangeArrowheads="1"/>
          </p:cNvSpPr>
          <p:nvPr/>
        </p:nvSpPr>
        <p:spPr bwMode="auto">
          <a:xfrm>
            <a:off x="2430463" y="2778125"/>
            <a:ext cx="5257800" cy="231775"/>
          </a:xfrm>
          <a:prstGeom prst="rect">
            <a:avLst/>
          </a:prstGeom>
          <a:solidFill>
            <a:srgbClr val="D9DCE7"/>
          </a:solidFill>
          <a:ln w="9525">
            <a:noFill/>
            <a:miter lim="800000"/>
            <a:headEnd/>
            <a:tailEnd/>
          </a:ln>
        </p:spPr>
        <p:txBody>
          <a:bodyPr>
            <a:spAutoFit/>
          </a:bodyPr>
          <a:lstStyle/>
          <a:p>
            <a:r>
              <a:rPr lang="en-US" sz="900" b="1">
                <a:solidFill>
                  <a:schemeClr val="accent2"/>
                </a:solidFill>
              </a:rPr>
              <a:t>     75 people </a:t>
            </a:r>
            <a:r>
              <a:rPr lang="en-US" sz="900"/>
              <a:t>like this</a:t>
            </a:r>
          </a:p>
        </p:txBody>
      </p:sp>
      <p:sp>
        <p:nvSpPr>
          <p:cNvPr id="3100" name="TextBox 7"/>
          <p:cNvSpPr txBox="1">
            <a:spLocks noChangeArrowheads="1"/>
          </p:cNvSpPr>
          <p:nvPr/>
        </p:nvSpPr>
        <p:spPr bwMode="auto">
          <a:xfrm>
            <a:off x="2295525" y="3716338"/>
            <a:ext cx="5257800" cy="508000"/>
          </a:xfrm>
          <a:prstGeom prst="rect">
            <a:avLst/>
          </a:prstGeom>
          <a:solidFill>
            <a:srgbClr val="D9DCE7"/>
          </a:solidFill>
          <a:ln w="9525">
            <a:noFill/>
            <a:miter lim="800000"/>
            <a:headEnd/>
            <a:tailEnd/>
          </a:ln>
        </p:spPr>
        <p:txBody>
          <a:bodyPr>
            <a:spAutoFit/>
          </a:bodyPr>
          <a:lstStyle/>
          <a:p>
            <a:pPr>
              <a:spcBef>
                <a:spcPct val="0"/>
              </a:spcBef>
            </a:pPr>
            <a:endParaRPr lang="en-US" sz="900" b="1">
              <a:solidFill>
                <a:schemeClr val="accent2"/>
              </a:solidFill>
            </a:endParaRPr>
          </a:p>
          <a:p>
            <a:pPr>
              <a:spcBef>
                <a:spcPct val="0"/>
              </a:spcBef>
            </a:pPr>
            <a:endParaRPr lang="en-US" sz="900" b="1">
              <a:solidFill>
                <a:schemeClr val="accent2"/>
              </a:solidFill>
            </a:endParaRPr>
          </a:p>
          <a:p>
            <a:pPr>
              <a:spcBef>
                <a:spcPct val="0"/>
              </a:spcBef>
            </a:pPr>
            <a:endParaRPr lang="en-US" sz="900" b="1">
              <a:solidFill>
                <a:schemeClr val="accent2"/>
              </a:solidFill>
            </a:endParaRPr>
          </a:p>
        </p:txBody>
      </p:sp>
      <p:sp>
        <p:nvSpPr>
          <p:cNvPr id="3101" name="TextBox 8"/>
          <p:cNvSpPr txBox="1">
            <a:spLocks noChangeArrowheads="1"/>
          </p:cNvSpPr>
          <p:nvPr/>
        </p:nvSpPr>
        <p:spPr bwMode="auto">
          <a:xfrm>
            <a:off x="2760663" y="3263900"/>
            <a:ext cx="3490912" cy="369888"/>
          </a:xfrm>
          <a:prstGeom prst="rect">
            <a:avLst/>
          </a:prstGeom>
          <a:solidFill>
            <a:schemeClr val="bg1"/>
          </a:solidFill>
          <a:ln w="9525">
            <a:noFill/>
            <a:miter lim="800000"/>
            <a:headEnd/>
            <a:tailEnd/>
          </a:ln>
        </p:spPr>
        <p:txBody>
          <a:bodyPr>
            <a:spAutoFit/>
          </a:bodyPr>
          <a:lstStyle/>
          <a:p>
            <a:r>
              <a:rPr lang="en-US" sz="900"/>
              <a:t>I hope the jury makes the right decisions and  deliberates quickly..</a:t>
            </a:r>
          </a:p>
        </p:txBody>
      </p:sp>
      <p:sp>
        <p:nvSpPr>
          <p:cNvPr id="3102" name="TextBox 9"/>
          <p:cNvSpPr txBox="1">
            <a:spLocks noChangeArrowheads="1"/>
          </p:cNvSpPr>
          <p:nvPr/>
        </p:nvSpPr>
        <p:spPr bwMode="auto">
          <a:xfrm>
            <a:off x="2692400" y="2378075"/>
            <a:ext cx="5562600" cy="230188"/>
          </a:xfrm>
          <a:prstGeom prst="rect">
            <a:avLst/>
          </a:prstGeom>
          <a:noFill/>
          <a:ln w="9525">
            <a:noFill/>
            <a:miter lim="800000"/>
            <a:headEnd/>
            <a:tailEnd/>
          </a:ln>
        </p:spPr>
        <p:txBody>
          <a:bodyPr>
            <a:spAutoFit/>
          </a:bodyPr>
          <a:lstStyle/>
          <a:p>
            <a:r>
              <a:rPr lang="en-US" sz="900"/>
              <a:t>All defendants have taken the stand.  </a:t>
            </a:r>
          </a:p>
        </p:txBody>
      </p:sp>
      <p:sp>
        <p:nvSpPr>
          <p:cNvPr id="3103" name="TextBox 10"/>
          <p:cNvSpPr txBox="1">
            <a:spLocks noChangeArrowheads="1"/>
          </p:cNvSpPr>
          <p:nvPr/>
        </p:nvSpPr>
        <p:spPr bwMode="auto">
          <a:xfrm>
            <a:off x="2684463" y="3636963"/>
            <a:ext cx="5248275" cy="230187"/>
          </a:xfrm>
          <a:prstGeom prst="rect">
            <a:avLst/>
          </a:prstGeom>
          <a:solidFill>
            <a:srgbClr val="D9DCE7"/>
          </a:solidFill>
          <a:ln w="9525">
            <a:noFill/>
            <a:miter lim="800000"/>
            <a:headEnd/>
            <a:tailEnd/>
          </a:ln>
        </p:spPr>
        <p:txBody>
          <a:bodyPr>
            <a:spAutoFit/>
          </a:bodyPr>
          <a:lstStyle/>
          <a:p>
            <a:pPr>
              <a:spcBef>
                <a:spcPct val="0"/>
              </a:spcBef>
            </a:pPr>
            <a:r>
              <a:rPr lang="en-US" sz="900">
                <a:solidFill>
                  <a:schemeClr val="accent2"/>
                </a:solidFill>
              </a:rPr>
              <a:t>Like </a:t>
            </a:r>
            <a:r>
              <a:rPr lang="en-US" sz="900" b="1">
                <a:solidFill>
                  <a:schemeClr val="accent2"/>
                </a:solidFill>
                <a:sym typeface="Symbol" pitchFamily="18" charset="2"/>
              </a:rPr>
              <a:t> </a:t>
            </a:r>
            <a:r>
              <a:rPr lang="en-US" sz="900">
                <a:solidFill>
                  <a:schemeClr val="accent2"/>
                </a:solidFill>
              </a:rPr>
              <a:t>Reply </a:t>
            </a:r>
            <a:r>
              <a:rPr lang="en-US" sz="900" b="1">
                <a:solidFill>
                  <a:schemeClr val="accent2"/>
                </a:solidFill>
                <a:sym typeface="Symbol" pitchFamily="18" charset="2"/>
              </a:rPr>
              <a:t>   </a:t>
            </a:r>
            <a:r>
              <a:rPr lang="en-US" sz="900">
                <a:solidFill>
                  <a:schemeClr val="accent2"/>
                </a:solidFill>
              </a:rPr>
              <a:t>     </a:t>
            </a:r>
            <a:endParaRPr lang="en-US" sz="900">
              <a:solidFill>
                <a:schemeClr val="bg2"/>
              </a:solidFill>
            </a:endParaRPr>
          </a:p>
        </p:txBody>
      </p:sp>
      <p:pic>
        <p:nvPicPr>
          <p:cNvPr id="3104" name="Picture 61"/>
          <p:cNvPicPr>
            <a:picLocks noChangeAspect="1" noChangeArrowheads="1"/>
          </p:cNvPicPr>
          <p:nvPr/>
        </p:nvPicPr>
        <p:blipFill>
          <a:blip r:embed="rId5"/>
          <a:srcRect/>
          <a:stretch>
            <a:fillRect/>
          </a:stretch>
        </p:blipFill>
        <p:spPr bwMode="auto">
          <a:xfrm>
            <a:off x="7443788" y="2806700"/>
            <a:ext cx="200025" cy="219075"/>
          </a:xfrm>
          <a:prstGeom prst="rect">
            <a:avLst/>
          </a:prstGeom>
          <a:noFill/>
          <a:ln w="9525" algn="ctr">
            <a:noFill/>
            <a:miter lim="800000"/>
            <a:headEnd/>
            <a:tailEnd/>
          </a:ln>
          <a:effectLst/>
        </p:spPr>
      </p:pic>
      <p:pic>
        <p:nvPicPr>
          <p:cNvPr id="3105" name="Picture 62"/>
          <p:cNvPicPr>
            <a:picLocks noChangeAspect="1" noChangeArrowheads="1"/>
          </p:cNvPicPr>
          <p:nvPr/>
        </p:nvPicPr>
        <p:blipFill>
          <a:blip r:embed="rId6"/>
          <a:srcRect/>
          <a:stretch>
            <a:fillRect/>
          </a:stretch>
        </p:blipFill>
        <p:spPr bwMode="auto">
          <a:xfrm>
            <a:off x="2239963" y="2794000"/>
            <a:ext cx="219075" cy="190500"/>
          </a:xfrm>
          <a:prstGeom prst="rect">
            <a:avLst/>
          </a:prstGeom>
          <a:noFill/>
          <a:ln w="9525" algn="ctr">
            <a:noFill/>
            <a:miter lim="800000"/>
            <a:headEnd/>
            <a:tailEnd/>
          </a:ln>
          <a:effectLst/>
        </p:spPr>
      </p:pic>
      <p:pic>
        <p:nvPicPr>
          <p:cNvPr id="3106" name="Picture 63"/>
          <p:cNvPicPr>
            <a:picLocks noChangeAspect="1" noChangeArrowheads="1"/>
          </p:cNvPicPr>
          <p:nvPr/>
        </p:nvPicPr>
        <p:blipFill>
          <a:blip r:embed="rId6"/>
          <a:srcRect/>
          <a:stretch>
            <a:fillRect/>
          </a:stretch>
        </p:blipFill>
        <p:spPr bwMode="auto">
          <a:xfrm>
            <a:off x="2359025" y="3636963"/>
            <a:ext cx="219075" cy="190500"/>
          </a:xfrm>
          <a:prstGeom prst="rect">
            <a:avLst/>
          </a:prstGeom>
          <a:noFill/>
          <a:ln w="9525" algn="ctr">
            <a:noFill/>
            <a:miter lim="800000"/>
            <a:headEnd/>
            <a:tailEnd/>
          </a:ln>
          <a:effectLst/>
        </p:spPr>
      </p:pic>
      <p:sp>
        <p:nvSpPr>
          <p:cNvPr id="3107" name="Rectangle 54"/>
          <p:cNvSpPr>
            <a:spLocks noChangeArrowheads="1"/>
          </p:cNvSpPr>
          <p:nvPr/>
        </p:nvSpPr>
        <p:spPr bwMode="auto">
          <a:xfrm>
            <a:off x="2705100" y="3900488"/>
            <a:ext cx="4495800" cy="304800"/>
          </a:xfrm>
          <a:prstGeom prst="rect">
            <a:avLst/>
          </a:prstGeom>
          <a:noFill/>
          <a:ln w="9525">
            <a:noFill/>
            <a:miter lim="800000"/>
            <a:headEnd/>
            <a:tailEnd/>
          </a:ln>
        </p:spPr>
        <p:txBody>
          <a:bodyPr/>
          <a:lstStyle/>
          <a:p>
            <a:pPr>
              <a:lnSpc>
                <a:spcPct val="90000"/>
              </a:lnSpc>
              <a:spcBef>
                <a:spcPct val="20000"/>
              </a:spcBef>
            </a:pPr>
            <a:r>
              <a:rPr lang="en-US" sz="900" b="1">
                <a:solidFill>
                  <a:schemeClr val="accent2"/>
                </a:solidFill>
              </a:rPr>
              <a:t>Nuremberg Trials </a:t>
            </a:r>
            <a:endParaRPr lang="en-US" sz="900">
              <a:solidFill>
                <a:schemeClr val="accent2"/>
              </a:solidFill>
            </a:endParaRPr>
          </a:p>
          <a:p>
            <a:pPr>
              <a:lnSpc>
                <a:spcPct val="90000"/>
              </a:lnSpc>
              <a:spcBef>
                <a:spcPct val="20000"/>
              </a:spcBef>
            </a:pPr>
            <a:r>
              <a:rPr lang="en-US" sz="800">
                <a:solidFill>
                  <a:schemeClr val="bg2"/>
                </a:solidFill>
              </a:rPr>
              <a:t>September 30</a:t>
            </a:r>
          </a:p>
        </p:txBody>
      </p:sp>
      <p:sp>
        <p:nvSpPr>
          <p:cNvPr id="3108" name="TextBox 80"/>
          <p:cNvSpPr txBox="1">
            <a:spLocks noChangeArrowheads="1"/>
          </p:cNvSpPr>
          <p:nvPr/>
        </p:nvSpPr>
        <p:spPr bwMode="auto">
          <a:xfrm>
            <a:off x="2787650" y="4229100"/>
            <a:ext cx="5562600" cy="230188"/>
          </a:xfrm>
          <a:prstGeom prst="rect">
            <a:avLst/>
          </a:prstGeom>
          <a:noFill/>
          <a:ln w="9525">
            <a:noFill/>
            <a:miter lim="800000"/>
            <a:headEnd/>
            <a:tailEnd/>
          </a:ln>
        </p:spPr>
        <p:txBody>
          <a:bodyPr>
            <a:spAutoFit/>
          </a:bodyPr>
          <a:lstStyle/>
          <a:p>
            <a:r>
              <a:rPr lang="en-US" sz="900"/>
              <a:t>Today individual sentencing begins. It is predicted to take up to two days. </a:t>
            </a:r>
          </a:p>
        </p:txBody>
      </p:sp>
      <p:sp>
        <p:nvSpPr>
          <p:cNvPr id="3109" name="TextBox 82"/>
          <p:cNvSpPr txBox="1">
            <a:spLocks noChangeArrowheads="1"/>
          </p:cNvSpPr>
          <p:nvPr/>
        </p:nvSpPr>
        <p:spPr bwMode="auto">
          <a:xfrm>
            <a:off x="2405063" y="4470400"/>
            <a:ext cx="5257800" cy="230188"/>
          </a:xfrm>
          <a:prstGeom prst="rect">
            <a:avLst/>
          </a:prstGeom>
          <a:solidFill>
            <a:srgbClr val="D9DCE7"/>
          </a:solidFill>
          <a:ln w="9525">
            <a:noFill/>
            <a:miter lim="800000"/>
            <a:headEnd/>
            <a:tailEnd/>
          </a:ln>
        </p:spPr>
        <p:txBody>
          <a:bodyPr>
            <a:spAutoFit/>
          </a:bodyPr>
          <a:lstStyle/>
          <a:p>
            <a:r>
              <a:rPr lang="en-US" sz="900">
                <a:solidFill>
                  <a:schemeClr val="accent2"/>
                </a:solidFill>
              </a:rPr>
              <a:t>Like </a:t>
            </a:r>
            <a:r>
              <a:rPr lang="en-US" sz="900">
                <a:solidFill>
                  <a:schemeClr val="accent2"/>
                </a:solidFill>
                <a:sym typeface="Symbol" pitchFamily="18" charset="2"/>
              </a:rPr>
              <a:t> </a:t>
            </a:r>
            <a:r>
              <a:rPr lang="en-US" sz="900">
                <a:solidFill>
                  <a:schemeClr val="accent2"/>
                </a:solidFill>
              </a:rPr>
              <a:t> Comment </a:t>
            </a:r>
            <a:r>
              <a:rPr lang="en-US" sz="900">
                <a:solidFill>
                  <a:schemeClr val="accent2"/>
                </a:solidFill>
                <a:sym typeface="Symbol" pitchFamily="18" charset="2"/>
              </a:rPr>
              <a:t> </a:t>
            </a:r>
            <a:r>
              <a:rPr lang="en-US" sz="900">
                <a:solidFill>
                  <a:schemeClr val="accent2"/>
                </a:solidFill>
              </a:rPr>
              <a:t>Share                                                                                                                 390</a:t>
            </a:r>
          </a:p>
        </p:txBody>
      </p:sp>
      <p:sp>
        <p:nvSpPr>
          <p:cNvPr id="3110" name="TextBox 83"/>
          <p:cNvSpPr txBox="1">
            <a:spLocks noChangeArrowheads="1"/>
          </p:cNvSpPr>
          <p:nvPr/>
        </p:nvSpPr>
        <p:spPr bwMode="auto">
          <a:xfrm>
            <a:off x="2525713" y="4700588"/>
            <a:ext cx="5257800" cy="230187"/>
          </a:xfrm>
          <a:prstGeom prst="rect">
            <a:avLst/>
          </a:prstGeom>
          <a:solidFill>
            <a:srgbClr val="D9DCE7"/>
          </a:solidFill>
          <a:ln w="9525">
            <a:noFill/>
            <a:miter lim="800000"/>
            <a:headEnd/>
            <a:tailEnd/>
          </a:ln>
        </p:spPr>
        <p:txBody>
          <a:bodyPr>
            <a:spAutoFit/>
          </a:bodyPr>
          <a:lstStyle/>
          <a:p>
            <a:r>
              <a:rPr lang="en-US" sz="900" b="1">
                <a:solidFill>
                  <a:schemeClr val="accent2"/>
                </a:solidFill>
              </a:rPr>
              <a:t>437593739 people </a:t>
            </a:r>
            <a:r>
              <a:rPr lang="en-US" sz="900"/>
              <a:t>like this</a:t>
            </a:r>
          </a:p>
        </p:txBody>
      </p:sp>
      <p:sp>
        <p:nvSpPr>
          <p:cNvPr id="3111" name="TextBox 84"/>
          <p:cNvSpPr txBox="1">
            <a:spLocks noChangeArrowheads="1"/>
          </p:cNvSpPr>
          <p:nvPr/>
        </p:nvSpPr>
        <p:spPr bwMode="auto">
          <a:xfrm>
            <a:off x="2906713" y="5614988"/>
            <a:ext cx="5257800" cy="508000"/>
          </a:xfrm>
          <a:prstGeom prst="rect">
            <a:avLst/>
          </a:prstGeom>
          <a:solidFill>
            <a:srgbClr val="D9DCE7"/>
          </a:solidFill>
          <a:ln w="9525">
            <a:noFill/>
            <a:miter lim="800000"/>
            <a:headEnd/>
            <a:tailEnd/>
          </a:ln>
        </p:spPr>
        <p:txBody>
          <a:bodyPr>
            <a:spAutoFit/>
          </a:bodyPr>
          <a:lstStyle/>
          <a:p>
            <a:pPr>
              <a:spcBef>
                <a:spcPct val="0"/>
              </a:spcBef>
            </a:pPr>
            <a:r>
              <a:rPr lang="en-US" sz="900" b="1">
                <a:solidFill>
                  <a:srgbClr val="3333FF"/>
                </a:solidFill>
              </a:rPr>
              <a:t>Nuremberg Trials</a:t>
            </a:r>
          </a:p>
          <a:p>
            <a:pPr>
              <a:spcBef>
                <a:spcPct val="0"/>
              </a:spcBef>
            </a:pPr>
            <a:r>
              <a:rPr lang="en-US" sz="900">
                <a:solidFill>
                  <a:srgbClr val="565656"/>
                </a:solidFill>
              </a:rPr>
              <a:t>December 6 via Headset</a:t>
            </a:r>
          </a:p>
          <a:p>
            <a:pPr>
              <a:spcBef>
                <a:spcPct val="0"/>
              </a:spcBef>
            </a:pPr>
            <a:r>
              <a:rPr lang="en-US" sz="900"/>
              <a:t>The Judges Trial,  followed by the Doctors Trials, and Einsatzgruppen Trials begin today. </a:t>
            </a:r>
          </a:p>
        </p:txBody>
      </p:sp>
      <p:sp>
        <p:nvSpPr>
          <p:cNvPr id="3112" name="TextBox 86"/>
          <p:cNvSpPr txBox="1">
            <a:spLocks noChangeArrowheads="1"/>
          </p:cNvSpPr>
          <p:nvPr/>
        </p:nvSpPr>
        <p:spPr bwMode="auto">
          <a:xfrm>
            <a:off x="2870200" y="4943475"/>
            <a:ext cx="3303588" cy="576263"/>
          </a:xfrm>
          <a:prstGeom prst="rect">
            <a:avLst/>
          </a:prstGeom>
          <a:solidFill>
            <a:schemeClr val="bg1"/>
          </a:solidFill>
          <a:ln w="9525">
            <a:noFill/>
            <a:miter lim="800000"/>
            <a:headEnd/>
            <a:tailEnd/>
          </a:ln>
        </p:spPr>
        <p:txBody>
          <a:bodyPr>
            <a:spAutoFit/>
          </a:bodyPr>
          <a:lstStyle/>
          <a:p>
            <a:r>
              <a:rPr lang="en-US" sz="900"/>
              <a:t> </a:t>
            </a:r>
            <a:r>
              <a:rPr lang="en-US" sz="900" b="1">
                <a:solidFill>
                  <a:srgbClr val="3333FF"/>
                </a:solidFill>
              </a:rPr>
              <a:t>Nuremberg Trials</a:t>
            </a:r>
          </a:p>
          <a:p>
            <a:r>
              <a:rPr lang="en-US" sz="900"/>
              <a:t>Update:  12 defendants sentenced to death, 7 to 10+ years of prison, and  3 are acquitted. </a:t>
            </a:r>
          </a:p>
        </p:txBody>
      </p:sp>
      <p:pic>
        <p:nvPicPr>
          <p:cNvPr id="3113" name="Picture 61"/>
          <p:cNvPicPr>
            <a:picLocks noChangeAspect="1" noChangeArrowheads="1"/>
          </p:cNvPicPr>
          <p:nvPr/>
        </p:nvPicPr>
        <p:blipFill>
          <a:blip r:embed="rId5"/>
          <a:srcRect/>
          <a:stretch>
            <a:fillRect/>
          </a:stretch>
        </p:blipFill>
        <p:spPr bwMode="auto">
          <a:xfrm>
            <a:off x="7907338" y="6021388"/>
            <a:ext cx="200025" cy="219075"/>
          </a:xfrm>
          <a:prstGeom prst="rect">
            <a:avLst/>
          </a:prstGeom>
          <a:noFill/>
          <a:ln w="9525" algn="ctr">
            <a:noFill/>
            <a:miter lim="800000"/>
            <a:headEnd/>
            <a:tailEnd/>
          </a:ln>
          <a:effectLst/>
        </p:spPr>
      </p:pic>
      <p:pic>
        <p:nvPicPr>
          <p:cNvPr id="3114" name="Picture 62"/>
          <p:cNvPicPr>
            <a:picLocks noChangeAspect="1" noChangeArrowheads="1"/>
          </p:cNvPicPr>
          <p:nvPr/>
        </p:nvPicPr>
        <p:blipFill>
          <a:blip r:embed="rId6"/>
          <a:srcRect/>
          <a:stretch>
            <a:fillRect/>
          </a:stretch>
        </p:blipFill>
        <p:spPr bwMode="auto">
          <a:xfrm>
            <a:off x="2303463" y="4719638"/>
            <a:ext cx="219075" cy="190500"/>
          </a:xfrm>
          <a:prstGeom prst="rect">
            <a:avLst/>
          </a:prstGeom>
          <a:noFill/>
          <a:ln w="9525" algn="ctr">
            <a:noFill/>
            <a:miter lim="800000"/>
            <a:headEnd/>
            <a:tailEnd/>
          </a:ln>
          <a:effectLst/>
        </p:spPr>
      </p:pic>
      <p:pic>
        <p:nvPicPr>
          <p:cNvPr id="3115" name="Picture 63"/>
          <p:cNvPicPr>
            <a:picLocks noChangeAspect="1" noChangeArrowheads="1"/>
          </p:cNvPicPr>
          <p:nvPr/>
        </p:nvPicPr>
        <p:blipFill>
          <a:blip r:embed="rId6"/>
          <a:srcRect/>
          <a:stretch>
            <a:fillRect/>
          </a:stretch>
        </p:blipFill>
        <p:spPr bwMode="auto">
          <a:xfrm>
            <a:off x="2817813" y="5448300"/>
            <a:ext cx="219075" cy="190500"/>
          </a:xfrm>
          <a:prstGeom prst="rect">
            <a:avLst/>
          </a:prstGeom>
          <a:noFill/>
          <a:ln w="9525" algn="ctr">
            <a:noFill/>
            <a:miter lim="800000"/>
            <a:headEnd/>
            <a:tailEnd/>
          </a:ln>
          <a:effectLst/>
        </p:spPr>
      </p:pic>
      <p:pic>
        <p:nvPicPr>
          <p:cNvPr id="72" name="Picture 46" descr="http://imgc.allpostersimages.com/images/P-473-488-90/37/3790/HHEIF00Z/posters/ed-clark-the-courtroom-crowded-with-lawyers-and-defendents-during-the-nuremberg-trial.jpg"/>
          <p:cNvPicPr>
            <a:picLocks noChangeAspect="1" noChangeArrowheads="1"/>
          </p:cNvPicPr>
          <p:nvPr/>
        </p:nvPicPr>
        <p:blipFill>
          <a:blip r:embed="rId7" cstate="print"/>
          <a:srcRect/>
          <a:stretch>
            <a:fillRect/>
          </a:stretch>
        </p:blipFill>
        <p:spPr bwMode="auto">
          <a:xfrm>
            <a:off x="0" y="381001"/>
            <a:ext cx="1905000" cy="19811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117" name="Picture 63"/>
          <p:cNvPicPr>
            <a:picLocks noChangeAspect="1" noChangeArrowheads="1"/>
          </p:cNvPicPr>
          <p:nvPr/>
        </p:nvPicPr>
        <p:blipFill>
          <a:blip r:embed="rId8"/>
          <a:srcRect/>
          <a:stretch>
            <a:fillRect/>
          </a:stretch>
        </p:blipFill>
        <p:spPr bwMode="auto">
          <a:xfrm>
            <a:off x="49213" y="2362200"/>
            <a:ext cx="1622425" cy="865188"/>
          </a:xfrm>
          <a:prstGeom prst="rect">
            <a:avLst/>
          </a:prstGeom>
          <a:noFill/>
          <a:ln w="9525" algn="ctr">
            <a:noFill/>
            <a:miter lim="800000"/>
            <a:headEnd/>
            <a:tailEnd/>
          </a:ln>
          <a:effectLst/>
        </p:spPr>
      </p:pic>
      <p:pic>
        <p:nvPicPr>
          <p:cNvPr id="3118" name="Picture 64"/>
          <p:cNvPicPr>
            <a:picLocks noChangeAspect="1" noChangeArrowheads="1"/>
          </p:cNvPicPr>
          <p:nvPr/>
        </p:nvPicPr>
        <p:blipFill>
          <a:blip r:embed="rId9"/>
          <a:srcRect/>
          <a:stretch>
            <a:fillRect/>
          </a:stretch>
        </p:blipFill>
        <p:spPr bwMode="auto">
          <a:xfrm>
            <a:off x="0" y="4991100"/>
            <a:ext cx="1822450" cy="1914525"/>
          </a:xfrm>
          <a:prstGeom prst="rect">
            <a:avLst/>
          </a:prstGeom>
          <a:noFill/>
          <a:ln w="9525" algn="ctr">
            <a:noFill/>
            <a:miter lim="800000"/>
            <a:headEnd/>
            <a:tailEnd/>
          </a:ln>
          <a:effectLst/>
        </p:spPr>
      </p:pic>
      <p:pic>
        <p:nvPicPr>
          <p:cNvPr id="3119" name="Picture 65"/>
          <p:cNvPicPr>
            <a:picLocks noChangeAspect="1" noChangeArrowheads="1"/>
          </p:cNvPicPr>
          <p:nvPr/>
        </p:nvPicPr>
        <p:blipFill>
          <a:blip r:embed="rId10"/>
          <a:srcRect/>
          <a:stretch>
            <a:fillRect/>
          </a:stretch>
        </p:blipFill>
        <p:spPr bwMode="auto">
          <a:xfrm>
            <a:off x="1181100" y="6599238"/>
            <a:ext cx="949325" cy="354012"/>
          </a:xfrm>
          <a:prstGeom prst="rect">
            <a:avLst/>
          </a:prstGeom>
          <a:noFill/>
          <a:ln w="9525" algn="ctr">
            <a:noFill/>
            <a:miter lim="800000"/>
            <a:headEnd/>
            <a:tailEnd/>
          </a:ln>
          <a:effectLst/>
        </p:spPr>
      </p:pic>
      <p:pic>
        <p:nvPicPr>
          <p:cNvPr id="3120" name="Picture 66"/>
          <p:cNvPicPr>
            <a:picLocks noChangeAspect="1" noChangeArrowheads="1"/>
          </p:cNvPicPr>
          <p:nvPr/>
        </p:nvPicPr>
        <p:blipFill>
          <a:blip r:embed="rId11"/>
          <a:srcRect/>
          <a:stretch>
            <a:fillRect/>
          </a:stretch>
        </p:blipFill>
        <p:spPr bwMode="auto">
          <a:xfrm>
            <a:off x="2098675" y="1998663"/>
            <a:ext cx="550863" cy="569912"/>
          </a:xfrm>
          <a:prstGeom prst="rect">
            <a:avLst/>
          </a:prstGeom>
          <a:noFill/>
          <a:ln w="9525" algn="ctr">
            <a:noFill/>
            <a:miter lim="800000"/>
            <a:headEnd/>
            <a:tailEnd/>
          </a:ln>
          <a:effectLst/>
        </p:spPr>
      </p:pic>
      <p:pic>
        <p:nvPicPr>
          <p:cNvPr id="3121" name="Picture 68"/>
          <p:cNvPicPr>
            <a:picLocks noChangeAspect="1" noChangeArrowheads="1"/>
          </p:cNvPicPr>
          <p:nvPr/>
        </p:nvPicPr>
        <p:blipFill>
          <a:blip r:embed="rId12"/>
          <a:srcRect/>
          <a:stretch>
            <a:fillRect/>
          </a:stretch>
        </p:blipFill>
        <p:spPr bwMode="auto">
          <a:xfrm>
            <a:off x="2227263" y="3025775"/>
            <a:ext cx="404812" cy="533400"/>
          </a:xfrm>
          <a:prstGeom prst="rect">
            <a:avLst/>
          </a:prstGeom>
          <a:noFill/>
          <a:ln w="9525" algn="ctr">
            <a:noFill/>
            <a:miter lim="800000"/>
            <a:headEnd/>
            <a:tailEnd/>
          </a:ln>
          <a:effectLst/>
        </p:spPr>
      </p:pic>
      <p:sp>
        <p:nvSpPr>
          <p:cNvPr id="3122" name="TextBox 1"/>
          <p:cNvSpPr txBox="1">
            <a:spLocks noChangeArrowheads="1"/>
          </p:cNvSpPr>
          <p:nvPr/>
        </p:nvSpPr>
        <p:spPr bwMode="auto">
          <a:xfrm>
            <a:off x="2693988" y="3046413"/>
            <a:ext cx="1925637" cy="246062"/>
          </a:xfrm>
          <a:prstGeom prst="rect">
            <a:avLst/>
          </a:prstGeom>
          <a:noFill/>
          <a:ln w="9525">
            <a:noFill/>
            <a:miter lim="800000"/>
            <a:headEnd/>
            <a:tailEnd/>
          </a:ln>
        </p:spPr>
        <p:txBody>
          <a:bodyPr>
            <a:spAutoFit/>
          </a:bodyPr>
          <a:lstStyle/>
          <a:p>
            <a:r>
              <a:rPr lang="en-US" sz="1000" b="1">
                <a:solidFill>
                  <a:srgbClr val="3333FF"/>
                </a:solidFill>
              </a:rPr>
              <a:t>Robert Jackson</a:t>
            </a:r>
          </a:p>
        </p:txBody>
      </p:sp>
      <p:pic>
        <p:nvPicPr>
          <p:cNvPr id="3123" name="Picture 69"/>
          <p:cNvPicPr>
            <a:picLocks noChangeAspect="1" noChangeArrowheads="1"/>
          </p:cNvPicPr>
          <p:nvPr/>
        </p:nvPicPr>
        <p:blipFill>
          <a:blip r:embed="rId13"/>
          <a:srcRect/>
          <a:stretch>
            <a:fillRect/>
          </a:stretch>
        </p:blipFill>
        <p:spPr bwMode="auto">
          <a:xfrm>
            <a:off x="2130425" y="3886200"/>
            <a:ext cx="549275" cy="573088"/>
          </a:xfrm>
          <a:prstGeom prst="rect">
            <a:avLst/>
          </a:prstGeom>
          <a:noFill/>
          <a:ln w="9525" algn="ctr">
            <a:noFill/>
            <a:miter lim="800000"/>
            <a:headEnd/>
            <a:tailEnd/>
          </a:ln>
          <a:effectLst/>
        </p:spPr>
      </p:pic>
      <p:pic>
        <p:nvPicPr>
          <p:cNvPr id="3124" name="Picture 70"/>
          <p:cNvPicPr>
            <a:picLocks noChangeAspect="1" noChangeArrowheads="1"/>
          </p:cNvPicPr>
          <p:nvPr/>
        </p:nvPicPr>
        <p:blipFill>
          <a:blip r:embed="rId13"/>
          <a:srcRect/>
          <a:stretch>
            <a:fillRect/>
          </a:stretch>
        </p:blipFill>
        <p:spPr bwMode="auto">
          <a:xfrm>
            <a:off x="2239963" y="4991100"/>
            <a:ext cx="549275" cy="573088"/>
          </a:xfrm>
          <a:prstGeom prst="rect">
            <a:avLst/>
          </a:prstGeom>
          <a:noFill/>
          <a:ln w="9525" algn="ctr">
            <a:noFill/>
            <a:miter lim="800000"/>
            <a:headEnd/>
            <a:tailEnd/>
          </a:ln>
          <a:effectLst/>
        </p:spPr>
      </p:pic>
      <p:pic>
        <p:nvPicPr>
          <p:cNvPr id="3125" name="Picture 71"/>
          <p:cNvPicPr>
            <a:picLocks noChangeAspect="1" noChangeArrowheads="1"/>
          </p:cNvPicPr>
          <p:nvPr/>
        </p:nvPicPr>
        <p:blipFill>
          <a:blip r:embed="rId14"/>
          <a:srcRect/>
          <a:stretch>
            <a:fillRect/>
          </a:stretch>
        </p:blipFill>
        <p:spPr bwMode="auto">
          <a:xfrm>
            <a:off x="3036888" y="5448300"/>
            <a:ext cx="5260975" cy="249238"/>
          </a:xfrm>
          <a:prstGeom prst="rect">
            <a:avLst/>
          </a:prstGeom>
          <a:noFill/>
          <a:ln w="9525" algn="ctr">
            <a:noFill/>
            <a:miter lim="800000"/>
            <a:headEnd/>
            <a:tailEnd/>
          </a:ln>
          <a:effectLst/>
        </p:spPr>
      </p:pic>
      <p:pic>
        <p:nvPicPr>
          <p:cNvPr id="3126" name="Picture 72"/>
          <p:cNvPicPr>
            <a:picLocks noChangeAspect="1" noChangeArrowheads="1"/>
          </p:cNvPicPr>
          <p:nvPr/>
        </p:nvPicPr>
        <p:blipFill>
          <a:blip r:embed="rId15"/>
          <a:srcRect/>
          <a:stretch>
            <a:fillRect/>
          </a:stretch>
        </p:blipFill>
        <p:spPr bwMode="auto">
          <a:xfrm>
            <a:off x="2249488" y="5645150"/>
            <a:ext cx="554037" cy="573088"/>
          </a:xfrm>
          <a:prstGeom prst="rect">
            <a:avLst/>
          </a:prstGeom>
          <a:noFill/>
          <a:ln w="9525" algn="ctr">
            <a:noFill/>
            <a:miter lim="800000"/>
            <a:headEnd/>
            <a:tailEnd/>
          </a:ln>
          <a:effectLst/>
        </p:spPr>
      </p:pic>
      <p:pic>
        <p:nvPicPr>
          <p:cNvPr id="3127" name="Picture 73"/>
          <p:cNvPicPr>
            <a:picLocks noChangeAspect="1" noChangeArrowheads="1"/>
          </p:cNvPicPr>
          <p:nvPr/>
        </p:nvPicPr>
        <p:blipFill>
          <a:blip r:embed="rId16"/>
          <a:srcRect/>
          <a:stretch>
            <a:fillRect/>
          </a:stretch>
        </p:blipFill>
        <p:spPr bwMode="auto">
          <a:xfrm>
            <a:off x="2973388" y="6092825"/>
            <a:ext cx="5254625" cy="249238"/>
          </a:xfrm>
          <a:prstGeom prst="rect">
            <a:avLst/>
          </a:prstGeom>
          <a:noFill/>
          <a:ln w="9525" algn="ctr">
            <a:noFill/>
            <a:miter lim="800000"/>
            <a:headEnd/>
            <a:tailEnd/>
          </a:ln>
          <a:effectLst/>
        </p:spPr>
      </p:pic>
      <p:pic>
        <p:nvPicPr>
          <p:cNvPr id="3128" name="Picture 74"/>
          <p:cNvPicPr>
            <a:picLocks noChangeAspect="1" noChangeArrowheads="1"/>
          </p:cNvPicPr>
          <p:nvPr/>
        </p:nvPicPr>
        <p:blipFill>
          <a:blip r:embed="rId17"/>
          <a:srcRect/>
          <a:stretch>
            <a:fillRect/>
          </a:stretch>
        </p:blipFill>
        <p:spPr bwMode="auto">
          <a:xfrm>
            <a:off x="2224088" y="6284913"/>
            <a:ext cx="554037" cy="573087"/>
          </a:xfrm>
          <a:prstGeom prst="rect">
            <a:avLst/>
          </a:prstGeom>
          <a:noFill/>
          <a:ln w="9525" algn="ctr">
            <a:noFill/>
            <a:miter lim="800000"/>
            <a:headEnd/>
            <a:tailEnd/>
          </a:ln>
          <a:effectLst/>
        </p:spPr>
      </p:pic>
      <p:pic>
        <p:nvPicPr>
          <p:cNvPr id="3129" name="Picture 75"/>
          <p:cNvPicPr>
            <a:picLocks noChangeAspect="1" noChangeArrowheads="1"/>
          </p:cNvPicPr>
          <p:nvPr/>
        </p:nvPicPr>
        <p:blipFill>
          <a:blip r:embed="rId16"/>
          <a:srcRect/>
          <a:stretch>
            <a:fillRect/>
          </a:stretch>
        </p:blipFill>
        <p:spPr bwMode="auto">
          <a:xfrm>
            <a:off x="2828925" y="6858000"/>
            <a:ext cx="5353050" cy="254000"/>
          </a:xfrm>
          <a:prstGeom prst="rect">
            <a:avLst/>
          </a:prstGeom>
          <a:noFill/>
          <a:ln w="9525" algn="ctr">
            <a:noFill/>
            <a:miter lim="800000"/>
            <a:headEnd/>
            <a:tailEnd/>
          </a:ln>
          <a:effectLst/>
        </p:spPr>
      </p:pic>
      <p:sp>
        <p:nvSpPr>
          <p:cNvPr id="3130" name="TextBox 4"/>
          <p:cNvSpPr txBox="1">
            <a:spLocks noChangeArrowheads="1"/>
          </p:cNvSpPr>
          <p:nvPr/>
        </p:nvSpPr>
        <p:spPr bwMode="auto">
          <a:xfrm>
            <a:off x="2789238" y="6199188"/>
            <a:ext cx="5249862" cy="754062"/>
          </a:xfrm>
          <a:prstGeom prst="rect">
            <a:avLst/>
          </a:prstGeom>
          <a:noFill/>
          <a:ln w="9525">
            <a:noFill/>
            <a:miter lim="800000"/>
            <a:headEnd/>
            <a:tailEnd/>
          </a:ln>
        </p:spPr>
        <p:txBody>
          <a:bodyPr>
            <a:spAutoFit/>
          </a:bodyPr>
          <a:lstStyle/>
          <a:p>
            <a:r>
              <a:rPr lang="en-US" sz="1000" b="1">
                <a:solidFill>
                  <a:srgbClr val="3333FF"/>
                </a:solidFill>
              </a:rPr>
              <a:t>Nuremberg Trials </a:t>
            </a:r>
          </a:p>
          <a:p>
            <a:r>
              <a:rPr lang="en-US" sz="1000"/>
              <a:t>Last day of Trials- April 10, 1948. The tribunal found them guilty on all counts, except two who were found guilty on only one count</a:t>
            </a:r>
            <a:r>
              <a:rPr lang="en-US"/>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122488" y="284163"/>
            <a:ext cx="6792912" cy="990600"/>
          </a:xfrm>
          <a:prstGeom prst="rect">
            <a:avLst/>
          </a:prstGeom>
          <a:solidFill>
            <a:srgbClr val="EAECF2"/>
          </a:solidFill>
          <a:ln w="9525">
            <a:noFill/>
            <a:miter lim="800000"/>
            <a:headEnd/>
            <a:tailEnd/>
          </a:ln>
        </p:spPr>
        <p:txBody>
          <a:bodyPr wrap="none" anchor="ctr"/>
          <a:lstStyle/>
          <a:p>
            <a:r>
              <a:rPr lang="en-US" b="1">
                <a:solidFill>
                  <a:srgbClr val="3333FF"/>
                </a:solidFill>
              </a:rPr>
              <a:t>Nuremberg Trials  </a:t>
            </a:r>
            <a:r>
              <a:rPr lang="en-US"/>
              <a:t>are serving justice.</a:t>
            </a:r>
          </a:p>
        </p:txBody>
      </p:sp>
      <p:sp>
        <p:nvSpPr>
          <p:cNvPr id="5123" name="Rectangle 5"/>
          <p:cNvSpPr>
            <a:spLocks noGrp="1" noChangeArrowheads="1"/>
          </p:cNvSpPr>
          <p:nvPr>
            <p:ph type="ctrTitle"/>
          </p:nvPr>
        </p:nvSpPr>
        <p:spPr>
          <a:xfrm>
            <a:off x="0" y="0"/>
            <a:ext cx="1295400" cy="381000"/>
          </a:xfrm>
          <a:solidFill>
            <a:srgbClr val="666699"/>
          </a:solidFill>
        </p:spPr>
        <p:txBody>
          <a:bodyPr/>
          <a:lstStyle/>
          <a:p>
            <a:pPr eaLnBrk="1" hangingPunct="1"/>
            <a:r>
              <a:rPr lang="en-US" sz="1400" b="1" smtClean="0">
                <a:solidFill>
                  <a:schemeClr val="bg1"/>
                </a:solidFill>
              </a:rPr>
              <a:t>facebook</a:t>
            </a:r>
          </a:p>
        </p:txBody>
      </p:sp>
      <p:sp>
        <p:nvSpPr>
          <p:cNvPr id="5124" name="Rectangle 7">
            <a:hlinkClick r:id="rId3" action="ppaction://hlinksldjump"/>
          </p:cNvPr>
          <p:cNvSpPr>
            <a:spLocks noChangeArrowheads="1"/>
          </p:cNvSpPr>
          <p:nvPr/>
        </p:nvSpPr>
        <p:spPr bwMode="auto">
          <a:xfrm>
            <a:off x="1295400" y="0"/>
            <a:ext cx="762000" cy="381000"/>
          </a:xfrm>
          <a:prstGeom prst="rect">
            <a:avLst/>
          </a:prstGeom>
          <a:solidFill>
            <a:srgbClr val="666699"/>
          </a:solidFill>
          <a:ln w="9525">
            <a:noFill/>
            <a:miter lim="800000"/>
            <a:headEnd/>
            <a:tailEnd/>
          </a:ln>
        </p:spPr>
        <p:txBody>
          <a:bodyPr anchor="ctr"/>
          <a:lstStyle/>
          <a:p>
            <a:pPr algn="ctr">
              <a:spcBef>
                <a:spcPct val="0"/>
              </a:spcBef>
            </a:pPr>
            <a:r>
              <a:rPr lang="en-US" sz="1200">
                <a:solidFill>
                  <a:schemeClr val="bg1"/>
                </a:solidFill>
              </a:rPr>
              <a:t>Wall</a:t>
            </a:r>
          </a:p>
        </p:txBody>
      </p:sp>
      <p:sp>
        <p:nvSpPr>
          <p:cNvPr id="5125" name="Rectangle 8"/>
          <p:cNvSpPr>
            <a:spLocks noChangeArrowheads="1"/>
          </p:cNvSpPr>
          <p:nvPr/>
        </p:nvSpPr>
        <p:spPr bwMode="auto">
          <a:xfrm>
            <a:off x="2057400" y="0"/>
            <a:ext cx="838200" cy="381000"/>
          </a:xfrm>
          <a:prstGeom prst="rect">
            <a:avLst/>
          </a:prstGeom>
          <a:solidFill>
            <a:srgbClr val="666699"/>
          </a:solidFill>
          <a:ln w="9525">
            <a:noFill/>
            <a:miter lim="800000"/>
            <a:headEnd/>
            <a:tailEnd/>
          </a:ln>
        </p:spPr>
        <p:txBody>
          <a:bodyPr anchor="ctr"/>
          <a:lstStyle/>
          <a:p>
            <a:pPr algn="ctr">
              <a:spcBef>
                <a:spcPct val="0"/>
              </a:spcBef>
            </a:pPr>
            <a:r>
              <a:rPr lang="en-US" sz="1200">
                <a:solidFill>
                  <a:schemeClr val="bg1"/>
                </a:solidFill>
              </a:rPr>
              <a:t>Photos</a:t>
            </a:r>
          </a:p>
        </p:txBody>
      </p:sp>
      <p:sp>
        <p:nvSpPr>
          <p:cNvPr id="5126" name="Rectangle 9"/>
          <p:cNvSpPr>
            <a:spLocks noChangeArrowheads="1"/>
          </p:cNvSpPr>
          <p:nvPr/>
        </p:nvSpPr>
        <p:spPr bwMode="auto">
          <a:xfrm>
            <a:off x="2895600" y="0"/>
            <a:ext cx="762000" cy="381000"/>
          </a:xfrm>
          <a:prstGeom prst="rect">
            <a:avLst/>
          </a:prstGeom>
          <a:solidFill>
            <a:srgbClr val="666699"/>
          </a:solidFill>
          <a:ln w="9525">
            <a:noFill/>
            <a:miter lim="800000"/>
            <a:headEnd/>
            <a:tailEnd/>
          </a:ln>
        </p:spPr>
        <p:txBody>
          <a:bodyPr anchor="ctr"/>
          <a:lstStyle/>
          <a:p>
            <a:pPr algn="ctr">
              <a:spcBef>
                <a:spcPct val="0"/>
              </a:spcBef>
            </a:pPr>
            <a:r>
              <a:rPr lang="en-US" sz="1200">
                <a:solidFill>
                  <a:schemeClr val="bg1"/>
                </a:solidFill>
              </a:rPr>
              <a:t>Friends</a:t>
            </a:r>
          </a:p>
        </p:txBody>
      </p:sp>
      <p:sp>
        <p:nvSpPr>
          <p:cNvPr id="5127" name="Rectangle 10"/>
          <p:cNvSpPr>
            <a:spLocks noChangeArrowheads="1"/>
          </p:cNvSpPr>
          <p:nvPr/>
        </p:nvSpPr>
        <p:spPr bwMode="auto">
          <a:xfrm>
            <a:off x="3657600" y="0"/>
            <a:ext cx="838200" cy="381000"/>
          </a:xfrm>
          <a:prstGeom prst="rect">
            <a:avLst/>
          </a:prstGeom>
          <a:solidFill>
            <a:srgbClr val="666699"/>
          </a:solidFill>
          <a:ln w="9525">
            <a:noFill/>
            <a:miter lim="800000"/>
            <a:headEnd/>
            <a:tailEnd/>
          </a:ln>
        </p:spPr>
        <p:txBody>
          <a:bodyPr anchor="ctr"/>
          <a:lstStyle/>
          <a:p>
            <a:pPr algn="ctr">
              <a:spcBef>
                <a:spcPct val="0"/>
              </a:spcBef>
            </a:pPr>
            <a:r>
              <a:rPr lang="en-US" sz="1200">
                <a:solidFill>
                  <a:schemeClr val="bg1"/>
                </a:solidFill>
              </a:rPr>
              <a:t>Boxes</a:t>
            </a:r>
          </a:p>
        </p:txBody>
      </p:sp>
      <p:sp>
        <p:nvSpPr>
          <p:cNvPr id="5128" name="Rectangle 11"/>
          <p:cNvSpPr>
            <a:spLocks noChangeArrowheads="1"/>
          </p:cNvSpPr>
          <p:nvPr/>
        </p:nvSpPr>
        <p:spPr bwMode="auto">
          <a:xfrm>
            <a:off x="4495800" y="0"/>
            <a:ext cx="1905000" cy="381000"/>
          </a:xfrm>
          <a:prstGeom prst="rect">
            <a:avLst/>
          </a:prstGeom>
          <a:solidFill>
            <a:srgbClr val="666699"/>
          </a:solidFill>
          <a:ln w="9525">
            <a:noFill/>
            <a:miter lim="800000"/>
            <a:headEnd/>
            <a:tailEnd/>
          </a:ln>
        </p:spPr>
        <p:txBody>
          <a:bodyPr anchor="ctr"/>
          <a:lstStyle/>
          <a:p>
            <a:pPr algn="ctr">
              <a:spcBef>
                <a:spcPct val="0"/>
              </a:spcBef>
            </a:pPr>
            <a:endParaRPr lang="es-MX" sz="1000">
              <a:solidFill>
                <a:schemeClr val="bg1"/>
              </a:solidFill>
            </a:endParaRPr>
          </a:p>
        </p:txBody>
      </p:sp>
      <p:sp>
        <p:nvSpPr>
          <p:cNvPr id="5129" name="Rectangle 12"/>
          <p:cNvSpPr>
            <a:spLocks noChangeArrowheads="1"/>
          </p:cNvSpPr>
          <p:nvPr/>
        </p:nvSpPr>
        <p:spPr bwMode="auto">
          <a:xfrm>
            <a:off x="6400800" y="0"/>
            <a:ext cx="1752600" cy="381000"/>
          </a:xfrm>
          <a:prstGeom prst="rect">
            <a:avLst/>
          </a:prstGeom>
          <a:solidFill>
            <a:srgbClr val="666699"/>
          </a:solidFill>
          <a:ln w="9525">
            <a:noFill/>
            <a:miter lim="800000"/>
            <a:headEnd/>
            <a:tailEnd/>
          </a:ln>
        </p:spPr>
        <p:txBody>
          <a:bodyPr anchor="ctr"/>
          <a:lstStyle/>
          <a:p>
            <a:pPr algn="ctr">
              <a:spcBef>
                <a:spcPct val="0"/>
              </a:spcBef>
            </a:pPr>
            <a:r>
              <a:rPr lang="en-US" sz="1200">
                <a:solidFill>
                  <a:schemeClr val="bg1"/>
                </a:solidFill>
              </a:rPr>
              <a:t>Nuremberg Trials</a:t>
            </a:r>
          </a:p>
        </p:txBody>
      </p:sp>
      <p:sp>
        <p:nvSpPr>
          <p:cNvPr id="5130" name="Rectangle 13"/>
          <p:cNvSpPr>
            <a:spLocks noChangeArrowheads="1"/>
          </p:cNvSpPr>
          <p:nvPr/>
        </p:nvSpPr>
        <p:spPr bwMode="auto">
          <a:xfrm>
            <a:off x="8153400" y="0"/>
            <a:ext cx="990600" cy="381000"/>
          </a:xfrm>
          <a:prstGeom prst="rect">
            <a:avLst/>
          </a:prstGeom>
          <a:solidFill>
            <a:srgbClr val="666699"/>
          </a:solidFill>
          <a:ln w="9525">
            <a:noFill/>
            <a:miter lim="800000"/>
            <a:headEnd/>
            <a:tailEnd/>
          </a:ln>
        </p:spPr>
        <p:txBody>
          <a:bodyPr anchor="ctr"/>
          <a:lstStyle/>
          <a:p>
            <a:pPr algn="ctr">
              <a:spcBef>
                <a:spcPct val="0"/>
              </a:spcBef>
            </a:pPr>
            <a:r>
              <a:rPr lang="en-US" sz="1200">
                <a:solidFill>
                  <a:schemeClr val="bg1"/>
                </a:solidFill>
              </a:rPr>
              <a:t>Logout</a:t>
            </a:r>
          </a:p>
        </p:txBody>
      </p:sp>
      <p:sp>
        <p:nvSpPr>
          <p:cNvPr id="5131" name="Text Box 14">
            <a:hlinkClick r:id="rId3" action="ppaction://hlinksldjump"/>
          </p:cNvPr>
          <p:cNvSpPr txBox="1">
            <a:spLocks noChangeArrowheads="1"/>
          </p:cNvSpPr>
          <p:nvPr/>
        </p:nvSpPr>
        <p:spPr bwMode="auto">
          <a:xfrm>
            <a:off x="2373313" y="1147763"/>
            <a:ext cx="838200" cy="254000"/>
          </a:xfrm>
          <a:prstGeom prst="rect">
            <a:avLst/>
          </a:prstGeom>
          <a:solidFill>
            <a:srgbClr val="D9DCE7"/>
          </a:solidFill>
          <a:ln w="9525">
            <a:solidFill>
              <a:schemeClr val="bg1"/>
            </a:solidFill>
            <a:miter lim="800000"/>
            <a:headEnd/>
            <a:tailEnd/>
          </a:ln>
        </p:spPr>
        <p:txBody>
          <a:bodyPr>
            <a:spAutoFit/>
          </a:bodyPr>
          <a:lstStyle/>
          <a:p>
            <a:pPr algn="ctr"/>
            <a:r>
              <a:rPr lang="en-US" sz="1000">
                <a:solidFill>
                  <a:srgbClr val="3333CC"/>
                </a:solidFill>
              </a:rPr>
              <a:t>Wall</a:t>
            </a:r>
          </a:p>
        </p:txBody>
      </p:sp>
      <p:sp>
        <p:nvSpPr>
          <p:cNvPr id="5132" name="Text Box 15">
            <a:hlinkClick r:id="rId3" action="ppaction://hlinksldjump"/>
          </p:cNvPr>
          <p:cNvSpPr txBox="1">
            <a:spLocks noChangeArrowheads="1"/>
          </p:cNvSpPr>
          <p:nvPr/>
        </p:nvSpPr>
        <p:spPr bwMode="auto">
          <a:xfrm>
            <a:off x="4000500" y="1147763"/>
            <a:ext cx="762000" cy="254000"/>
          </a:xfrm>
          <a:prstGeom prst="rect">
            <a:avLst/>
          </a:prstGeom>
          <a:solidFill>
            <a:srgbClr val="D9DCE7"/>
          </a:solidFill>
          <a:ln w="9525">
            <a:solidFill>
              <a:schemeClr val="bg1"/>
            </a:solidFill>
            <a:miter lim="800000"/>
            <a:headEnd/>
            <a:tailEnd/>
          </a:ln>
        </p:spPr>
        <p:txBody>
          <a:bodyPr>
            <a:spAutoFit/>
          </a:bodyPr>
          <a:lstStyle/>
          <a:p>
            <a:pPr algn="ctr"/>
            <a:r>
              <a:rPr lang="en-US" sz="1000">
                <a:solidFill>
                  <a:srgbClr val="3333CC"/>
                </a:solidFill>
              </a:rPr>
              <a:t>Info</a:t>
            </a:r>
          </a:p>
        </p:txBody>
      </p:sp>
      <p:sp>
        <p:nvSpPr>
          <p:cNvPr id="5133" name="Text Box 16"/>
          <p:cNvSpPr txBox="1">
            <a:spLocks noChangeArrowheads="1"/>
          </p:cNvSpPr>
          <p:nvPr/>
        </p:nvSpPr>
        <p:spPr bwMode="auto">
          <a:xfrm>
            <a:off x="3211513" y="1147763"/>
            <a:ext cx="762000" cy="254000"/>
          </a:xfrm>
          <a:prstGeom prst="rect">
            <a:avLst/>
          </a:prstGeom>
          <a:solidFill>
            <a:schemeClr val="bg1"/>
          </a:solidFill>
          <a:ln w="9525">
            <a:solidFill>
              <a:schemeClr val="bg1"/>
            </a:solidFill>
            <a:miter lim="800000"/>
            <a:headEnd/>
            <a:tailEnd/>
          </a:ln>
        </p:spPr>
        <p:txBody>
          <a:bodyPr>
            <a:spAutoFit/>
          </a:bodyPr>
          <a:lstStyle/>
          <a:p>
            <a:pPr algn="ctr"/>
            <a:r>
              <a:rPr lang="en-US" sz="1000">
                <a:solidFill>
                  <a:srgbClr val="3333CC"/>
                </a:solidFill>
              </a:rPr>
              <a:t>Photos</a:t>
            </a:r>
          </a:p>
        </p:txBody>
      </p:sp>
      <p:sp>
        <p:nvSpPr>
          <p:cNvPr id="5134" name="Text Box 17"/>
          <p:cNvSpPr txBox="1">
            <a:spLocks noChangeArrowheads="1"/>
          </p:cNvSpPr>
          <p:nvPr/>
        </p:nvSpPr>
        <p:spPr bwMode="auto">
          <a:xfrm>
            <a:off x="4746625" y="1139825"/>
            <a:ext cx="762000" cy="254000"/>
          </a:xfrm>
          <a:prstGeom prst="rect">
            <a:avLst/>
          </a:prstGeom>
          <a:solidFill>
            <a:srgbClr val="D9DCE7"/>
          </a:solidFill>
          <a:ln w="9525">
            <a:solidFill>
              <a:schemeClr val="bg1"/>
            </a:solidFill>
            <a:miter lim="800000"/>
            <a:headEnd/>
            <a:tailEnd/>
          </a:ln>
        </p:spPr>
        <p:txBody>
          <a:bodyPr>
            <a:spAutoFit/>
          </a:bodyPr>
          <a:lstStyle/>
          <a:p>
            <a:pPr algn="ctr"/>
            <a:r>
              <a:rPr lang="en-US" sz="1000">
                <a:solidFill>
                  <a:srgbClr val="3333CC"/>
                </a:solidFill>
              </a:rPr>
              <a:t>Boxes</a:t>
            </a:r>
          </a:p>
        </p:txBody>
      </p:sp>
      <p:sp>
        <p:nvSpPr>
          <p:cNvPr id="5135" name="Rectangle 18"/>
          <p:cNvSpPr>
            <a:spLocks noChangeArrowheads="1"/>
          </p:cNvSpPr>
          <p:nvPr/>
        </p:nvSpPr>
        <p:spPr bwMode="auto">
          <a:xfrm>
            <a:off x="619125" y="1781175"/>
            <a:ext cx="7467600" cy="4419600"/>
          </a:xfrm>
          <a:prstGeom prst="rect">
            <a:avLst/>
          </a:prstGeom>
          <a:solidFill>
            <a:srgbClr val="EDEEF3"/>
          </a:solidFill>
          <a:ln w="9525">
            <a:solidFill>
              <a:srgbClr val="D9DCE7"/>
            </a:solidFill>
            <a:miter lim="800000"/>
            <a:headEnd/>
            <a:tailEnd/>
          </a:ln>
        </p:spPr>
        <p:txBody>
          <a:bodyPr wrap="none" anchor="ctr"/>
          <a:lstStyle/>
          <a:p>
            <a:pPr algn="ctr">
              <a:spcBef>
                <a:spcPct val="0"/>
              </a:spcBef>
            </a:pPr>
            <a:endParaRPr lang="es-MX"/>
          </a:p>
        </p:txBody>
      </p:sp>
      <p:sp>
        <p:nvSpPr>
          <p:cNvPr id="5136" name="Text Box 19"/>
          <p:cNvSpPr txBox="1">
            <a:spLocks noChangeArrowheads="1"/>
          </p:cNvSpPr>
          <p:nvPr/>
        </p:nvSpPr>
        <p:spPr bwMode="auto">
          <a:xfrm>
            <a:off x="2133600" y="1600200"/>
            <a:ext cx="1676400" cy="304800"/>
          </a:xfrm>
          <a:prstGeom prst="rect">
            <a:avLst/>
          </a:prstGeom>
          <a:noFill/>
          <a:ln w="9525">
            <a:noFill/>
            <a:miter lim="800000"/>
            <a:headEnd/>
            <a:tailEnd/>
          </a:ln>
        </p:spPr>
        <p:txBody>
          <a:bodyPr>
            <a:spAutoFit/>
          </a:bodyPr>
          <a:lstStyle/>
          <a:p>
            <a:endParaRPr lang="es-MX" sz="1400"/>
          </a:p>
        </p:txBody>
      </p:sp>
      <p:sp>
        <p:nvSpPr>
          <p:cNvPr id="5137" name="Text Box 20"/>
          <p:cNvSpPr txBox="1">
            <a:spLocks noChangeArrowheads="1"/>
          </p:cNvSpPr>
          <p:nvPr/>
        </p:nvSpPr>
        <p:spPr bwMode="auto">
          <a:xfrm>
            <a:off x="685800" y="1524000"/>
            <a:ext cx="1905000" cy="369888"/>
          </a:xfrm>
          <a:prstGeom prst="rect">
            <a:avLst/>
          </a:prstGeom>
          <a:noFill/>
          <a:ln w="9525">
            <a:noFill/>
            <a:miter lim="800000"/>
            <a:headEnd/>
            <a:tailEnd/>
          </a:ln>
        </p:spPr>
        <p:txBody>
          <a:bodyPr>
            <a:spAutoFit/>
          </a:bodyPr>
          <a:lstStyle/>
          <a:p>
            <a:r>
              <a:rPr lang="en-US" sz="1000" b="1"/>
              <a:t>Photos of Nuremberg Trials </a:t>
            </a:r>
            <a:r>
              <a:rPr lang="en-US" sz="800"/>
              <a:t>6 Photos</a:t>
            </a:r>
            <a:endParaRPr lang="en-US" sz="1000"/>
          </a:p>
        </p:txBody>
      </p:sp>
      <p:sp>
        <p:nvSpPr>
          <p:cNvPr id="5138" name="Rectangle 40"/>
          <p:cNvSpPr>
            <a:spLocks noChangeArrowheads="1"/>
          </p:cNvSpPr>
          <p:nvPr/>
        </p:nvSpPr>
        <p:spPr bwMode="auto">
          <a:xfrm>
            <a:off x="2376488" y="666750"/>
            <a:ext cx="6400800" cy="457200"/>
          </a:xfrm>
          <a:prstGeom prst="rect">
            <a:avLst/>
          </a:prstGeom>
          <a:noFill/>
          <a:ln w="9525">
            <a:noFill/>
            <a:miter lim="800000"/>
            <a:headEnd/>
            <a:tailEnd/>
          </a:ln>
        </p:spPr>
        <p:txBody>
          <a:bodyPr/>
          <a:lstStyle/>
          <a:p>
            <a:pPr>
              <a:lnSpc>
                <a:spcPct val="90000"/>
              </a:lnSpc>
              <a:spcBef>
                <a:spcPct val="20000"/>
              </a:spcBef>
            </a:pPr>
            <a:endParaRPr lang="en-US" sz="1400"/>
          </a:p>
        </p:txBody>
      </p:sp>
      <p:sp>
        <p:nvSpPr>
          <p:cNvPr id="5139" name="Text Box 20"/>
          <p:cNvSpPr txBox="1">
            <a:spLocks noChangeArrowheads="1"/>
          </p:cNvSpPr>
          <p:nvPr/>
        </p:nvSpPr>
        <p:spPr bwMode="auto">
          <a:xfrm>
            <a:off x="5746750" y="6200775"/>
            <a:ext cx="1905000" cy="400050"/>
          </a:xfrm>
          <a:prstGeom prst="rect">
            <a:avLst/>
          </a:prstGeom>
          <a:noFill/>
          <a:ln w="9525">
            <a:noFill/>
            <a:miter lim="800000"/>
            <a:headEnd/>
            <a:tailEnd/>
          </a:ln>
        </p:spPr>
        <p:txBody>
          <a:bodyPr>
            <a:spAutoFit/>
          </a:bodyPr>
          <a:lstStyle/>
          <a:p>
            <a:r>
              <a:rPr lang="en-US" sz="1000"/>
              <a:t>Very Recognizable picture of Goering at Nuremberg Trial</a:t>
            </a:r>
          </a:p>
        </p:txBody>
      </p:sp>
      <p:sp>
        <p:nvSpPr>
          <p:cNvPr id="5140" name="Text Box 20"/>
          <p:cNvSpPr txBox="1">
            <a:spLocks noChangeArrowheads="1"/>
          </p:cNvSpPr>
          <p:nvPr/>
        </p:nvSpPr>
        <p:spPr bwMode="auto">
          <a:xfrm>
            <a:off x="2940050" y="6200775"/>
            <a:ext cx="1905000" cy="400050"/>
          </a:xfrm>
          <a:prstGeom prst="rect">
            <a:avLst/>
          </a:prstGeom>
          <a:noFill/>
          <a:ln w="9525">
            <a:noFill/>
            <a:miter lim="800000"/>
            <a:headEnd/>
            <a:tailEnd/>
          </a:ln>
        </p:spPr>
        <p:txBody>
          <a:bodyPr>
            <a:spAutoFit/>
          </a:bodyPr>
          <a:lstStyle/>
          <a:p>
            <a:r>
              <a:rPr lang="en-US" sz="1000" b="1"/>
              <a:t>Palace of Justin, Nuremberg Germany</a:t>
            </a:r>
          </a:p>
        </p:txBody>
      </p:sp>
      <p:sp>
        <p:nvSpPr>
          <p:cNvPr id="5141" name="Text Box 20"/>
          <p:cNvSpPr txBox="1">
            <a:spLocks noChangeArrowheads="1"/>
          </p:cNvSpPr>
          <p:nvPr/>
        </p:nvSpPr>
        <p:spPr bwMode="auto">
          <a:xfrm>
            <a:off x="828675" y="6402388"/>
            <a:ext cx="1905000" cy="400050"/>
          </a:xfrm>
          <a:prstGeom prst="rect">
            <a:avLst/>
          </a:prstGeom>
          <a:noFill/>
          <a:ln w="9525">
            <a:noFill/>
            <a:miter lim="800000"/>
            <a:headEnd/>
            <a:tailEnd/>
          </a:ln>
        </p:spPr>
        <p:txBody>
          <a:bodyPr>
            <a:spAutoFit/>
          </a:bodyPr>
          <a:lstStyle/>
          <a:p>
            <a:r>
              <a:rPr lang="en-US" sz="1000" b="1"/>
              <a:t>Diagram of Placement  of attendees at Trials</a:t>
            </a:r>
            <a:endParaRPr lang="en-US" sz="1000"/>
          </a:p>
        </p:txBody>
      </p:sp>
      <p:sp>
        <p:nvSpPr>
          <p:cNvPr id="5142" name="Text Box 20"/>
          <p:cNvSpPr txBox="1">
            <a:spLocks noChangeArrowheads="1"/>
          </p:cNvSpPr>
          <p:nvPr/>
        </p:nvSpPr>
        <p:spPr bwMode="auto">
          <a:xfrm>
            <a:off x="3028950" y="3581400"/>
            <a:ext cx="1905000" cy="400050"/>
          </a:xfrm>
          <a:prstGeom prst="rect">
            <a:avLst/>
          </a:prstGeom>
          <a:noFill/>
          <a:ln w="9525">
            <a:noFill/>
            <a:miter lim="800000"/>
            <a:headEnd/>
            <a:tailEnd/>
          </a:ln>
        </p:spPr>
        <p:txBody>
          <a:bodyPr>
            <a:spAutoFit/>
          </a:bodyPr>
          <a:lstStyle/>
          <a:p>
            <a:r>
              <a:rPr lang="en-US" sz="1000" b="1"/>
              <a:t>Major Nazi War Criminals,  Allied Soldiers  behind them</a:t>
            </a:r>
            <a:endParaRPr lang="en-US" sz="1000"/>
          </a:p>
        </p:txBody>
      </p:sp>
      <p:sp>
        <p:nvSpPr>
          <p:cNvPr id="5143" name="Text Box 20"/>
          <p:cNvSpPr txBox="1">
            <a:spLocks noChangeArrowheads="1"/>
          </p:cNvSpPr>
          <p:nvPr/>
        </p:nvSpPr>
        <p:spPr bwMode="auto">
          <a:xfrm>
            <a:off x="5741988" y="3659188"/>
            <a:ext cx="1905000" cy="554037"/>
          </a:xfrm>
          <a:prstGeom prst="rect">
            <a:avLst/>
          </a:prstGeom>
          <a:noFill/>
          <a:ln w="9525">
            <a:noFill/>
            <a:miter lim="800000"/>
            <a:headEnd/>
            <a:tailEnd/>
          </a:ln>
        </p:spPr>
        <p:txBody>
          <a:bodyPr>
            <a:spAutoFit/>
          </a:bodyPr>
          <a:lstStyle/>
          <a:p>
            <a:r>
              <a:rPr lang="en-US" sz="1000" b="1"/>
              <a:t>Political Cartoon of Nuremberg Defense Strategies</a:t>
            </a:r>
            <a:endParaRPr lang="en-US" sz="1000"/>
          </a:p>
        </p:txBody>
      </p:sp>
      <p:sp>
        <p:nvSpPr>
          <p:cNvPr id="5144" name="Text Box 20"/>
          <p:cNvSpPr txBox="1">
            <a:spLocks noChangeArrowheads="1"/>
          </p:cNvSpPr>
          <p:nvPr/>
        </p:nvSpPr>
        <p:spPr bwMode="auto">
          <a:xfrm>
            <a:off x="654050" y="3690938"/>
            <a:ext cx="1905000" cy="244475"/>
          </a:xfrm>
          <a:prstGeom prst="rect">
            <a:avLst/>
          </a:prstGeom>
          <a:noFill/>
          <a:ln w="9525">
            <a:noFill/>
            <a:miter lim="800000"/>
            <a:headEnd/>
            <a:tailEnd/>
          </a:ln>
        </p:spPr>
        <p:txBody>
          <a:bodyPr>
            <a:spAutoFit/>
          </a:bodyPr>
          <a:lstStyle/>
          <a:p>
            <a:r>
              <a:rPr lang="en-US" sz="1000" b="1"/>
              <a:t>International Judges</a:t>
            </a:r>
            <a:endParaRPr lang="en-US" sz="1000"/>
          </a:p>
        </p:txBody>
      </p:sp>
      <p:pic>
        <p:nvPicPr>
          <p:cNvPr id="32" name="Picture 46" descr="http://imgc.allpostersimages.com/images/P-473-488-90/37/3790/HHEIF00Z/posters/ed-clark-the-courtroom-crowded-with-lawyers-and-defendents-during-the-nuremberg-trial.jpg"/>
          <p:cNvPicPr>
            <a:picLocks noChangeAspect="1" noChangeArrowheads="1"/>
          </p:cNvPicPr>
          <p:nvPr/>
        </p:nvPicPr>
        <p:blipFill>
          <a:blip r:embed="rId4" cstate="print"/>
          <a:srcRect/>
          <a:stretch>
            <a:fillRect/>
          </a:stretch>
        </p:blipFill>
        <p:spPr bwMode="auto">
          <a:xfrm>
            <a:off x="0" y="336264"/>
            <a:ext cx="2133600" cy="11877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46" name="Picture 33" descr="http://www.nurembergfilm.org/images/nuremberg_judges.jpg">
            <a:hlinkClick r:id="rId5"/>
          </p:cNvPr>
          <p:cNvPicPr>
            <a:picLocks noChangeAspect="1" noChangeArrowheads="1"/>
          </p:cNvPicPr>
          <p:nvPr/>
        </p:nvPicPr>
        <p:blipFill>
          <a:blip r:embed="rId6"/>
          <a:srcRect/>
          <a:stretch>
            <a:fillRect/>
          </a:stretch>
        </p:blipFill>
        <p:spPr bwMode="auto">
          <a:xfrm>
            <a:off x="654050" y="1895475"/>
            <a:ext cx="2089150" cy="1812925"/>
          </a:xfrm>
          <a:prstGeom prst="rect">
            <a:avLst/>
          </a:prstGeom>
          <a:noFill/>
          <a:ln w="9525">
            <a:noFill/>
            <a:miter lim="800000"/>
            <a:headEnd/>
            <a:tailEnd/>
          </a:ln>
        </p:spPr>
      </p:pic>
      <p:pic>
        <p:nvPicPr>
          <p:cNvPr id="5147" name="Picture 35" descr="https://upload.wikimedia.org/wikipedia/commons/3/39/Defendants_in_the_dock_at_nuremberg_trials.jpg"/>
          <p:cNvPicPr>
            <a:picLocks noChangeAspect="1" noChangeArrowheads="1"/>
          </p:cNvPicPr>
          <p:nvPr/>
        </p:nvPicPr>
        <p:blipFill>
          <a:blip r:embed="rId7"/>
          <a:srcRect/>
          <a:stretch>
            <a:fillRect/>
          </a:stretch>
        </p:blipFill>
        <p:spPr bwMode="auto">
          <a:xfrm>
            <a:off x="2976563" y="1768475"/>
            <a:ext cx="2151062" cy="1692275"/>
          </a:xfrm>
          <a:prstGeom prst="rect">
            <a:avLst/>
          </a:prstGeom>
          <a:noFill/>
          <a:ln w="9525">
            <a:noFill/>
            <a:miter lim="800000"/>
            <a:headEnd/>
            <a:tailEnd/>
          </a:ln>
        </p:spPr>
      </p:pic>
      <p:pic>
        <p:nvPicPr>
          <p:cNvPr id="5148" name="Picture 33" descr="http://jeffreyhill.typepad.com/.a/6a00d8341d417153ef01156f86f2a7970c-pi"/>
          <p:cNvPicPr>
            <a:picLocks noChangeAspect="1" noChangeArrowheads="1"/>
          </p:cNvPicPr>
          <p:nvPr/>
        </p:nvPicPr>
        <p:blipFill>
          <a:blip r:embed="rId8"/>
          <a:srcRect/>
          <a:stretch>
            <a:fillRect/>
          </a:stretch>
        </p:blipFill>
        <p:spPr bwMode="auto">
          <a:xfrm>
            <a:off x="5243513" y="1816100"/>
            <a:ext cx="2701925" cy="1717675"/>
          </a:xfrm>
          <a:prstGeom prst="rect">
            <a:avLst/>
          </a:prstGeom>
          <a:noFill/>
          <a:ln w="9525">
            <a:noFill/>
            <a:miter lim="800000"/>
            <a:headEnd/>
            <a:tailEnd/>
          </a:ln>
        </p:spPr>
      </p:pic>
      <p:pic>
        <p:nvPicPr>
          <p:cNvPr id="5149" name="Picture 35" descr="http://law2.umkc.edu/faculty/projects/ftrials/lincolnconspiracy/courtdiagram5.jpg">
            <a:hlinkClick r:id="rId9"/>
          </p:cNvPr>
          <p:cNvPicPr>
            <a:picLocks noChangeAspect="1" noChangeArrowheads="1"/>
          </p:cNvPicPr>
          <p:nvPr/>
        </p:nvPicPr>
        <p:blipFill>
          <a:blip r:embed="rId10"/>
          <a:srcRect/>
          <a:stretch>
            <a:fillRect/>
          </a:stretch>
        </p:blipFill>
        <p:spPr bwMode="auto">
          <a:xfrm>
            <a:off x="631825" y="3956050"/>
            <a:ext cx="2101850" cy="2351088"/>
          </a:xfrm>
          <a:prstGeom prst="rect">
            <a:avLst/>
          </a:prstGeom>
          <a:noFill/>
          <a:ln w="9525">
            <a:noFill/>
            <a:miter lim="800000"/>
            <a:headEnd/>
            <a:tailEnd/>
          </a:ln>
        </p:spPr>
      </p:pic>
      <p:pic>
        <p:nvPicPr>
          <p:cNvPr id="5150" name="Picture 37" descr="http://4206e9.medialib.glogster.com/media/c35e9fed8f4a095ec6cf34a28708f6e2b8191c8b1293b7708c712dccf81eec92/palace-of-justice.jpg"/>
          <p:cNvPicPr>
            <a:picLocks noChangeAspect="1" noChangeArrowheads="1"/>
          </p:cNvPicPr>
          <p:nvPr/>
        </p:nvPicPr>
        <p:blipFill>
          <a:blip r:embed="rId11"/>
          <a:srcRect/>
          <a:stretch>
            <a:fillRect/>
          </a:stretch>
        </p:blipFill>
        <p:spPr bwMode="auto">
          <a:xfrm>
            <a:off x="2833688" y="4114800"/>
            <a:ext cx="2614612" cy="2085975"/>
          </a:xfrm>
          <a:prstGeom prst="rect">
            <a:avLst/>
          </a:prstGeom>
          <a:noFill/>
          <a:ln w="9525">
            <a:noFill/>
            <a:miter lim="800000"/>
            <a:headEnd/>
            <a:tailEnd/>
          </a:ln>
        </p:spPr>
      </p:pic>
      <p:pic>
        <p:nvPicPr>
          <p:cNvPr id="5151" name="Picture 39" descr="http://www.news.harvard.edu/gazette/2003/08.21/photos/23-nuremburg1-450.jpg">
            <a:hlinkClick r:id="rId12"/>
          </p:cNvPr>
          <p:cNvPicPr>
            <a:picLocks noChangeAspect="1" noChangeArrowheads="1"/>
          </p:cNvPicPr>
          <p:nvPr/>
        </p:nvPicPr>
        <p:blipFill>
          <a:blip r:embed="rId13"/>
          <a:srcRect/>
          <a:stretch>
            <a:fillRect/>
          </a:stretch>
        </p:blipFill>
        <p:spPr bwMode="auto">
          <a:xfrm>
            <a:off x="5530850" y="4205288"/>
            <a:ext cx="2555875"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0" y="381000"/>
            <a:ext cx="9144000" cy="990600"/>
          </a:xfrm>
          <a:prstGeom prst="rect">
            <a:avLst/>
          </a:prstGeom>
          <a:solidFill>
            <a:srgbClr val="EAECF2"/>
          </a:solidFill>
          <a:ln w="9525">
            <a:noFill/>
            <a:miter lim="800000"/>
            <a:headEnd/>
            <a:tailEnd/>
          </a:ln>
        </p:spPr>
        <p:txBody>
          <a:bodyPr wrap="none" anchor="ctr"/>
          <a:lstStyle/>
          <a:p>
            <a:r>
              <a:rPr lang="en-US" b="1">
                <a:solidFill>
                  <a:schemeClr val="accent2"/>
                </a:solidFill>
              </a:rPr>
              <a:t>		     Nuremberg Trials</a:t>
            </a:r>
            <a:r>
              <a:rPr lang="en-US"/>
              <a:t>  are serving justice.</a:t>
            </a:r>
            <a:endParaRPr lang="es-MX"/>
          </a:p>
        </p:txBody>
      </p:sp>
      <p:sp>
        <p:nvSpPr>
          <p:cNvPr id="6147" name="Rectangle 5"/>
          <p:cNvSpPr>
            <a:spLocks noGrp="1" noChangeArrowheads="1"/>
          </p:cNvSpPr>
          <p:nvPr>
            <p:ph type="ctrTitle"/>
          </p:nvPr>
        </p:nvSpPr>
        <p:spPr>
          <a:xfrm>
            <a:off x="0" y="0"/>
            <a:ext cx="1295400" cy="381000"/>
          </a:xfrm>
          <a:solidFill>
            <a:srgbClr val="666699"/>
          </a:solidFill>
        </p:spPr>
        <p:txBody>
          <a:bodyPr/>
          <a:lstStyle/>
          <a:p>
            <a:pPr eaLnBrk="1" hangingPunct="1"/>
            <a:r>
              <a:rPr lang="en-US" sz="1400" b="1" smtClean="0">
                <a:solidFill>
                  <a:schemeClr val="bg1"/>
                </a:solidFill>
              </a:rPr>
              <a:t>facebook</a:t>
            </a:r>
          </a:p>
        </p:txBody>
      </p:sp>
      <p:sp>
        <p:nvSpPr>
          <p:cNvPr id="6148" name="Rectangle 7">
            <a:hlinkClick r:id="rId3" action="ppaction://hlinksldjump"/>
          </p:cNvPr>
          <p:cNvSpPr>
            <a:spLocks noChangeArrowheads="1"/>
          </p:cNvSpPr>
          <p:nvPr/>
        </p:nvSpPr>
        <p:spPr bwMode="auto">
          <a:xfrm>
            <a:off x="1295400" y="0"/>
            <a:ext cx="762000" cy="381000"/>
          </a:xfrm>
          <a:prstGeom prst="rect">
            <a:avLst/>
          </a:prstGeom>
          <a:solidFill>
            <a:srgbClr val="666699"/>
          </a:solidFill>
          <a:ln w="9525">
            <a:noFill/>
            <a:miter lim="800000"/>
            <a:headEnd/>
            <a:tailEnd/>
          </a:ln>
        </p:spPr>
        <p:txBody>
          <a:bodyPr anchor="ctr"/>
          <a:lstStyle/>
          <a:p>
            <a:pPr algn="ctr">
              <a:spcBef>
                <a:spcPct val="0"/>
              </a:spcBef>
            </a:pPr>
            <a:r>
              <a:rPr lang="en-US" sz="1200">
                <a:solidFill>
                  <a:schemeClr val="bg1"/>
                </a:solidFill>
              </a:rPr>
              <a:t>Wall</a:t>
            </a:r>
          </a:p>
        </p:txBody>
      </p:sp>
      <p:sp>
        <p:nvSpPr>
          <p:cNvPr id="6149" name="Rectangle 8"/>
          <p:cNvSpPr>
            <a:spLocks noChangeArrowheads="1"/>
          </p:cNvSpPr>
          <p:nvPr/>
        </p:nvSpPr>
        <p:spPr bwMode="auto">
          <a:xfrm>
            <a:off x="2057400" y="0"/>
            <a:ext cx="838200" cy="381000"/>
          </a:xfrm>
          <a:prstGeom prst="rect">
            <a:avLst/>
          </a:prstGeom>
          <a:solidFill>
            <a:srgbClr val="666699"/>
          </a:solidFill>
          <a:ln w="9525">
            <a:noFill/>
            <a:miter lim="800000"/>
            <a:headEnd/>
            <a:tailEnd/>
          </a:ln>
        </p:spPr>
        <p:txBody>
          <a:bodyPr anchor="ctr"/>
          <a:lstStyle/>
          <a:p>
            <a:pPr algn="ctr">
              <a:spcBef>
                <a:spcPct val="0"/>
              </a:spcBef>
            </a:pPr>
            <a:r>
              <a:rPr lang="en-US" sz="1200">
                <a:solidFill>
                  <a:schemeClr val="bg1"/>
                </a:solidFill>
              </a:rPr>
              <a:t>Photos</a:t>
            </a:r>
          </a:p>
        </p:txBody>
      </p:sp>
      <p:sp>
        <p:nvSpPr>
          <p:cNvPr id="6150" name="Rectangle 9"/>
          <p:cNvSpPr>
            <a:spLocks noChangeArrowheads="1"/>
          </p:cNvSpPr>
          <p:nvPr/>
        </p:nvSpPr>
        <p:spPr bwMode="auto">
          <a:xfrm>
            <a:off x="2895600" y="0"/>
            <a:ext cx="762000" cy="381000"/>
          </a:xfrm>
          <a:prstGeom prst="rect">
            <a:avLst/>
          </a:prstGeom>
          <a:solidFill>
            <a:srgbClr val="666699"/>
          </a:solidFill>
          <a:ln w="9525">
            <a:noFill/>
            <a:miter lim="800000"/>
            <a:headEnd/>
            <a:tailEnd/>
          </a:ln>
        </p:spPr>
        <p:txBody>
          <a:bodyPr anchor="ctr"/>
          <a:lstStyle/>
          <a:p>
            <a:pPr algn="ctr">
              <a:spcBef>
                <a:spcPct val="0"/>
              </a:spcBef>
            </a:pPr>
            <a:r>
              <a:rPr lang="en-US" sz="1200">
                <a:solidFill>
                  <a:schemeClr val="bg1"/>
                </a:solidFill>
              </a:rPr>
              <a:t>Friends</a:t>
            </a:r>
          </a:p>
        </p:txBody>
      </p:sp>
      <p:sp>
        <p:nvSpPr>
          <p:cNvPr id="6151" name="Rectangle 10"/>
          <p:cNvSpPr>
            <a:spLocks noChangeArrowheads="1"/>
          </p:cNvSpPr>
          <p:nvPr/>
        </p:nvSpPr>
        <p:spPr bwMode="auto">
          <a:xfrm>
            <a:off x="3657600" y="0"/>
            <a:ext cx="838200" cy="381000"/>
          </a:xfrm>
          <a:prstGeom prst="rect">
            <a:avLst/>
          </a:prstGeom>
          <a:solidFill>
            <a:srgbClr val="666699"/>
          </a:solidFill>
          <a:ln w="9525">
            <a:noFill/>
            <a:miter lim="800000"/>
            <a:headEnd/>
            <a:tailEnd/>
          </a:ln>
        </p:spPr>
        <p:txBody>
          <a:bodyPr anchor="ctr"/>
          <a:lstStyle/>
          <a:p>
            <a:pPr algn="ctr">
              <a:spcBef>
                <a:spcPct val="0"/>
              </a:spcBef>
            </a:pPr>
            <a:r>
              <a:rPr lang="en-US" sz="1200">
                <a:solidFill>
                  <a:schemeClr val="bg1"/>
                </a:solidFill>
              </a:rPr>
              <a:t>Boxes</a:t>
            </a:r>
          </a:p>
        </p:txBody>
      </p:sp>
      <p:sp>
        <p:nvSpPr>
          <p:cNvPr id="6152" name="Rectangle 11"/>
          <p:cNvSpPr>
            <a:spLocks noChangeArrowheads="1"/>
          </p:cNvSpPr>
          <p:nvPr/>
        </p:nvSpPr>
        <p:spPr bwMode="auto">
          <a:xfrm>
            <a:off x="4495800" y="0"/>
            <a:ext cx="1905000" cy="381000"/>
          </a:xfrm>
          <a:prstGeom prst="rect">
            <a:avLst/>
          </a:prstGeom>
          <a:solidFill>
            <a:srgbClr val="666699"/>
          </a:solidFill>
          <a:ln w="9525">
            <a:noFill/>
            <a:miter lim="800000"/>
            <a:headEnd/>
            <a:tailEnd/>
          </a:ln>
        </p:spPr>
        <p:txBody>
          <a:bodyPr anchor="ctr"/>
          <a:lstStyle/>
          <a:p>
            <a:pPr algn="ctr">
              <a:spcBef>
                <a:spcPct val="0"/>
              </a:spcBef>
            </a:pPr>
            <a:endParaRPr lang="es-MX" sz="1000">
              <a:solidFill>
                <a:schemeClr val="bg1"/>
              </a:solidFill>
            </a:endParaRPr>
          </a:p>
        </p:txBody>
      </p:sp>
      <p:sp>
        <p:nvSpPr>
          <p:cNvPr id="6153" name="Rectangle 12"/>
          <p:cNvSpPr>
            <a:spLocks noChangeArrowheads="1"/>
          </p:cNvSpPr>
          <p:nvPr/>
        </p:nvSpPr>
        <p:spPr bwMode="auto">
          <a:xfrm>
            <a:off x="6400800" y="0"/>
            <a:ext cx="1752600" cy="381000"/>
          </a:xfrm>
          <a:prstGeom prst="rect">
            <a:avLst/>
          </a:prstGeom>
          <a:solidFill>
            <a:srgbClr val="666699"/>
          </a:solidFill>
          <a:ln w="9525">
            <a:noFill/>
            <a:miter lim="800000"/>
            <a:headEnd/>
            <a:tailEnd/>
          </a:ln>
        </p:spPr>
        <p:txBody>
          <a:bodyPr anchor="ctr"/>
          <a:lstStyle/>
          <a:p>
            <a:pPr algn="ctr">
              <a:spcBef>
                <a:spcPct val="0"/>
              </a:spcBef>
            </a:pPr>
            <a:r>
              <a:rPr lang="en-US" sz="1200">
                <a:solidFill>
                  <a:schemeClr val="bg1"/>
                </a:solidFill>
              </a:rPr>
              <a:t>Nuremberg Trials</a:t>
            </a:r>
          </a:p>
        </p:txBody>
      </p:sp>
      <p:sp>
        <p:nvSpPr>
          <p:cNvPr id="6154" name="Rectangle 13"/>
          <p:cNvSpPr>
            <a:spLocks noChangeArrowheads="1"/>
          </p:cNvSpPr>
          <p:nvPr/>
        </p:nvSpPr>
        <p:spPr bwMode="auto">
          <a:xfrm>
            <a:off x="8153400" y="0"/>
            <a:ext cx="990600" cy="381000"/>
          </a:xfrm>
          <a:prstGeom prst="rect">
            <a:avLst/>
          </a:prstGeom>
          <a:solidFill>
            <a:srgbClr val="666699"/>
          </a:solidFill>
          <a:ln w="9525">
            <a:noFill/>
            <a:miter lim="800000"/>
            <a:headEnd/>
            <a:tailEnd/>
          </a:ln>
        </p:spPr>
        <p:txBody>
          <a:bodyPr anchor="ctr"/>
          <a:lstStyle/>
          <a:p>
            <a:pPr algn="ctr">
              <a:spcBef>
                <a:spcPct val="0"/>
              </a:spcBef>
            </a:pPr>
            <a:r>
              <a:rPr lang="en-US" sz="1200">
                <a:solidFill>
                  <a:schemeClr val="bg1"/>
                </a:solidFill>
              </a:rPr>
              <a:t>Logout</a:t>
            </a:r>
          </a:p>
        </p:txBody>
      </p:sp>
      <p:sp>
        <p:nvSpPr>
          <p:cNvPr id="6155" name="Text Box 14">
            <a:hlinkClick r:id="rId3" action="ppaction://hlinksldjump"/>
          </p:cNvPr>
          <p:cNvSpPr txBox="1">
            <a:spLocks noChangeArrowheads="1"/>
          </p:cNvSpPr>
          <p:nvPr/>
        </p:nvSpPr>
        <p:spPr bwMode="auto">
          <a:xfrm>
            <a:off x="2373313" y="1147763"/>
            <a:ext cx="838200" cy="254000"/>
          </a:xfrm>
          <a:prstGeom prst="rect">
            <a:avLst/>
          </a:prstGeom>
          <a:solidFill>
            <a:srgbClr val="D9DCE7"/>
          </a:solidFill>
          <a:ln w="9525">
            <a:solidFill>
              <a:schemeClr val="bg1"/>
            </a:solidFill>
            <a:miter lim="800000"/>
            <a:headEnd/>
            <a:tailEnd/>
          </a:ln>
        </p:spPr>
        <p:txBody>
          <a:bodyPr>
            <a:spAutoFit/>
          </a:bodyPr>
          <a:lstStyle/>
          <a:p>
            <a:pPr algn="ctr"/>
            <a:r>
              <a:rPr lang="en-US" sz="1000">
                <a:solidFill>
                  <a:srgbClr val="3333CC"/>
                </a:solidFill>
              </a:rPr>
              <a:t>Wall</a:t>
            </a:r>
          </a:p>
        </p:txBody>
      </p:sp>
      <p:sp>
        <p:nvSpPr>
          <p:cNvPr id="6156" name="Text Box 15">
            <a:hlinkClick r:id="rId3" action="ppaction://hlinksldjump"/>
          </p:cNvPr>
          <p:cNvSpPr txBox="1">
            <a:spLocks noChangeArrowheads="1"/>
          </p:cNvSpPr>
          <p:nvPr/>
        </p:nvSpPr>
        <p:spPr bwMode="auto">
          <a:xfrm>
            <a:off x="4000500" y="1147763"/>
            <a:ext cx="762000" cy="254000"/>
          </a:xfrm>
          <a:prstGeom prst="rect">
            <a:avLst/>
          </a:prstGeom>
          <a:solidFill>
            <a:srgbClr val="D9DCE7"/>
          </a:solidFill>
          <a:ln w="9525">
            <a:solidFill>
              <a:schemeClr val="bg1"/>
            </a:solidFill>
            <a:miter lim="800000"/>
            <a:headEnd/>
            <a:tailEnd/>
          </a:ln>
        </p:spPr>
        <p:txBody>
          <a:bodyPr>
            <a:spAutoFit/>
          </a:bodyPr>
          <a:lstStyle/>
          <a:p>
            <a:pPr algn="ctr"/>
            <a:r>
              <a:rPr lang="en-US" sz="1000">
                <a:solidFill>
                  <a:srgbClr val="3333CC"/>
                </a:solidFill>
              </a:rPr>
              <a:t>Info</a:t>
            </a:r>
          </a:p>
        </p:txBody>
      </p:sp>
      <p:sp>
        <p:nvSpPr>
          <p:cNvPr id="5133" name="Text Box 16"/>
          <p:cNvSpPr txBox="1">
            <a:spLocks noChangeArrowheads="1"/>
          </p:cNvSpPr>
          <p:nvPr/>
        </p:nvSpPr>
        <p:spPr bwMode="auto">
          <a:xfrm>
            <a:off x="3211513" y="1147763"/>
            <a:ext cx="762000" cy="254000"/>
          </a:xfrm>
          <a:prstGeom prst="rect">
            <a:avLst/>
          </a:prstGeom>
          <a:solidFill>
            <a:schemeClr val="bg1">
              <a:lumMod val="85000"/>
            </a:schemeClr>
          </a:solidFill>
          <a:ln w="9525">
            <a:solidFill>
              <a:schemeClr val="accent2">
                <a:lumMod val="20000"/>
                <a:lumOff val="80000"/>
              </a:schemeClr>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algn="ctr" eaLnBrk="1" hangingPunct="1">
              <a:defRPr/>
            </a:pPr>
            <a:r>
              <a:rPr lang="en-US" sz="1000" dirty="0" smtClean="0">
                <a:solidFill>
                  <a:srgbClr val="3333CC"/>
                </a:solidFill>
              </a:rPr>
              <a:t>Photos</a:t>
            </a:r>
          </a:p>
        </p:txBody>
      </p:sp>
      <p:sp>
        <p:nvSpPr>
          <p:cNvPr id="6158" name="Text Box 17"/>
          <p:cNvSpPr txBox="1">
            <a:spLocks noChangeArrowheads="1"/>
          </p:cNvSpPr>
          <p:nvPr/>
        </p:nvSpPr>
        <p:spPr bwMode="auto">
          <a:xfrm>
            <a:off x="4746625" y="1139825"/>
            <a:ext cx="762000" cy="254000"/>
          </a:xfrm>
          <a:prstGeom prst="rect">
            <a:avLst/>
          </a:prstGeom>
          <a:solidFill>
            <a:srgbClr val="D9DCE7"/>
          </a:solidFill>
          <a:ln w="9525">
            <a:solidFill>
              <a:schemeClr val="bg1"/>
            </a:solidFill>
            <a:miter lim="800000"/>
            <a:headEnd/>
            <a:tailEnd/>
          </a:ln>
        </p:spPr>
        <p:txBody>
          <a:bodyPr>
            <a:spAutoFit/>
          </a:bodyPr>
          <a:lstStyle/>
          <a:p>
            <a:pPr algn="ctr"/>
            <a:r>
              <a:rPr lang="en-US" sz="1000">
                <a:solidFill>
                  <a:srgbClr val="3333CC"/>
                </a:solidFill>
              </a:rPr>
              <a:t>Boxes</a:t>
            </a:r>
          </a:p>
        </p:txBody>
      </p:sp>
      <p:sp>
        <p:nvSpPr>
          <p:cNvPr id="6159" name="Text Box 19"/>
          <p:cNvSpPr txBox="1">
            <a:spLocks noChangeArrowheads="1"/>
          </p:cNvSpPr>
          <p:nvPr/>
        </p:nvSpPr>
        <p:spPr bwMode="auto">
          <a:xfrm>
            <a:off x="2133600" y="1600200"/>
            <a:ext cx="1676400" cy="304800"/>
          </a:xfrm>
          <a:prstGeom prst="rect">
            <a:avLst/>
          </a:prstGeom>
          <a:noFill/>
          <a:ln w="9525">
            <a:noFill/>
            <a:miter lim="800000"/>
            <a:headEnd/>
            <a:tailEnd/>
          </a:ln>
        </p:spPr>
        <p:txBody>
          <a:bodyPr>
            <a:spAutoFit/>
          </a:bodyPr>
          <a:lstStyle/>
          <a:p>
            <a:endParaRPr lang="es-MX" sz="1400"/>
          </a:p>
        </p:txBody>
      </p:sp>
      <p:sp>
        <p:nvSpPr>
          <p:cNvPr id="6160" name="Text Box 20"/>
          <p:cNvSpPr txBox="1">
            <a:spLocks noChangeArrowheads="1"/>
          </p:cNvSpPr>
          <p:nvPr/>
        </p:nvSpPr>
        <p:spPr bwMode="auto">
          <a:xfrm>
            <a:off x="471488" y="1736725"/>
            <a:ext cx="1905000" cy="400050"/>
          </a:xfrm>
          <a:prstGeom prst="rect">
            <a:avLst/>
          </a:prstGeom>
          <a:noFill/>
          <a:ln w="9525">
            <a:noFill/>
            <a:miter lim="800000"/>
            <a:headEnd/>
            <a:tailEnd/>
          </a:ln>
        </p:spPr>
        <p:txBody>
          <a:bodyPr>
            <a:spAutoFit/>
          </a:bodyPr>
          <a:lstStyle/>
          <a:p>
            <a:r>
              <a:rPr lang="en-US" sz="1000" b="1"/>
              <a:t>Nuremberg  Trials Map and  Check - Ins</a:t>
            </a:r>
            <a:endParaRPr lang="en-US" sz="1000"/>
          </a:p>
        </p:txBody>
      </p:sp>
      <p:sp>
        <p:nvSpPr>
          <p:cNvPr id="6161" name="Rectangle 40"/>
          <p:cNvSpPr>
            <a:spLocks noChangeArrowheads="1"/>
          </p:cNvSpPr>
          <p:nvPr/>
        </p:nvSpPr>
        <p:spPr bwMode="auto">
          <a:xfrm>
            <a:off x="2376488" y="666750"/>
            <a:ext cx="6400800" cy="457200"/>
          </a:xfrm>
          <a:prstGeom prst="rect">
            <a:avLst/>
          </a:prstGeom>
          <a:noFill/>
          <a:ln w="9525">
            <a:noFill/>
            <a:miter lim="800000"/>
            <a:headEnd/>
            <a:tailEnd/>
          </a:ln>
        </p:spPr>
        <p:txBody>
          <a:bodyPr/>
          <a:lstStyle/>
          <a:p>
            <a:pPr>
              <a:lnSpc>
                <a:spcPct val="90000"/>
              </a:lnSpc>
              <a:spcBef>
                <a:spcPct val="20000"/>
              </a:spcBef>
            </a:pPr>
            <a:endParaRPr lang="en-US" sz="1400"/>
          </a:p>
        </p:txBody>
      </p:sp>
      <p:pic>
        <p:nvPicPr>
          <p:cNvPr id="32" name="Picture 46" descr="http://imgc.allpostersimages.com/images/P-473-488-90/37/3790/HHEIF00Z/posters/ed-clark-the-courtroom-crowded-with-lawyers-and-defendents-during-the-nuremberg-trial.jpg"/>
          <p:cNvPicPr>
            <a:picLocks noChangeAspect="1" noChangeArrowheads="1"/>
          </p:cNvPicPr>
          <p:nvPr/>
        </p:nvPicPr>
        <p:blipFill>
          <a:blip r:embed="rId4" cstate="print"/>
          <a:srcRect/>
          <a:stretch>
            <a:fillRect/>
          </a:stretch>
        </p:blipFill>
        <p:spPr bwMode="auto">
          <a:xfrm>
            <a:off x="990" y="412464"/>
            <a:ext cx="2133600" cy="11877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163" name="Text Box 15">
            <a:hlinkClick r:id="rId3" action="ppaction://hlinksldjump"/>
          </p:cNvPr>
          <p:cNvSpPr txBox="1">
            <a:spLocks noChangeArrowheads="1"/>
          </p:cNvSpPr>
          <p:nvPr/>
        </p:nvSpPr>
        <p:spPr bwMode="auto">
          <a:xfrm>
            <a:off x="5365750" y="1123950"/>
            <a:ext cx="762000" cy="254000"/>
          </a:xfrm>
          <a:prstGeom prst="rect">
            <a:avLst/>
          </a:prstGeom>
          <a:solidFill>
            <a:schemeClr val="bg1"/>
          </a:solidFill>
          <a:ln w="9525">
            <a:solidFill>
              <a:schemeClr val="bg1"/>
            </a:solidFill>
            <a:miter lim="800000"/>
            <a:headEnd/>
            <a:tailEnd/>
          </a:ln>
        </p:spPr>
        <p:txBody>
          <a:bodyPr>
            <a:spAutoFit/>
          </a:bodyPr>
          <a:lstStyle/>
          <a:p>
            <a:pPr algn="ctr"/>
            <a:r>
              <a:rPr lang="en-US" sz="1000">
                <a:solidFill>
                  <a:srgbClr val="3333CC"/>
                </a:solidFill>
              </a:rPr>
              <a:t>Map</a:t>
            </a:r>
          </a:p>
        </p:txBody>
      </p:sp>
      <p:pic>
        <p:nvPicPr>
          <p:cNvPr id="6164" name="Picture 6"/>
          <p:cNvPicPr>
            <a:picLocks noChangeAspect="1" noChangeArrowheads="1"/>
          </p:cNvPicPr>
          <p:nvPr/>
        </p:nvPicPr>
        <p:blipFill>
          <a:blip r:embed="rId5"/>
          <a:srcRect/>
          <a:stretch>
            <a:fillRect/>
          </a:stretch>
        </p:blipFill>
        <p:spPr bwMode="auto">
          <a:xfrm>
            <a:off x="596900" y="2265363"/>
            <a:ext cx="4597400" cy="2967037"/>
          </a:xfrm>
          <a:prstGeom prst="rect">
            <a:avLst/>
          </a:prstGeom>
          <a:noFill/>
          <a:ln w="9525" algn="ctr">
            <a:noFill/>
            <a:miter lim="800000"/>
            <a:headEnd/>
            <a:tailEnd/>
          </a:ln>
        </p:spPr>
      </p:pic>
      <p:pic>
        <p:nvPicPr>
          <p:cNvPr id="6165" name="Picture 7"/>
          <p:cNvPicPr>
            <a:picLocks noChangeAspect="1" noChangeArrowheads="1"/>
          </p:cNvPicPr>
          <p:nvPr/>
        </p:nvPicPr>
        <p:blipFill>
          <a:blip r:embed="rId6"/>
          <a:srcRect/>
          <a:stretch>
            <a:fillRect/>
          </a:stretch>
        </p:blipFill>
        <p:spPr bwMode="auto">
          <a:xfrm>
            <a:off x="2057400" y="3781425"/>
            <a:ext cx="338138" cy="304800"/>
          </a:xfrm>
          <a:prstGeom prst="rect">
            <a:avLst/>
          </a:prstGeom>
          <a:noFill/>
          <a:ln w="9525" algn="ctr">
            <a:noFill/>
            <a:miter lim="800000"/>
            <a:headEnd/>
            <a:tailEnd/>
          </a:ln>
        </p:spPr>
      </p:pic>
      <p:pic>
        <p:nvPicPr>
          <p:cNvPr id="6166" name="Picture 8"/>
          <p:cNvPicPr>
            <a:picLocks noChangeAspect="1" noChangeArrowheads="1"/>
          </p:cNvPicPr>
          <p:nvPr/>
        </p:nvPicPr>
        <p:blipFill>
          <a:blip r:embed="rId7"/>
          <a:srcRect/>
          <a:stretch>
            <a:fillRect/>
          </a:stretch>
        </p:blipFill>
        <p:spPr bwMode="auto">
          <a:xfrm>
            <a:off x="1423988" y="3616325"/>
            <a:ext cx="293687" cy="263525"/>
          </a:xfrm>
          <a:prstGeom prst="rect">
            <a:avLst/>
          </a:prstGeom>
          <a:noFill/>
          <a:ln w="9525" algn="ctr">
            <a:noFill/>
            <a:miter lim="800000"/>
            <a:headEnd/>
            <a:tailEnd/>
          </a:ln>
        </p:spPr>
      </p:pic>
      <p:pic>
        <p:nvPicPr>
          <p:cNvPr id="6167" name="Picture 9"/>
          <p:cNvPicPr>
            <a:picLocks noChangeAspect="1" noChangeArrowheads="1"/>
          </p:cNvPicPr>
          <p:nvPr/>
        </p:nvPicPr>
        <p:blipFill>
          <a:blip r:embed="rId8"/>
          <a:srcRect/>
          <a:stretch>
            <a:fillRect/>
          </a:stretch>
        </p:blipFill>
        <p:spPr bwMode="auto">
          <a:xfrm>
            <a:off x="5753100" y="2243138"/>
            <a:ext cx="2505075" cy="1770062"/>
          </a:xfrm>
          <a:prstGeom prst="rect">
            <a:avLst/>
          </a:prstGeom>
          <a:noFill/>
          <a:ln w="9525" algn="ctr">
            <a:noFill/>
            <a:miter lim="800000"/>
            <a:headEnd/>
            <a:tailEnd/>
          </a:ln>
        </p:spPr>
      </p:pic>
      <p:sp>
        <p:nvSpPr>
          <p:cNvPr id="6168" name="TextBox 7"/>
          <p:cNvSpPr txBox="1">
            <a:spLocks noChangeArrowheads="1"/>
          </p:cNvSpPr>
          <p:nvPr/>
        </p:nvSpPr>
        <p:spPr bwMode="auto">
          <a:xfrm>
            <a:off x="6729413" y="2162175"/>
            <a:ext cx="1371600" cy="1200150"/>
          </a:xfrm>
          <a:prstGeom prst="rect">
            <a:avLst/>
          </a:prstGeom>
          <a:solidFill>
            <a:schemeClr val="bg1"/>
          </a:solidFill>
          <a:ln w="9525">
            <a:noFill/>
            <a:miter lim="800000"/>
            <a:headEnd/>
            <a:tailEnd/>
          </a:ln>
        </p:spPr>
        <p:txBody>
          <a:bodyPr>
            <a:spAutoFit/>
          </a:bodyPr>
          <a:lstStyle/>
          <a:p>
            <a:r>
              <a:rPr lang="en-US" sz="1200"/>
              <a:t>London- Meeting with Allied Powers and discussion of captured Nazi leaders</a:t>
            </a:r>
          </a:p>
        </p:txBody>
      </p:sp>
      <p:pic>
        <p:nvPicPr>
          <p:cNvPr id="6169" name="Picture 10"/>
          <p:cNvPicPr>
            <a:picLocks noChangeAspect="1" noChangeArrowheads="1"/>
          </p:cNvPicPr>
          <p:nvPr/>
        </p:nvPicPr>
        <p:blipFill>
          <a:blip r:embed="rId8"/>
          <a:srcRect/>
          <a:stretch>
            <a:fillRect/>
          </a:stretch>
        </p:blipFill>
        <p:spPr bwMode="auto">
          <a:xfrm>
            <a:off x="5648325" y="4343400"/>
            <a:ext cx="2505075" cy="1828800"/>
          </a:xfrm>
          <a:prstGeom prst="rect">
            <a:avLst/>
          </a:prstGeom>
          <a:noFill/>
          <a:ln w="9525" algn="ctr">
            <a:noFill/>
            <a:miter lim="800000"/>
            <a:headEnd/>
            <a:tailEnd/>
          </a:ln>
        </p:spPr>
      </p:pic>
      <p:sp>
        <p:nvSpPr>
          <p:cNvPr id="6170" name="TextBox 8"/>
          <p:cNvSpPr txBox="1">
            <a:spLocks noChangeArrowheads="1"/>
          </p:cNvSpPr>
          <p:nvPr/>
        </p:nvSpPr>
        <p:spPr bwMode="auto">
          <a:xfrm>
            <a:off x="6664325" y="4578350"/>
            <a:ext cx="1517650" cy="646113"/>
          </a:xfrm>
          <a:prstGeom prst="rect">
            <a:avLst/>
          </a:prstGeom>
          <a:solidFill>
            <a:schemeClr val="bg1"/>
          </a:solidFill>
          <a:ln w="9525">
            <a:noFill/>
            <a:miter lim="800000"/>
            <a:headEnd/>
            <a:tailEnd/>
          </a:ln>
        </p:spPr>
        <p:txBody>
          <a:bodyPr>
            <a:spAutoFit/>
          </a:bodyPr>
          <a:lstStyle/>
          <a:p>
            <a:r>
              <a:rPr lang="en-US" sz="1200"/>
              <a:t>Nuremberg, Germany- Location of Trials</a:t>
            </a:r>
          </a:p>
        </p:txBody>
      </p:sp>
      <p:sp>
        <p:nvSpPr>
          <p:cNvPr id="6171" name="TextBox 1"/>
          <p:cNvSpPr txBox="1">
            <a:spLocks noChangeArrowheads="1"/>
          </p:cNvSpPr>
          <p:nvPr/>
        </p:nvSpPr>
        <p:spPr bwMode="auto">
          <a:xfrm>
            <a:off x="685800" y="5486400"/>
            <a:ext cx="3390900" cy="369888"/>
          </a:xfrm>
          <a:prstGeom prst="rect">
            <a:avLst/>
          </a:prstGeom>
          <a:noFill/>
          <a:ln w="9525">
            <a:noFill/>
            <a:miter lim="800000"/>
            <a:headEnd/>
            <a:tailEnd/>
          </a:ln>
        </p:spPr>
        <p:txBody>
          <a:bodyPr>
            <a:spAutoFit/>
          </a:bodyPr>
          <a:lstStyle/>
          <a:p>
            <a:r>
              <a:rPr lang="en-US"/>
              <a:t>Europe</a:t>
            </a:r>
          </a:p>
        </p:txBody>
      </p:sp>
      <p:sp>
        <p:nvSpPr>
          <p:cNvPr id="6172" name="TextBox 2"/>
          <p:cNvSpPr txBox="1">
            <a:spLocks noChangeArrowheads="1"/>
          </p:cNvSpPr>
          <p:nvPr/>
        </p:nvSpPr>
        <p:spPr bwMode="auto">
          <a:xfrm>
            <a:off x="5746750" y="1752600"/>
            <a:ext cx="1797050" cy="369888"/>
          </a:xfrm>
          <a:prstGeom prst="rect">
            <a:avLst/>
          </a:prstGeom>
          <a:noFill/>
          <a:ln w="9525">
            <a:noFill/>
            <a:miter lim="800000"/>
            <a:headEnd/>
            <a:tailEnd/>
          </a:ln>
        </p:spPr>
        <p:txBody>
          <a:bodyPr>
            <a:spAutoFit/>
          </a:bodyPr>
          <a:lstStyle/>
          <a:p>
            <a:r>
              <a:rPr lang="en-US"/>
              <a:t>Check In</a:t>
            </a:r>
          </a:p>
        </p:txBody>
      </p:sp>
      <p:sp>
        <p:nvSpPr>
          <p:cNvPr id="6173" name="TextBox 3"/>
          <p:cNvSpPr txBox="1">
            <a:spLocks noChangeArrowheads="1"/>
          </p:cNvSpPr>
          <p:nvPr/>
        </p:nvSpPr>
        <p:spPr bwMode="auto">
          <a:xfrm>
            <a:off x="5316538" y="2362200"/>
            <a:ext cx="384175" cy="369888"/>
          </a:xfrm>
          <a:prstGeom prst="rect">
            <a:avLst/>
          </a:prstGeom>
          <a:noFill/>
          <a:ln w="9525">
            <a:noFill/>
            <a:miter lim="800000"/>
            <a:headEnd/>
            <a:tailEnd/>
          </a:ln>
        </p:spPr>
        <p:txBody>
          <a:bodyPr>
            <a:spAutoFit/>
          </a:bodyPr>
          <a:lstStyle/>
          <a:p>
            <a:r>
              <a:rPr lang="en-US"/>
              <a:t>1.</a:t>
            </a:r>
          </a:p>
        </p:txBody>
      </p:sp>
      <p:sp>
        <p:nvSpPr>
          <p:cNvPr id="6174" name="TextBox 4"/>
          <p:cNvSpPr txBox="1">
            <a:spLocks noChangeArrowheads="1"/>
          </p:cNvSpPr>
          <p:nvPr/>
        </p:nvSpPr>
        <p:spPr bwMode="auto">
          <a:xfrm>
            <a:off x="5226050" y="4398963"/>
            <a:ext cx="382588" cy="369887"/>
          </a:xfrm>
          <a:prstGeom prst="rect">
            <a:avLst/>
          </a:prstGeom>
          <a:noFill/>
          <a:ln w="9525">
            <a:noFill/>
            <a:miter lim="800000"/>
            <a:headEnd/>
            <a:tailEnd/>
          </a:ln>
        </p:spPr>
        <p:txBody>
          <a:bodyPr>
            <a:spAutoFit/>
          </a:bodyPr>
          <a:lstStyle/>
          <a:p>
            <a:r>
              <a:rPr lang="en-US"/>
              <a:t>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Work Cited Page</a:t>
            </a:r>
          </a:p>
        </p:txBody>
      </p:sp>
      <p:sp>
        <p:nvSpPr>
          <p:cNvPr id="7171" name="Content Placeholder 2"/>
          <p:cNvSpPr>
            <a:spLocks noGrp="1"/>
          </p:cNvSpPr>
          <p:nvPr>
            <p:ph idx="1"/>
          </p:nvPr>
        </p:nvSpPr>
        <p:spPr/>
        <p:txBody>
          <a:bodyPr/>
          <a:lstStyle/>
          <a:p>
            <a:r>
              <a:rPr lang="en-US" sz="1200" smtClean="0"/>
              <a:t>Websites/ sources</a:t>
            </a:r>
          </a:p>
          <a:p>
            <a:r>
              <a:rPr lang="en-US" sz="1200" smtClean="0"/>
              <a:t>1.http://law2.umkc.edu/faculty/projects/ftrials/nuremberg/nurembergACCOUNT.html</a:t>
            </a:r>
          </a:p>
          <a:p>
            <a:r>
              <a:rPr lang="en-US" sz="1200" smtClean="0"/>
              <a:t>2.http://www.loc.gov/rr/frd/Military_Law/Nuremberg_trials.html\</a:t>
            </a:r>
          </a:p>
          <a:p>
            <a:r>
              <a:rPr lang="en-US" sz="1200" smtClean="0"/>
              <a:t>3.http://www.history.com/topics/nuremberg-trials</a:t>
            </a:r>
          </a:p>
          <a:p>
            <a:r>
              <a:rPr lang="en-US" sz="1200" smtClean="0"/>
              <a:t>4.http://www.ushmm.org/outreach/en/article.php?ModuleId=10007722</a:t>
            </a:r>
          </a:p>
          <a:p>
            <a:r>
              <a:rPr lang="en-US" sz="1200" smtClean="0"/>
              <a:t>5.http://www.bbc.co.uk/history/worldwars/wwtwo/nuremberg_article_01.shtml</a:t>
            </a:r>
          </a:p>
          <a:p>
            <a:r>
              <a:rPr lang="en-US" sz="1200" smtClean="0"/>
              <a:t>6.http://www.historylearningsite.co.uk/quotes_nuremberg_trials.htm</a:t>
            </a:r>
          </a:p>
          <a:p>
            <a:r>
              <a:rPr lang="en-US" sz="1200" smtClean="0"/>
              <a:t>7.http://imgc.allpostersimages.com/images/P-473-488-90/37/3790/HHEIF00Z/posters/ed-clark-the-courtroom-crowded-with-lawyers-and-defendents-during-the-nuremberg-trial.jpg</a:t>
            </a:r>
          </a:p>
          <a:p>
            <a:r>
              <a:rPr lang="en-US" sz="1200" smtClean="0"/>
              <a:t>8.http://tj.facinghistory.org/reading/nuremberg-trials-fact-sheet</a:t>
            </a:r>
          </a:p>
          <a:p>
            <a:r>
              <a:rPr lang="en-US" sz="1200" smtClean="0"/>
              <a:t>9.http://www.pbs.org/wgbh/amex/nuremberg/peopleevents/p_judges.html</a:t>
            </a:r>
          </a:p>
          <a:p>
            <a:r>
              <a:rPr lang="en-US" sz="1200" smtClean="0"/>
              <a:t>10.http://historyimages.blogspot.com/2011/12/nuremberg-trials-removing-traces-of.html</a:t>
            </a:r>
          </a:p>
          <a:p>
            <a:endParaRPr lang="en-US" sz="1200" smtClean="0"/>
          </a:p>
          <a:p>
            <a:endParaRPr lang="en-US" sz="1200" smtClean="0"/>
          </a:p>
          <a:p>
            <a:r>
              <a:rPr lang="en-US" sz="1200" smtClean="0"/>
              <a:t>Pictures in PowerPoint: </a:t>
            </a:r>
          </a:p>
          <a:p>
            <a:r>
              <a:rPr lang="en-US" sz="1200" smtClean="0"/>
              <a:t>1.http://www.nurembergfilm.org/about_the_trial.shtml</a:t>
            </a:r>
          </a:p>
          <a:p>
            <a:r>
              <a:rPr lang="en-US" sz="1200" smtClean="0"/>
              <a:t>2.https://commons.wikimedia.org/wiki/File:Defendants_in_the_dock_at_nuremberg_trials.jpg</a:t>
            </a:r>
          </a:p>
          <a:p>
            <a:r>
              <a:rPr lang="en-US" sz="1200" smtClean="0"/>
              <a:t>3.http://www.englishblog.com/2009/05/cartoon-the-nuremberg-defence.html#.UbH8Ttwo7IU</a:t>
            </a:r>
          </a:p>
          <a:p>
            <a:r>
              <a:rPr lang="en-US" sz="1200" smtClean="0"/>
              <a:t>4.http://law2.umkc.edu/faculty/projects/ftrials/lincolnconspiracy/courtroom.html</a:t>
            </a:r>
          </a:p>
          <a:p>
            <a:r>
              <a:rPr lang="en-US" sz="1200" smtClean="0"/>
              <a:t>5.http://www.glogster.com/jaan99/nuremberg-trials-pictures/g-6llvb1jo2ur1nopprkhlma0</a:t>
            </a:r>
          </a:p>
          <a:p>
            <a:r>
              <a:rPr lang="en-US" sz="1200" smtClean="0"/>
              <a:t>6.http://justiceinconflict.org/2011/11/29/making-war-illegal-the-crime-of-aggression-and-the-icc/</a:t>
            </a:r>
          </a:p>
          <a:p>
            <a:endParaRPr lang="en-US" smtClean="0"/>
          </a:p>
          <a:p>
            <a:endParaRPr lang="en-US" smtClean="0"/>
          </a:p>
          <a:p>
            <a:endParaRPr lang="en-US" smtClean="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11128</TotalTime>
  <Words>1177</Words>
  <Application>Microsoft Office PowerPoint</Application>
  <PresentationFormat>On-screen Show (4:3)</PresentationFormat>
  <Paragraphs>247</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Default Design</vt:lpstr>
      <vt:lpstr>facebook</vt:lpstr>
      <vt:lpstr>facebook</vt:lpstr>
      <vt:lpstr>facebook</vt:lpstr>
      <vt:lpstr>facebook</vt:lpstr>
      <vt:lpstr>facebook</vt:lpstr>
      <vt:lpstr>Work Cited Page</vt:lpstr>
    </vt:vector>
  </TitlesOfParts>
  <Company>Frisco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Profile</dc:title>
  <dc:creator>FriscoISD</dc:creator>
  <cp:lastModifiedBy>Erin Richling</cp:lastModifiedBy>
  <cp:revision>117</cp:revision>
  <cp:lastPrinted>2013-05-17T16:06:07Z</cp:lastPrinted>
  <dcterms:created xsi:type="dcterms:W3CDTF">2009-03-30T18:09:43Z</dcterms:created>
  <dcterms:modified xsi:type="dcterms:W3CDTF">2014-03-11T14:30:27Z</dcterms:modified>
</cp:coreProperties>
</file>