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72" r:id="rId12"/>
    <p:sldId id="266" r:id="rId13"/>
    <p:sldId id="273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60FC5-9E7C-4FA2-B99B-1ABED7ADBAE2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59701-A9AA-4E96-B6BD-4237A825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8352-35A7-4AB2-88B7-65E9EBA80F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8352-35A7-4AB2-88B7-65E9EBA80F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9701-A9AA-4E96-B6BD-4237A825C21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90F6-1FA5-4CC5-9B51-8DD3218FE2E8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CF9-055E-4AA4-A450-5F0BD05F1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90F6-1FA5-4CC5-9B51-8DD3218FE2E8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CF9-055E-4AA4-A450-5F0BD05F1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90F6-1FA5-4CC5-9B51-8DD3218FE2E8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CF9-055E-4AA4-A450-5F0BD05F1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90F6-1FA5-4CC5-9B51-8DD3218FE2E8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CF9-055E-4AA4-A450-5F0BD05F1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90F6-1FA5-4CC5-9B51-8DD3218FE2E8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CF9-055E-4AA4-A450-5F0BD05F1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90F6-1FA5-4CC5-9B51-8DD3218FE2E8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CF9-055E-4AA4-A450-5F0BD05F1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90F6-1FA5-4CC5-9B51-8DD3218FE2E8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CF9-055E-4AA4-A450-5F0BD05F1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90F6-1FA5-4CC5-9B51-8DD3218FE2E8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CF9-055E-4AA4-A450-5F0BD05F1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90F6-1FA5-4CC5-9B51-8DD3218FE2E8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CF9-055E-4AA4-A450-5F0BD05F1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90F6-1FA5-4CC5-9B51-8DD3218FE2E8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CF9-055E-4AA4-A450-5F0BD05F1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90F6-1FA5-4CC5-9B51-8DD3218FE2E8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5CF9-055E-4AA4-A450-5F0BD05F1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790F6-1FA5-4CC5-9B51-8DD3218FE2E8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5CF9-055E-4AA4-A450-5F0BD05F1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Growth of Cities and American Culture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1865-1900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Social Science and the Professions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2578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Darwin’s theory of evolution influenced the social sciences:</a:t>
            </a:r>
          </a:p>
          <a:p>
            <a:pPr lvl="1"/>
            <a:r>
              <a:rPr lang="en-US" dirty="0" smtClean="0"/>
              <a:t>Attacked laissez-faire economics as outdated.</a:t>
            </a:r>
          </a:p>
          <a:p>
            <a:pPr lvl="1"/>
            <a:r>
              <a:rPr lang="en-US" dirty="0" smtClean="0"/>
              <a:t>Studied actual human behavior.</a:t>
            </a:r>
          </a:p>
          <a:p>
            <a:pPr lvl="1"/>
            <a:r>
              <a:rPr lang="en-US" dirty="0" smtClean="0"/>
              <a:t>Oliver Wendell Holmes: law should evolve with the times and shouldn’t be limited by precedents.</a:t>
            </a:r>
          </a:p>
          <a:p>
            <a:pPr lvl="1"/>
            <a:r>
              <a:rPr lang="en-US" dirty="0" smtClean="0"/>
              <a:t>Clarence Darrow: criminal behavior could be caused by a person’s environment.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W.E.B. </a:t>
            </a:r>
            <a:r>
              <a:rPr lang="en-US" dirty="0" err="1" smtClean="0"/>
              <a:t>DuBois</a:t>
            </a:r>
            <a:r>
              <a:rPr lang="en-US" dirty="0" smtClean="0"/>
              <a:t>: 1</a:t>
            </a:r>
            <a:r>
              <a:rPr lang="en-US" baseline="30000" dirty="0" smtClean="0"/>
              <a:t>st</a:t>
            </a:r>
            <a:r>
              <a:rPr lang="en-US" dirty="0" smtClean="0"/>
              <a:t> African American to receive a PhD from Harvard.</a:t>
            </a:r>
          </a:p>
          <a:p>
            <a:pPr lvl="1"/>
            <a:r>
              <a:rPr lang="en-US" dirty="0" smtClean="0"/>
              <a:t>Studied crime in urban neighborhoods, and advocated full equal rights for Blacks, integrated schools, and access to higher education.</a:t>
            </a:r>
            <a:endParaRPr lang="en-US" dirty="0"/>
          </a:p>
        </p:txBody>
      </p:sp>
      <p:pic>
        <p:nvPicPr>
          <p:cNvPr id="5" name="Content Placeholder 4" descr="web dubo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4285" y="1600200"/>
            <a:ext cx="350643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Realism and Naturalism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10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Realism was the most significant movement in American literature in the late 1800’s.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Realism examined characters who were “ordinary and uninteresting.”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depicted life in rough mining camps and revealed racism, greed, and violence in society.  It also examined problems of industrialization and unequal wealth.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19811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Naturalism described how emotions and experience shaped the human experience.</a:t>
            </a:r>
          </a:p>
          <a:p>
            <a:endParaRPr lang="en-US" dirty="0"/>
          </a:p>
        </p:txBody>
      </p:sp>
      <p:pic>
        <p:nvPicPr>
          <p:cNvPr id="6" name="Picture 5" descr="looking backw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514600"/>
            <a:ext cx="1600200" cy="24043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67000"/>
            <a:ext cx="1447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533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Painting: emphasized realism.</a:t>
            </a:r>
            <a:endParaRPr lang="en-US" sz="3600" dirty="0"/>
          </a:p>
        </p:txBody>
      </p:sp>
      <p:pic>
        <p:nvPicPr>
          <p:cNvPr id="6" name="Picture Placeholder 5" descr="winslow home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533" r="4533"/>
          <a:stretch>
            <a:fillRect/>
          </a:stretch>
        </p:blipFill>
        <p:spPr>
          <a:xfrm>
            <a:off x="1828800" y="1143000"/>
            <a:ext cx="5486400" cy="4114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3400" y="5367338"/>
            <a:ext cx="8077200" cy="11096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Winslow Homer painted scenes of nature in a matter-of-fact way.</a:t>
            </a:r>
          </a:p>
          <a:p>
            <a:endParaRPr lang="en-US" dirty="0"/>
          </a:p>
          <a:p>
            <a:r>
              <a:rPr lang="en-US" dirty="0" smtClean="0"/>
              <a:t>Thomas Eakins painted everyday lives of working class  men and women.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thomas eakin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762000"/>
            <a:ext cx="3581400" cy="453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Art of the Industrial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The Ashcan school of Art focused on urban scenes such as crowded tenements and boisterous barrooms.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1913 Exhibition of Modern Art (“Armory Show”) first exposed the American public to new trends in European art.  Visitors saw cubism and other modern art.  This was a catalyst for American artists, who began to experiment with new art styles.</a:t>
            </a:r>
            <a:endParaRPr lang="en-US" dirty="0"/>
          </a:p>
        </p:txBody>
      </p:sp>
      <p:pic>
        <p:nvPicPr>
          <p:cNvPr id="7" name="Content Placeholder 6" descr="ashcan schoo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838200"/>
            <a:ext cx="3331003" cy="2869683"/>
          </a:xfrm>
        </p:spPr>
      </p:pic>
      <p:pic>
        <p:nvPicPr>
          <p:cNvPr id="8" name="Picture 7" descr="ashcan school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0376" y="4038600"/>
            <a:ext cx="3568823" cy="2552700"/>
          </a:xfrm>
          <a:prstGeom prst="rect">
            <a:avLst/>
          </a:prstGeom>
        </p:spPr>
      </p:pic>
      <p:pic>
        <p:nvPicPr>
          <p:cNvPr id="6" name="Picture 5" descr="armory sh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990600"/>
            <a:ext cx="3372991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486400" cy="5667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/>
              <a:t>Architecture</a:t>
            </a:r>
            <a:endParaRPr lang="en-US" sz="3200" dirty="0"/>
          </a:p>
        </p:txBody>
      </p:sp>
      <p:pic>
        <p:nvPicPr>
          <p:cNvPr id="6" name="Picture Placeholder 5" descr="henry hobson richardso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5125" b="25125"/>
          <a:stretch>
            <a:fillRect/>
          </a:stretch>
        </p:blipFill>
        <p:spPr>
          <a:xfrm>
            <a:off x="1752600" y="990600"/>
            <a:ext cx="5486400" cy="4114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305800" cy="12620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Henry Hobson Richardson  gave a stateliness to functional commercial buildings.</a:t>
            </a:r>
          </a:p>
          <a:p>
            <a:r>
              <a:rPr lang="en-US" dirty="0" smtClean="0"/>
              <a:t>Louis Sullivan: form of office buildings followed function.</a:t>
            </a:r>
          </a:p>
          <a:p>
            <a:r>
              <a:rPr lang="en-US" dirty="0" smtClean="0"/>
              <a:t>Frank Lloyd Wright: developed an organic style in harmony with its surroundings.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louis sulliv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85800"/>
            <a:ext cx="3186545" cy="4475018"/>
          </a:xfrm>
          <a:prstGeom prst="rect">
            <a:avLst/>
          </a:prstGeom>
        </p:spPr>
      </p:pic>
      <p:pic>
        <p:nvPicPr>
          <p:cNvPr id="8" name="Picture 7" descr="frank lloyd wr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762000"/>
            <a:ext cx="5527275" cy="4560757"/>
          </a:xfrm>
          <a:prstGeom prst="rect">
            <a:avLst/>
          </a:prstGeom>
        </p:spPr>
      </p:pic>
      <p:pic>
        <p:nvPicPr>
          <p:cNvPr id="9" name="Picture 8" descr="frank lloyd wright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2057400"/>
            <a:ext cx="2819400" cy="2189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By the 1900’s large cities had a symphony orchestra.</a:t>
            </a:r>
          </a:p>
          <a:p>
            <a:r>
              <a:rPr lang="en-US" dirty="0" smtClean="0"/>
              <a:t>African American musicians (Jelly Roll Morton &amp; Buddy Bolden) introduced Americans to jazz.</a:t>
            </a:r>
          </a:p>
          <a:p>
            <a:r>
              <a:rPr lang="en-US" dirty="0" smtClean="0"/>
              <a:t>Blues music expressed the pain of the black experience.</a:t>
            </a:r>
          </a:p>
          <a:p>
            <a:r>
              <a:rPr lang="en-US" dirty="0" smtClean="0"/>
              <a:t>As New Orleans performers heading north in the 1900’s, blues, jazz, and ragtime music became more popular.</a:t>
            </a:r>
            <a:endParaRPr lang="en-US" dirty="0"/>
          </a:p>
        </p:txBody>
      </p:sp>
      <p:pic>
        <p:nvPicPr>
          <p:cNvPr id="5" name="Content Placeholder 4" descr="jelly-roll-mort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8800" y="457200"/>
            <a:ext cx="2179983" cy="2801585"/>
          </a:xfrm>
        </p:spPr>
      </p:pic>
      <p:pic>
        <p:nvPicPr>
          <p:cNvPr id="6" name="Picture 5" descr="buddy bol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581400"/>
            <a:ext cx="381000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Popular Culture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Press</a:t>
            </a:r>
          </a:p>
          <a:p>
            <a:pPr lvl="1"/>
            <a:r>
              <a:rPr lang="en-US" dirty="0" smtClean="0"/>
              <a:t>Newspapers (such as Pulitzer’s </a:t>
            </a:r>
            <a:r>
              <a:rPr lang="en-US" i="1" dirty="0" smtClean="0"/>
              <a:t>World) </a:t>
            </a:r>
            <a:r>
              <a:rPr lang="en-US" dirty="0" smtClean="0"/>
              <a:t>became popular by publishing sensational stories.</a:t>
            </a:r>
          </a:p>
          <a:p>
            <a:pPr lvl="1"/>
            <a:r>
              <a:rPr lang="en-US" dirty="0" smtClean="0"/>
              <a:t>Magazines such as the </a:t>
            </a:r>
            <a:r>
              <a:rPr lang="en-US" i="1" dirty="0" smtClean="0"/>
              <a:t>Ladies’ Home journal</a:t>
            </a:r>
            <a:r>
              <a:rPr lang="en-US" dirty="0" smtClean="0"/>
              <a:t> became popular, too.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Amusements</a:t>
            </a:r>
          </a:p>
          <a:p>
            <a:pPr lvl="1"/>
            <a:r>
              <a:rPr lang="en-US" dirty="0" smtClean="0"/>
              <a:t>Leisure time activities increased because: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People worked fewer hours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Transportation improved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Billboards and advertising promoted activities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Puritan and Victorian values that saw playing as wasted time declined.</a:t>
            </a:r>
          </a:p>
          <a:p>
            <a:pPr marL="971550" lvl="1" indent="-457200"/>
            <a:r>
              <a:rPr lang="en-US" dirty="0" smtClean="0"/>
              <a:t>Drinking, theaters, vaudeville (variety) shows, circuses, and  the Wild West Show.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Spectator Sports</a:t>
            </a:r>
            <a:endParaRPr lang="en-US" dirty="0"/>
          </a:p>
          <a:p>
            <a:pPr lvl="1"/>
            <a:r>
              <a:rPr lang="en-US" dirty="0" smtClean="0"/>
              <a:t>Professional sports became popular (baseball, football, basketball, boxing)</a:t>
            </a:r>
          </a:p>
          <a:p>
            <a:pPr lvl="1"/>
            <a:r>
              <a:rPr lang="en-US" dirty="0" smtClean="0"/>
              <a:t>John L. Sullivan (boxer) = best known athlete.</a:t>
            </a:r>
          </a:p>
          <a:p>
            <a:pPr lvl="1"/>
            <a:r>
              <a:rPr lang="en-US" dirty="0" smtClean="0"/>
              <a:t>Baseball required teamwork (urban age)</a:t>
            </a:r>
          </a:p>
          <a:p>
            <a:pPr lvl="1"/>
            <a:r>
              <a:rPr lang="en-US" dirty="0" smtClean="0"/>
              <a:t>Basketball was invented in 1891</a:t>
            </a:r>
          </a:p>
          <a:p>
            <a:pPr lvl="1"/>
            <a:r>
              <a:rPr lang="en-US" dirty="0" smtClean="0"/>
              <a:t>Football was a college sport until the 1920’s.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Amateur Sports</a:t>
            </a:r>
          </a:p>
          <a:p>
            <a:pPr lvl="1"/>
            <a:r>
              <a:rPr lang="en-US" dirty="0" smtClean="0"/>
              <a:t>Sports began to be seen as healthy exercise.</a:t>
            </a:r>
          </a:p>
          <a:p>
            <a:pPr lvl="1"/>
            <a:r>
              <a:rPr lang="en-US" dirty="0" smtClean="0"/>
              <a:t>Women couldn’t play sports, but they could bicycle and play croquet.</a:t>
            </a:r>
          </a:p>
          <a:p>
            <a:pPr lvl="1"/>
            <a:r>
              <a:rPr lang="en-US" dirty="0" smtClean="0"/>
              <a:t>Golf, tennis, polo, and yachting were sports of the upper classes.</a:t>
            </a:r>
          </a:p>
          <a:p>
            <a:pPr lvl="1"/>
            <a:r>
              <a:rPr lang="en-US" dirty="0" smtClean="0"/>
              <a:t>Jews and Catholics were kept out of clubs.</a:t>
            </a:r>
          </a:p>
          <a:p>
            <a:pPr lvl="1"/>
            <a:r>
              <a:rPr lang="en-US" dirty="0" smtClean="0"/>
              <a:t>African Americans were excluded from playing on all-white teams until the 1940’s by the Jim Crow Laws.</a:t>
            </a:r>
            <a:endParaRPr lang="en-US" dirty="0"/>
          </a:p>
        </p:txBody>
      </p:sp>
      <p:pic>
        <p:nvPicPr>
          <p:cNvPr id="6" name="Picture 5" descr="john l sulliv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838200"/>
            <a:ext cx="4235660" cy="5562600"/>
          </a:xfrm>
          <a:prstGeom prst="rect">
            <a:avLst/>
          </a:prstGeom>
        </p:spPr>
      </p:pic>
      <p:pic>
        <p:nvPicPr>
          <p:cNvPr id="7" name="Picture 6" descr="ladies home jour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838200"/>
            <a:ext cx="415679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Chicago’s World Columbian Exposition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America’s industrial development was showcased  during the World’s Fair in Chicago in 1893 </a:t>
            </a:r>
          </a:p>
          <a:p>
            <a:pPr>
              <a:buNone/>
            </a:pPr>
            <a:r>
              <a:rPr lang="en-US" dirty="0" smtClean="0"/>
              <a:t>(“Columbian Exposition”)</a:t>
            </a:r>
          </a:p>
          <a:p>
            <a:r>
              <a:rPr lang="en-US" dirty="0" smtClean="0"/>
              <a:t>1893: ¾ of Chicagoans were foreign-born or their children.</a:t>
            </a:r>
          </a:p>
          <a:p>
            <a:r>
              <a:rPr lang="en-US" dirty="0" smtClean="0"/>
              <a:t>Urbanization, immigration, and industrialization were related forces.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Columbian Exposition, 18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981200"/>
            <a:ext cx="4452917" cy="3553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 Nation of Immigrants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dirty="0" smtClean="0"/>
              <a:t>Growth of Immigration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Push factors (negative factors in home country)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Poverty (farm-workers displaced by machines)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Overcrowding and joblessness in Europe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Religious persecution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Pull factors (positive factors in adopted country)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America’s reputation for religious and political freedom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Available land in Great Plains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Available industrial jobs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dirty="0" smtClean="0"/>
              <a:t>“Old Immigrants” </a:t>
            </a:r>
          </a:p>
          <a:p>
            <a:r>
              <a:rPr lang="en-US" dirty="0" smtClean="0"/>
              <a:t>1840’s-1880’s: they came from northern and western Europe:</a:t>
            </a:r>
          </a:p>
          <a:p>
            <a:pPr lvl="1"/>
            <a:r>
              <a:rPr lang="en-US" dirty="0" smtClean="0"/>
              <a:t>British Isles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Scandinavia</a:t>
            </a:r>
          </a:p>
          <a:p>
            <a:r>
              <a:rPr lang="en-US" dirty="0" smtClean="0"/>
              <a:t>Protestant</a:t>
            </a:r>
          </a:p>
          <a:p>
            <a:r>
              <a:rPr lang="en-US" dirty="0" smtClean="0"/>
              <a:t>Literate, skilled workers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“New Immigrants”</a:t>
            </a:r>
          </a:p>
          <a:p>
            <a:r>
              <a:rPr lang="en-US" dirty="0" smtClean="0"/>
              <a:t>1890’s…: they came from southern and eastern Europe:</a:t>
            </a:r>
          </a:p>
          <a:p>
            <a:pPr lvl="1"/>
            <a:r>
              <a:rPr lang="en-US" dirty="0" smtClean="0"/>
              <a:t>Italians</a:t>
            </a:r>
          </a:p>
          <a:p>
            <a:pPr lvl="1"/>
            <a:r>
              <a:rPr lang="en-US" dirty="0" smtClean="0"/>
              <a:t>Greeks</a:t>
            </a:r>
          </a:p>
          <a:p>
            <a:pPr lvl="1"/>
            <a:r>
              <a:rPr lang="en-US" dirty="0" smtClean="0"/>
              <a:t>Croats</a:t>
            </a:r>
          </a:p>
          <a:p>
            <a:pPr lvl="1"/>
            <a:r>
              <a:rPr lang="en-US" dirty="0" smtClean="0"/>
              <a:t>Poles</a:t>
            </a:r>
          </a:p>
          <a:p>
            <a:pPr lvl="1"/>
            <a:r>
              <a:rPr lang="en-US" dirty="0" smtClean="0"/>
              <a:t>Russians</a:t>
            </a:r>
            <a:endParaRPr lang="en-US" dirty="0"/>
          </a:p>
          <a:p>
            <a:pPr lvl="1"/>
            <a:r>
              <a:rPr lang="en-US" dirty="0" smtClean="0"/>
              <a:t>Slovaks</a:t>
            </a:r>
          </a:p>
          <a:p>
            <a:r>
              <a:rPr lang="en-US" dirty="0" smtClean="0"/>
              <a:t>Catholic, Orthodox, or Jewish</a:t>
            </a:r>
          </a:p>
          <a:p>
            <a:r>
              <a:rPr lang="en-US" dirty="0" smtClean="0"/>
              <a:t>Crowded into poor ethnic neighborhoods</a:t>
            </a:r>
          </a:p>
          <a:p>
            <a:r>
              <a:rPr lang="en-US" dirty="0" smtClean="0"/>
              <a:t>Most unskilled workers.</a:t>
            </a:r>
            <a:endParaRPr lang="en-US" dirty="0"/>
          </a:p>
        </p:txBody>
      </p:sp>
      <p:pic>
        <p:nvPicPr>
          <p:cNvPr id="7" name="Picture 6" descr="new immigrants 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962400"/>
            <a:ext cx="4114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391400" cy="563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Restricting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943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1886:Statue of Liberty placed in New York harbor (“Give me your tired, your poor, your huddled masses yearning to be free.”)</a:t>
            </a:r>
          </a:p>
          <a:p>
            <a:pPr algn="ctr">
              <a:buNone/>
            </a:pPr>
            <a:r>
              <a:rPr lang="en-US" sz="2900" b="1" dirty="0" smtClean="0"/>
              <a:t>Laws Restricted Immigration</a:t>
            </a:r>
          </a:p>
          <a:p>
            <a:r>
              <a:rPr lang="en-US" sz="2900" dirty="0" smtClean="0"/>
              <a:t>Chinese Exclusion Act, 1882:</a:t>
            </a:r>
          </a:p>
          <a:p>
            <a:pPr lvl="1"/>
            <a:r>
              <a:rPr lang="en-US" sz="2900" dirty="0" smtClean="0"/>
              <a:t>Banned all new immigrants from China</a:t>
            </a:r>
          </a:p>
          <a:p>
            <a:r>
              <a:rPr lang="en-US" sz="2900" dirty="0" smtClean="0"/>
              <a:t>Law banned criminals and “mentally incompetent” from immigrating.</a:t>
            </a:r>
          </a:p>
          <a:p>
            <a:r>
              <a:rPr lang="en-US" sz="2900" dirty="0" smtClean="0"/>
              <a:t>1885: Contract labor prohibited to protect American workers.</a:t>
            </a:r>
          </a:p>
          <a:p>
            <a:r>
              <a:rPr lang="en-US" sz="2900" dirty="0" smtClean="0"/>
              <a:t>Ellis Island: 1892—medical and documents exams and entry tax required.</a:t>
            </a:r>
          </a:p>
          <a:p>
            <a:r>
              <a:rPr lang="en-US" sz="2900" dirty="0" smtClean="0"/>
              <a:t>1920’s : Quota Acts</a:t>
            </a:r>
          </a:p>
          <a:p>
            <a:pPr>
              <a:buNone/>
            </a:pPr>
            <a:endParaRPr lang="en-US" sz="2900" dirty="0" smtClean="0"/>
          </a:p>
          <a:p>
            <a:pPr algn="ctr">
              <a:buNone/>
            </a:pPr>
            <a:r>
              <a:rPr lang="en-US" sz="2900" b="1" dirty="0" smtClean="0"/>
              <a:t>Supporters of Restrictions</a:t>
            </a:r>
          </a:p>
          <a:p>
            <a:r>
              <a:rPr lang="en-US" sz="2900" dirty="0" smtClean="0"/>
              <a:t>Labor Unions</a:t>
            </a:r>
          </a:p>
          <a:p>
            <a:r>
              <a:rPr lang="en-US" sz="2900" dirty="0" err="1" smtClean="0"/>
              <a:t>Nativists</a:t>
            </a:r>
            <a:r>
              <a:rPr lang="en-US" sz="2900" dirty="0" smtClean="0"/>
              <a:t> (American Protective Association)</a:t>
            </a:r>
          </a:p>
          <a:p>
            <a:r>
              <a:rPr lang="en-US" sz="2900" dirty="0" smtClean="0"/>
              <a:t>Social Darwinists (biologically inferior)</a:t>
            </a:r>
          </a:p>
          <a:p>
            <a:endParaRPr lang="en-US" sz="2900" dirty="0"/>
          </a:p>
          <a:p>
            <a:r>
              <a:rPr lang="en-US" sz="2900" dirty="0" smtClean="0"/>
              <a:t>1900: 15% of Americans were immigrants.</a:t>
            </a:r>
          </a:p>
          <a:p>
            <a:endParaRPr lang="en-US" dirty="0"/>
          </a:p>
        </p:txBody>
      </p:sp>
      <p:pic>
        <p:nvPicPr>
          <p:cNvPr id="6" name="Content Placeholder 5" descr="chineseexclud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2133600"/>
            <a:ext cx="3147401" cy="4525963"/>
          </a:xfrm>
        </p:spPr>
      </p:pic>
      <p:pic>
        <p:nvPicPr>
          <p:cNvPr id="4" name="Picture 3" descr="statue of liber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1421" y="0"/>
            <a:ext cx="2112579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921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Urbanization: Changes in the Nature of Cities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4040188" cy="13303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Transportation improvements meant that live farther from the city center and commute to work.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304800" y="914400"/>
            <a:ext cx="4040188" cy="5334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Streetcar Cities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381000" y="5181600"/>
            <a:ext cx="4040188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457200" y="2743200"/>
            <a:ext cx="4040188" cy="48736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Skyscrapers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"/>
          </p:nvPr>
        </p:nvSpPr>
        <p:spPr>
          <a:xfrm>
            <a:off x="4572000" y="838200"/>
            <a:ext cx="4041775" cy="639762"/>
          </a:xfrm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Ethnic Neighborhoods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steel skyscr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0"/>
            <a:ext cx="1663065" cy="2743200"/>
          </a:xfrm>
          <a:prstGeom prst="rect">
            <a:avLst/>
          </a:prstGeom>
        </p:spPr>
      </p:pic>
      <p:sp>
        <p:nvSpPr>
          <p:cNvPr id="16" name="Content Placeholder 6"/>
          <p:cNvSpPr txBox="1">
            <a:spLocks/>
          </p:cNvSpPr>
          <p:nvPr/>
        </p:nvSpPr>
        <p:spPr>
          <a:xfrm>
            <a:off x="381000" y="3200400"/>
            <a:ext cx="4040188" cy="133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Cities expanded upward when land values became higher; they were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made with a steel skeleton.  The elevator and central heating made them possible.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streetc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724400"/>
            <a:ext cx="3903785" cy="2819400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4"/>
          </p:nvPr>
        </p:nvSpPr>
        <p:spPr>
          <a:xfrm>
            <a:off x="4648200" y="1524000"/>
            <a:ext cx="4041775" cy="39512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Affluent citizens moved out, and poorer people moved to the city.  They lived in tenements, tiny, windowless apartments.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Overcrowding and filth spread diseases like cholera and tuberculosis.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Immigrants lived in ethnic neighborhoods that were crime-ridden (“ghettos”), but from these many achieved the American dream.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 txBox="1">
            <a:spLocks/>
          </p:cNvSpPr>
          <p:nvPr/>
        </p:nvSpPr>
        <p:spPr>
          <a:xfrm>
            <a:off x="4572000" y="1524000"/>
            <a:ext cx="4270375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Wealthy Americans moved to the suburbs because of: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Lots of affordable land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Cheap transportation (trains)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Affordable construction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Ethnic and racial prejudice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Fondness for grass, privacy, and individual detached houses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Frederick Law Olmstead designed the first suburban community.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Suburbs &amp; Political Machines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3698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Boss and Machine Politics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572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i="1" dirty="0" smtClean="0"/>
              <a:t>Political Machines</a:t>
            </a:r>
            <a:r>
              <a:rPr lang="en-US" dirty="0" smtClean="0"/>
              <a:t> were tightly organized groups of politicians.</a:t>
            </a:r>
          </a:p>
          <a:p>
            <a:r>
              <a:rPr lang="en-US" i="1" dirty="0" smtClean="0"/>
              <a:t>Machines </a:t>
            </a:r>
            <a:r>
              <a:rPr lang="en-US" dirty="0" smtClean="0"/>
              <a:t>had a </a:t>
            </a:r>
            <a:r>
              <a:rPr lang="en-US" b="1" dirty="0" smtClean="0"/>
              <a:t>boss</a:t>
            </a:r>
            <a:r>
              <a:rPr lang="en-US" dirty="0"/>
              <a:t> </a:t>
            </a:r>
            <a:r>
              <a:rPr lang="en-US" dirty="0" smtClean="0"/>
              <a:t>who was in charge and gave government jobs to supporters.</a:t>
            </a:r>
          </a:p>
          <a:p>
            <a:r>
              <a:rPr lang="en-US" i="1" dirty="0" err="1" smtClean="0"/>
              <a:t>Tamany</a:t>
            </a:r>
            <a:r>
              <a:rPr lang="en-US" i="1" dirty="0" smtClean="0"/>
              <a:t> Hall (New York City) </a:t>
            </a:r>
            <a:r>
              <a:rPr lang="en-US" dirty="0" smtClean="0"/>
              <a:t>was a famous political machine</a:t>
            </a:r>
          </a:p>
          <a:p>
            <a:pPr lvl="1"/>
            <a:r>
              <a:rPr lang="en-US" i="1" dirty="0" smtClean="0"/>
              <a:t>It coordinated the needs of businesses, immigrants, and underprivileged; people voted for them in return.</a:t>
            </a:r>
          </a:p>
          <a:p>
            <a:r>
              <a:rPr lang="en-US" dirty="0" smtClean="0"/>
              <a:t>Welfare for  new immigrants:</a:t>
            </a:r>
          </a:p>
          <a:p>
            <a:pPr lvl="1"/>
            <a:r>
              <a:rPr lang="en-US" dirty="0" smtClean="0"/>
              <a:t>Machines would help newcomers find jobs, housing, and food.</a:t>
            </a:r>
          </a:p>
          <a:p>
            <a:pPr lvl="1"/>
            <a:r>
              <a:rPr lang="en-US" dirty="0" smtClean="0"/>
              <a:t>Machines also stole from taxpayers (graft)</a:t>
            </a:r>
          </a:p>
          <a:p>
            <a:r>
              <a:rPr lang="en-US" dirty="0" smtClean="0"/>
              <a:t>Boss Tweed was the most famous corrupt boss in New York City.</a:t>
            </a:r>
          </a:p>
          <a:p>
            <a:endParaRPr lang="en-US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648200" y="1066800"/>
            <a:ext cx="4041775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Residential Suburbs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4724400" y="4495800"/>
            <a:ext cx="4041775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/>
              <a:t>Municipal Services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72000" y="4953000"/>
            <a:ext cx="4343400" cy="175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Cities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could not deal with the waste, pollution, disease</a:t>
            </a:r>
            <a:r>
              <a:rPr lang="en-US" sz="2000" dirty="0" smtClean="0"/>
              <a:t>, and crime that built up.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Citizens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gradually advocated municipal services: water purification, waste removal, lighting, police departments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Boss_Tw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7400" y="1066800"/>
            <a:ext cx="4546600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Middle Class Reform Movements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41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Books of Social Criticism</a:t>
            </a:r>
          </a:p>
          <a:p>
            <a:pPr lvl="2"/>
            <a:r>
              <a:rPr lang="en-US" dirty="0" smtClean="0"/>
              <a:t>Encouraged Americans to support reform.</a:t>
            </a:r>
          </a:p>
          <a:p>
            <a:pPr lvl="1"/>
            <a:r>
              <a:rPr lang="en-US" i="1" dirty="0" smtClean="0"/>
              <a:t>Progress and Poverty</a:t>
            </a:r>
            <a:r>
              <a:rPr lang="en-US" dirty="0" smtClean="0"/>
              <a:t>, Henry George</a:t>
            </a:r>
          </a:p>
          <a:p>
            <a:pPr lvl="2"/>
            <a:r>
              <a:rPr lang="en-US" i="1" dirty="0" smtClean="0"/>
              <a:t>Criticized laissez-faire economics &amp; proposed a land tax to end poverty.</a:t>
            </a:r>
          </a:p>
          <a:p>
            <a:pPr lvl="1"/>
            <a:r>
              <a:rPr lang="en-US" i="1" dirty="0" smtClean="0"/>
              <a:t>Looking Backward</a:t>
            </a:r>
            <a:r>
              <a:rPr lang="en-US" dirty="0" smtClean="0"/>
              <a:t>, Edward Bellamy</a:t>
            </a:r>
          </a:p>
          <a:p>
            <a:pPr lvl="2"/>
            <a:r>
              <a:rPr lang="en-US" i="1" dirty="0" smtClean="0"/>
              <a:t>Envisioned an era free of poverty, greed, and crime.</a:t>
            </a:r>
          </a:p>
          <a:p>
            <a:endParaRPr lang="en-US" dirty="0" smtClean="0"/>
          </a:p>
          <a:p>
            <a:r>
              <a:rPr lang="en-US" dirty="0" smtClean="0"/>
              <a:t>Settlement Houses</a:t>
            </a:r>
          </a:p>
          <a:p>
            <a:pPr lvl="1"/>
            <a:r>
              <a:rPr lang="en-US" dirty="0" smtClean="0"/>
              <a:t>Idealistic, educated, middle-class women settled in immigrant neighborhoods to serve the poor  &amp; were also political activists.</a:t>
            </a:r>
          </a:p>
          <a:p>
            <a:pPr lvl="1"/>
            <a:r>
              <a:rPr lang="en-US" dirty="0" smtClean="0"/>
              <a:t>Jane Addams, Hull House is the most famous (in Chicago)</a:t>
            </a:r>
          </a:p>
          <a:p>
            <a:pPr lvl="1"/>
            <a:r>
              <a:rPr lang="en-US" dirty="0" smtClean="0"/>
              <a:t>Frances Perkins &amp; Harry Hopkins served in New Deal program.</a:t>
            </a:r>
          </a:p>
          <a:p>
            <a:pPr lvl="1"/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5257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Families and Women in Urban Society</a:t>
            </a:r>
          </a:p>
          <a:p>
            <a:pPr lvl="1"/>
            <a:r>
              <a:rPr lang="en-US" dirty="0" smtClean="0"/>
              <a:t>Urban life limited extended families.</a:t>
            </a:r>
          </a:p>
          <a:p>
            <a:pPr lvl="1"/>
            <a:r>
              <a:rPr lang="en-US" dirty="0" smtClean="0"/>
              <a:t>Divorces increased.</a:t>
            </a:r>
          </a:p>
          <a:p>
            <a:pPr lvl="1"/>
            <a:r>
              <a:rPr lang="en-US" dirty="0" smtClean="0"/>
              <a:t>Family size reduced.</a:t>
            </a:r>
          </a:p>
          <a:p>
            <a:pPr lvl="1"/>
            <a:r>
              <a:rPr lang="en-US" dirty="0" smtClean="0"/>
              <a:t>In 1890, Elizabeth Cady Stanton and Susan B. Anthony founded National American Women’s Suffrage Association.  </a:t>
            </a:r>
          </a:p>
          <a:p>
            <a:pPr lvl="1"/>
            <a:r>
              <a:rPr lang="en-US" dirty="0" smtClean="0"/>
              <a:t>Wyoming granted women full suffrage in 1869.</a:t>
            </a:r>
          </a:p>
        </p:txBody>
      </p:sp>
      <p:pic>
        <p:nvPicPr>
          <p:cNvPr id="5" name="Picture 4" descr="settlement 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041140"/>
            <a:ext cx="3352800" cy="2676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Middle Class Reform Movements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29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Social Gospel</a:t>
            </a:r>
          </a:p>
          <a:p>
            <a:pPr lvl="1"/>
            <a:r>
              <a:rPr lang="en-US" dirty="0" smtClean="0"/>
              <a:t>Protestants believed that Christians should pursue social justice: they should apply Christian principles to solve social problems.</a:t>
            </a:r>
          </a:p>
          <a:p>
            <a:pPr lvl="1"/>
            <a:r>
              <a:rPr lang="en-US" dirty="0" smtClean="0"/>
              <a:t>Walter Rauschenbusch was a New York social gospel preacher.</a:t>
            </a:r>
          </a:p>
          <a:p>
            <a:pPr lvl="1"/>
            <a:r>
              <a:rPr lang="en-US" dirty="0" smtClean="0"/>
              <a:t>This linked Christianity with the Progressive reform movement.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Religion and Society</a:t>
            </a:r>
          </a:p>
          <a:p>
            <a:pPr lvl="1"/>
            <a:r>
              <a:rPr lang="en-US" dirty="0" smtClean="0"/>
              <a:t>Roman Catholicism</a:t>
            </a:r>
          </a:p>
          <a:p>
            <a:pPr lvl="2"/>
            <a:r>
              <a:rPr lang="en-US" dirty="0" smtClean="0"/>
              <a:t>Cardinal James Gibbons defended the Knights of Labor and other unions.</a:t>
            </a:r>
          </a:p>
          <a:p>
            <a:pPr lvl="1"/>
            <a:r>
              <a:rPr lang="en-US" dirty="0" smtClean="0"/>
              <a:t>Protestants</a:t>
            </a:r>
          </a:p>
          <a:p>
            <a:pPr lvl="2"/>
            <a:r>
              <a:rPr lang="en-US" dirty="0" smtClean="0"/>
              <a:t>Dwight Moody (Moody Bible Institute)  helped evangelists adapt Christianity to urban life.</a:t>
            </a:r>
          </a:p>
          <a:p>
            <a:pPr lvl="1"/>
            <a:r>
              <a:rPr lang="en-US" dirty="0" smtClean="0"/>
              <a:t>The Salvation Army</a:t>
            </a:r>
          </a:p>
          <a:p>
            <a:pPr lvl="2"/>
            <a:r>
              <a:rPr lang="en-US" dirty="0" smtClean="0"/>
              <a:t>Provided necessities to homeless and poor while preaching the gospel.</a:t>
            </a:r>
          </a:p>
          <a:p>
            <a:pPr lvl="1"/>
            <a:r>
              <a:rPr lang="en-US" dirty="0" smtClean="0"/>
              <a:t>Christian Science</a:t>
            </a:r>
          </a:p>
          <a:p>
            <a:pPr lvl="2"/>
            <a:r>
              <a:rPr lang="en-US" dirty="0" smtClean="0"/>
              <a:t>Mary Baker Eddy said that thinking correctly about “Father Mother God” brought health.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4724400"/>
            <a:ext cx="54864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Families and Women in Urban Society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Urban life limited extended families.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Divorces increased.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Family size reduced.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 1890, Elizabeth Cady Stanton and Susan B. Anthony founded National American Women’s Suffrage Association.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Wyoming granted women full suffrage in 1869.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Changes 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Primary and Secondary School</a:t>
            </a:r>
          </a:p>
          <a:p>
            <a:pPr lvl="1"/>
            <a:r>
              <a:rPr lang="en-US" dirty="0" smtClean="0"/>
              <a:t>Compulsory education laws.</a:t>
            </a:r>
          </a:p>
          <a:p>
            <a:pPr lvl="1"/>
            <a:r>
              <a:rPr lang="en-US" dirty="0" smtClean="0"/>
              <a:t>Literacy was 90% by 1900.</a:t>
            </a:r>
          </a:p>
          <a:p>
            <a:pPr lvl="1"/>
            <a:r>
              <a:rPr lang="en-US" dirty="0" smtClean="0"/>
              <a:t>Kindergartens became popular.</a:t>
            </a:r>
          </a:p>
          <a:p>
            <a:pPr lvl="1"/>
            <a:r>
              <a:rPr lang="en-US" dirty="0" smtClean="0"/>
              <a:t>Tax-supported public schools emphasized vocational and citizenship education.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High Education</a:t>
            </a:r>
          </a:p>
          <a:p>
            <a:r>
              <a:rPr lang="en-US" dirty="0" smtClean="0"/>
              <a:t>Reasons for increase in colleges: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land grant colleges were established under the Morrill Land Grant Act (1862, 1890)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Wealthy philanthropists founded universities (University of Chicago, Rockefeller)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Colleges for women were founded: Smith ,Bryn </a:t>
            </a:r>
            <a:r>
              <a:rPr lang="en-US" dirty="0" err="1" smtClean="0"/>
              <a:t>Mawr</a:t>
            </a:r>
            <a:r>
              <a:rPr lang="en-US" dirty="0" smtClean="0"/>
              <a:t>, Mount Holyoke (1900” 70% of colleges admitted women)</a:t>
            </a:r>
          </a:p>
          <a:p>
            <a:pPr marL="571500" indent="-514350"/>
            <a:r>
              <a:rPr lang="en-US" dirty="0" smtClean="0"/>
              <a:t>Electives, modern languages, and the sciences were taught.</a:t>
            </a:r>
          </a:p>
        </p:txBody>
      </p:sp>
      <p:pic>
        <p:nvPicPr>
          <p:cNvPr id="5" name="Picture 4" descr="mount holyo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31266"/>
            <a:ext cx="2438400" cy="1826734"/>
          </a:xfrm>
          <a:prstGeom prst="rect">
            <a:avLst/>
          </a:prstGeom>
        </p:spPr>
      </p:pic>
      <p:pic>
        <p:nvPicPr>
          <p:cNvPr id="6" name="Picture 5" descr="bryn maw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9085" y="3886200"/>
            <a:ext cx="250151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1507</Words>
  <Application>Microsoft Office PowerPoint</Application>
  <PresentationFormat>On-screen Show (4:3)</PresentationFormat>
  <Paragraphs>209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Growth of Cities and American Culture</vt:lpstr>
      <vt:lpstr>Chicago’s World Columbian Exposition</vt:lpstr>
      <vt:lpstr>A Nation of Immigrants</vt:lpstr>
      <vt:lpstr>Restricting Immigration</vt:lpstr>
      <vt:lpstr>Urbanization: Changes in the Nature of Cities</vt:lpstr>
      <vt:lpstr>Suburbs &amp; Political Machines </vt:lpstr>
      <vt:lpstr>Middle Class Reform Movements</vt:lpstr>
      <vt:lpstr>Middle Class Reform Movements</vt:lpstr>
      <vt:lpstr>Changes in Education</vt:lpstr>
      <vt:lpstr>Social Science and the Professions</vt:lpstr>
      <vt:lpstr>Realism and Naturalism</vt:lpstr>
      <vt:lpstr>Painting: emphasized realism.</vt:lpstr>
      <vt:lpstr>Art of the Industrial Revolution</vt:lpstr>
      <vt:lpstr>Architecture</vt:lpstr>
      <vt:lpstr>Music</vt:lpstr>
      <vt:lpstr>Popular Culture</vt:lpstr>
    </vt:vector>
  </TitlesOfParts>
  <Company>Pritzker College Prep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of Cities and American Culture</dc:title>
  <dc:creator>Janine Givens-Belsley</dc:creator>
  <cp:lastModifiedBy>Janine Givens-Belsley</cp:lastModifiedBy>
  <cp:revision>131</cp:revision>
  <dcterms:created xsi:type="dcterms:W3CDTF">2010-01-12T01:14:14Z</dcterms:created>
  <dcterms:modified xsi:type="dcterms:W3CDTF">2010-01-13T21:00:12Z</dcterms:modified>
</cp:coreProperties>
</file>