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20"/>
  </p:notesMasterIdLst>
  <p:sldIdLst>
    <p:sldId id="258" r:id="rId3"/>
    <p:sldId id="353" r:id="rId4"/>
    <p:sldId id="352" r:id="rId5"/>
    <p:sldId id="333" r:id="rId6"/>
    <p:sldId id="338" r:id="rId7"/>
    <p:sldId id="339" r:id="rId8"/>
    <p:sldId id="340" r:id="rId9"/>
    <p:sldId id="341" r:id="rId10"/>
    <p:sldId id="342" r:id="rId11"/>
    <p:sldId id="343" r:id="rId12"/>
    <p:sldId id="344" r:id="rId13"/>
    <p:sldId id="345" r:id="rId14"/>
    <p:sldId id="337" r:id="rId15"/>
    <p:sldId id="349" r:id="rId16"/>
    <p:sldId id="354" r:id="rId17"/>
    <p:sldId id="350" r:id="rId18"/>
    <p:sldId id="35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258"/>
            <p14:sldId id="353"/>
            <p14:sldId id="352"/>
            <p14:sldId id="333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37"/>
            <p14:sldId id="349"/>
            <p14:sldId id="354"/>
            <p14:sldId id="350"/>
            <p14:sldId id="35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 autoAdjust="0"/>
    <p:restoredTop sz="89825" autoAdjust="0"/>
  </p:normalViewPr>
  <p:slideViewPr>
    <p:cSldViewPr>
      <p:cViewPr>
        <p:scale>
          <a:sx n="70" d="100"/>
          <a:sy n="70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6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 xmlns:mv="urn:schemas-microsoft-com:mac:vml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10/2/2012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5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0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10/2/2012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10/2/2012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9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10/2/2012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25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10/2/2012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10/2/2012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65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 xmlns:mv="urn:schemas-microsoft-com:mac:vml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10/2/2012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8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10/2/2012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3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10/2/2012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2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 xmlns:mv="urn:schemas-microsoft-com:mac:vml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prstClr val="white"/>
                </a:solidFill>
              </a:rPr>
              <a:pPr/>
              <a:t>10/2/2012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8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10/2/2012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9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10/2/2012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lumMod val="85000"/>
                    <a:lumOff val="1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lumMod val="85000"/>
                  <a:lumOff val="1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08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10/2/2012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706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0EA7-3087-4C6A-8F41-F4DD0A198211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3E8A1-2D9A-4498-851C-E02FA0889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F9D8-8126-1041-8EB8-A26F01098D59}" type="datetimeFigureOut">
              <a:rPr lang="en-US" smtClean="0"/>
              <a:pPr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6CB34-D72C-7C44-9F3B-785DB26BDA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010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 xmlns:mv="urn:schemas-microsoft-com:mac:vml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10/2/2012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8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10/2/2012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>
                <a:solidFill>
                  <a:srgbClr val="262626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7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Do Now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Wingdings" pitchFamily="2" charset="2"/>
              </a:rPr>
              <a:t> </a:t>
            </a:r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Agenda:</a:t>
            </a:r>
          </a:p>
          <a:p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2368" y="4780339"/>
            <a:ext cx="8225832" cy="139186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000" b="1" u="sng" dirty="0" smtClean="0"/>
              <a:t>Homework: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Tuesday: Formal Blog Post Format and Print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Wednesday: Blog Post</a:t>
            </a:r>
            <a:endParaRPr lang="en-US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04800" y="1427539"/>
            <a:ext cx="2895600" cy="3352800"/>
            <a:chOff x="762000" y="1655683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89384" y="165568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438399"/>
              <a:ext cx="1931160" cy="126497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Chapter </a:t>
              </a: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5 </a:t>
              </a:r>
              <a:r>
                <a:rPr lang="en-US" sz="24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Multiple Choice</a:t>
              </a:r>
              <a:endParaRPr lang="en-US" sz="24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379148" y="1419282"/>
            <a:ext cx="2705100" cy="3361057"/>
            <a:chOff x="3543300" y="1651200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02810" y="1651200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en-U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54047" y="2718050"/>
              <a:ext cx="1835906" cy="659118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en-US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40240" y="1599537"/>
            <a:ext cx="2514600" cy="3000545"/>
            <a:chOff x="6324600" y="1733210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00622" y="1733210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  <a:endParaRPr lang="en-US" sz="17000" b="1" dirty="0">
                <a:solidFill>
                  <a:srgbClr val="65B131">
                    <a:alpha val="64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09" y="2077718"/>
              <a:ext cx="1931160" cy="1719542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110000"/>
                </a:lnSpc>
              </a:pPr>
              <a:endPara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93260" y="2531986"/>
            <a:ext cx="2413876" cy="90280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Chapter </a:t>
            </a: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5 </a:t>
            </a:r>
            <a:r>
              <a:rPr lang="en-US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Review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24760" y="2531985"/>
            <a:ext cx="2413876" cy="90280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300" b="1" dirty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rPr>
              <a:t>Colonial Map</a:t>
            </a:r>
            <a:endParaRPr lang="en-US" sz="2300" b="1" dirty="0">
              <a:solidFill>
                <a:schemeClr val="bg1"/>
              </a:solidFill>
              <a:effectLst>
                <a:outerShdw blurRad="50800" dist="25400" dir="5400000" algn="t" rotWithShape="0">
                  <a:prstClr val="black">
                    <a:alpha val="15000"/>
                  </a:prst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Key Terms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8" y="262718"/>
            <a:ext cx="7620002" cy="6595282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en-US" sz="2800" b="1" dirty="0" smtClean="0"/>
              <a:t>Republican Government / Republicanism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= belief that government should be based on the consent (approval) of the governed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Inspired 18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 American revolutionaries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Key principles: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/>
              <a:t>Sovereignty (authority) comes from the people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/>
              <a:t>Representation should be shared based on population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/>
              <a:t>A republic is better than a monarchy b/c it establishes a small, limited </a:t>
            </a:r>
            <a:r>
              <a:rPr lang="en-US" sz="2800" b="1" dirty="0" err="1" smtClean="0"/>
              <a:t>govt</a:t>
            </a:r>
            <a:r>
              <a:rPr lang="en-US" sz="2800" b="1" dirty="0" smtClean="0"/>
              <a:t> that is responsible to the people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/>
              <a:t>Widespread ownership of property is a bulwark (protection) of republican government</a:t>
            </a:r>
            <a:r>
              <a:rPr lang="en-US" sz="2800" b="1" dirty="0" smtClean="0"/>
              <a:t>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/>
              <a:t>Standing armies are dangerous &amp; should be avoided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/>
              <a:t>Agrarian life is both desirable &amp; virtuous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2303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Key Terms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8" y="262718"/>
            <a:ext cx="7391402" cy="629048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smtClean="0"/>
              <a:t>Anne Bradstreet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1612-1672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First notable American poet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First woman to be published in colonial America</a:t>
            </a:r>
            <a:endParaRPr lang="en-US" sz="2800" b="1" dirty="0" smtClean="0"/>
          </a:p>
        </p:txBody>
      </p:sp>
      <p:pic>
        <p:nvPicPr>
          <p:cNvPr id="7170" name="Picture 2" descr="http://edu.glogster.com/media/2/11/73/47/117347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3810000" cy="409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55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Key Terms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8" y="262718"/>
            <a:ext cx="3695701" cy="629048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err="1" smtClean="0"/>
              <a:t>Phillis</a:t>
            </a:r>
            <a:r>
              <a:rPr lang="en-US" sz="2800" b="1" dirty="0" smtClean="0"/>
              <a:t> Wheatley</a:t>
            </a:r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1753-1784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First published African American poet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Her writing helped create the genre of African American literature</a:t>
            </a:r>
            <a:endParaRPr lang="en-US" sz="2800" b="1" dirty="0" smtClean="0"/>
          </a:p>
        </p:txBody>
      </p:sp>
      <p:pic>
        <p:nvPicPr>
          <p:cNvPr id="8194" name="Picture 2" descr="http://upload.wikimedia.org/wikipedia/commons/thumb/e/ef/Phillis_Wheatley_frontispiece.jpg/220px-Phillis_Wheatley_frontispie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99" y="1143000"/>
            <a:ext cx="3124200" cy="397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74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Characteristics of 18</a:t>
            </a:r>
            <a:r>
              <a:rPr lang="en-US" sz="3200" b="1" baseline="30000" dirty="0"/>
              <a:t>th</a:t>
            </a:r>
            <a:r>
              <a:rPr lang="en-US" sz="3200" b="1" dirty="0"/>
              <a:t> century colonial society: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772400" cy="490696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200" b="1" dirty="0" smtClean="0"/>
              <a:t>Northern </a:t>
            </a:r>
            <a:r>
              <a:rPr lang="en-US" sz="2200" b="1" dirty="0"/>
              <a:t>merchants &amp; Southern planters amassed great wealth </a:t>
            </a:r>
            <a:r>
              <a:rPr lang="en-US" sz="2200" b="1" dirty="0">
                <a:sym typeface="Wingdings" pitchFamily="2" charset="2"/>
              </a:rPr>
              <a:t> no hereditary aristocracy</a:t>
            </a:r>
          </a:p>
          <a:p>
            <a:pPr marL="285750" indent="-285750"/>
            <a:r>
              <a:rPr lang="en-US" sz="2200" b="1" dirty="0">
                <a:solidFill>
                  <a:prstClr val="black"/>
                </a:solidFill>
                <a:sym typeface="Wingdings" pitchFamily="2" charset="2"/>
              </a:rPr>
              <a:t>The number of non-English settlers continued to increase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sym typeface="Wingdings" pitchFamily="2" charset="2"/>
              </a:rPr>
              <a:t>Scotch-Irish &amp; German immigrants moved into Appalachia as the Native Americans were defeated</a:t>
            </a:r>
          </a:p>
          <a:p>
            <a:pPr marL="285750" indent="-285750"/>
            <a:r>
              <a:rPr lang="en-US" sz="2200" b="1" dirty="0">
                <a:solidFill>
                  <a:prstClr val="black"/>
                </a:solidFill>
                <a:sym typeface="Wingdings" pitchFamily="2" charset="2"/>
              </a:rPr>
              <a:t>Slavery generally accepted as a labor system  legal in all colonies</a:t>
            </a:r>
          </a:p>
          <a:p>
            <a:pPr marL="285750" indent="-285750"/>
            <a:r>
              <a:rPr lang="en-US" sz="2200" b="1" dirty="0">
                <a:solidFill>
                  <a:prstClr val="black"/>
                </a:solidFill>
                <a:sym typeface="Wingdings" pitchFamily="2" charset="2"/>
              </a:rPr>
              <a:t>13 colonies = religiously diverse  no single Protestant denomination</a:t>
            </a:r>
          </a:p>
          <a:p>
            <a:pPr marL="285750" indent="-285750"/>
            <a:r>
              <a:rPr lang="en-US" sz="2200" b="1" dirty="0">
                <a:solidFill>
                  <a:prstClr val="black"/>
                </a:solidFill>
                <a:sym typeface="Wingdings" pitchFamily="2" charset="2"/>
              </a:rPr>
              <a:t>Colonial cities = mercantile centers  collected agricultural goods and distributed manufactured goods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sym typeface="Wingdings" pitchFamily="2" charset="2"/>
              </a:rPr>
              <a:t>Most were ports that maintained close economic/cultural ties with England</a:t>
            </a:r>
            <a:endParaRPr lang="en-US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Characteristics of woman in 18</a:t>
            </a:r>
            <a:r>
              <a:rPr lang="en-US" sz="3200" b="1" baseline="30000" dirty="0"/>
              <a:t>th</a:t>
            </a:r>
            <a:r>
              <a:rPr lang="en-US" sz="3200" b="1" dirty="0"/>
              <a:t> century colonial society: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6" y="1219200"/>
            <a:ext cx="4876800" cy="4906963"/>
          </a:xfrm>
        </p:spPr>
        <p:txBody>
          <a:bodyPr>
            <a:normAutofit fontScale="92500" lnSpcReduction="10000"/>
          </a:bodyPr>
          <a:lstStyle/>
          <a:p>
            <a:pPr marL="285750" indent="-285750"/>
            <a:r>
              <a:rPr lang="en-US" sz="2000" b="1" dirty="0" smtClean="0"/>
              <a:t>Legal </a:t>
            </a:r>
            <a:r>
              <a:rPr lang="en-US" sz="2000" b="1" dirty="0"/>
              <a:t>status of colonial women: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Women usually lost control of their property when married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Married women had no separate legal identity apart from their husband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Could NOT hold political office, serve as clergy, vote, or serve as jurors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Single women and widows did have the legal right to own property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Women serving as indentured servants had to remain unmarried until the period of indenture was over</a:t>
            </a:r>
          </a:p>
          <a:p>
            <a:pPr marL="285750" indent="-285750"/>
            <a:r>
              <a:rPr lang="en-US" sz="2000" b="1" dirty="0">
                <a:solidFill>
                  <a:prstClr val="black"/>
                </a:solidFill>
              </a:rPr>
              <a:t>Chesapeake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Scarcity of women led to women having a higher status than of women in New England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http://www.legendsofamerica.com/photos-americanhistory/Colonial%20Women,%201876,%20H.%20W.%20Pierce-5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848484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7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Middle Passage</a:t>
            </a:r>
            <a:endParaRPr lang="en-US" dirty="0"/>
          </a:p>
        </p:txBody>
      </p:sp>
      <p:pic>
        <p:nvPicPr>
          <p:cNvPr id="11266" name="Picture 2" descr="http://www.blackenterprise.com/files/2010/04/Diagram-of-Boat-on-the-Middle-Passa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762919"/>
            <a:ext cx="51435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Characteristics of African Americans in 18</a:t>
            </a:r>
            <a:r>
              <a:rPr lang="en-US" sz="3200" b="1" baseline="30000" dirty="0"/>
              <a:t>th</a:t>
            </a:r>
            <a:r>
              <a:rPr lang="en-US" sz="3200" b="1" dirty="0"/>
              <a:t> century colonial society: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772400" cy="490696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b="1" dirty="0" smtClean="0"/>
              <a:t>Slavery </a:t>
            </a:r>
            <a:r>
              <a:rPr lang="en-US" sz="2000" b="1" dirty="0"/>
              <a:t>legal in all 13 colonies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Africans kept cultural practices brought from Africa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Tobacco = most important cash crop grown in Chesapeake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Rice = most important cash crop grown in S. Carolina</a:t>
            </a:r>
          </a:p>
          <a:p>
            <a:pPr marL="285750" indent="-285750"/>
            <a:r>
              <a:rPr lang="en-US" sz="2000" b="1" dirty="0">
                <a:solidFill>
                  <a:prstClr val="black"/>
                </a:solidFill>
              </a:rPr>
              <a:t>Why slavery increased?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Supply of indentured servants decreased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Spread of tobacco cultivation westward = labor demand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Few 17/18</a:t>
            </a:r>
            <a:r>
              <a:rPr lang="en-US" sz="2000" b="1" baseline="30000" dirty="0">
                <a:solidFill>
                  <a:prstClr val="black"/>
                </a:solidFill>
              </a:rPr>
              <a:t>th</a:t>
            </a:r>
            <a:r>
              <a:rPr lang="en-US" sz="2000" b="1" dirty="0">
                <a:solidFill>
                  <a:prstClr val="black"/>
                </a:solidFill>
              </a:rPr>
              <a:t> century White colonists viewed slavery as morally </a:t>
            </a:r>
            <a:r>
              <a:rPr lang="en-US" sz="2000" b="1" u="sng" dirty="0">
                <a:solidFill>
                  <a:prstClr val="black"/>
                </a:solidFill>
              </a:rPr>
              <a:t>un</a:t>
            </a:r>
            <a:r>
              <a:rPr lang="en-US" sz="2000" b="1" dirty="0">
                <a:solidFill>
                  <a:prstClr val="black"/>
                </a:solidFill>
              </a:rPr>
              <a:t>acceptable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As its maritime power increased, England wanted to compete in the profitable slave trade begun by the Portuguese and Dutch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Characteristics of African Americans in 18</a:t>
            </a:r>
            <a:r>
              <a:rPr lang="en-US" sz="3200" b="1" baseline="30000" dirty="0"/>
              <a:t>th</a:t>
            </a:r>
            <a:r>
              <a:rPr lang="en-US" sz="3200" b="1" dirty="0"/>
              <a:t> century colonial society: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7724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u="sng" dirty="0" err="1"/>
              <a:t>Stono</a:t>
            </a:r>
            <a:r>
              <a:rPr lang="en-US" sz="6600" b="1" u="sng" dirty="0"/>
              <a:t> Rebellion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= one of the earliest known acts of rebellion against slavery in America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Organized and led by slaves living south of Charleston, SC</a:t>
            </a: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Slaves tried to unsuccessfully to flee to Spanish Florida (wanted to gain freedom)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9218" name="Picture 2" descr="http://www.blackpast.org/files/blackpast_images/stono_rebell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300" y="3886200"/>
            <a:ext cx="3831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qE0cSP36NjI/UDaqkHWQm5I/AAAAAAAAACY/jwZ8Wxfufps/s1600/13%2520Colonies%5B1%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785"/>
            <a:ext cx="6324600" cy="67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msa.md.gov/ecp/10/214/images/00200001.g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914400"/>
            <a:ext cx="6750050" cy="907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6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Key Terms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8" y="262718"/>
            <a:ext cx="7467602" cy="6442882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r>
              <a:rPr lang="en-US" sz="2800" b="1" dirty="0" smtClean="0"/>
              <a:t>The First Great Awakening</a:t>
            </a:r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= wave of religious revivals that began in New England in the 1730s </a:t>
            </a:r>
            <a:r>
              <a:rPr lang="en-US" sz="2800" b="1" dirty="0" smtClean="0">
                <a:sym typeface="Wingdings" pitchFamily="2" charset="2"/>
              </a:rPr>
              <a:t> spread to all colonies by 1740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“New Light” ministers wanted an emotional approach to religious practice to encourage more church 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“Old Light” ministers wanted traditional ministers and churches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New Light ministers did the following: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Promoted growth of New Light institutions of higher learning (Princeton)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Sparked renewed missionary spirit that led to conversion of many African slaves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Led to greater appreciation for the emotional experiences of faith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Led to divisions within both Presbyterian and Congregational churches  more religious diversity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Led to popularity of traveling ministers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Led to an increase in the number of women in the church (most often majority)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2910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Key Terms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8" y="262718"/>
            <a:ext cx="7467602" cy="644288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smtClean="0"/>
              <a:t>The First Great Awakening</a:t>
            </a:r>
            <a:endParaRPr lang="en-US" sz="2800" b="1" dirty="0" smtClean="0"/>
          </a:p>
        </p:txBody>
      </p:sp>
      <p:pic>
        <p:nvPicPr>
          <p:cNvPr id="1026" name="Picture 2" descr="http://thecontinuingwitness.com/users/thecontinuingwitness_com/Revival/george-whitefield-preach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79221"/>
            <a:ext cx="37623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ject810.files.wordpress.com/2007/08/sinner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34587"/>
            <a:ext cx="3424134" cy="577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6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Key Terms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8" y="262718"/>
            <a:ext cx="7467602" cy="2861482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en-US" sz="2800" b="1" dirty="0" smtClean="0"/>
              <a:t>Mercantilism</a:t>
            </a:r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= England’s dominant economic philosophy during the 17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and 18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centuries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Goal = England to have a advantageous balance of trade </a:t>
            </a:r>
            <a:r>
              <a:rPr lang="en-US" sz="2800" b="1" dirty="0" smtClean="0">
                <a:sym typeface="Wingdings" pitchFamily="2" charset="2"/>
              </a:rPr>
              <a:t> colonies were expected to export raw materials and import finished goods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Designed to protect English industry and promote England’s prosperity (wealth)</a:t>
            </a:r>
            <a:endParaRPr lang="en-US" sz="2800" b="1" dirty="0" smtClean="0"/>
          </a:p>
        </p:txBody>
      </p:sp>
      <p:pic>
        <p:nvPicPr>
          <p:cNvPr id="3074" name="Picture 2" descr="http://t0709986.edublogs.org/files/2010/11/Mercantilism-1vk6no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971799"/>
            <a:ext cx="50006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Key Terms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1723" y="228598"/>
            <a:ext cx="7467602" cy="3886201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en-US" sz="2800" b="1" dirty="0" smtClean="0"/>
              <a:t>The Navigation Acts</a:t>
            </a:r>
            <a:endParaRPr lang="en-US" sz="2800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Part of the British policy of mercantilism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Listed colonial products that could be shipped only to England (tobacco, cotton, sugar)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Led to subordination of the colonial economy to the mother country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The North American colonies took advantage of Great Britain’s policy of “salutary neglect” to work out trade agreements so they could acquire needed products from other countries </a:t>
            </a:r>
            <a:endParaRPr lang="en-US" sz="2800" b="1" dirty="0" smtClean="0"/>
          </a:p>
        </p:txBody>
      </p:sp>
      <p:pic>
        <p:nvPicPr>
          <p:cNvPr id="4098" name="Picture 2" descr="http://www.stamp-act-history.com/wp-content/uploads/2008/01/Navigation-Acts-Colonial-trade-1660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30670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64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Key Terms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8" y="262718"/>
            <a:ext cx="7467602" cy="644288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smtClean="0"/>
              <a:t>Enlightenment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18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century philosophy stressing that reason can be used to improve the human condition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Enlightenment thinkers stressed the idea of natural rights </a:t>
            </a:r>
            <a:r>
              <a:rPr lang="en-US" sz="2800" b="1" dirty="0" smtClean="0">
                <a:sym typeface="Wingdings" pitchFamily="2" charset="2"/>
              </a:rPr>
              <a:t> seen in Declaration of Independence (“We hold thes</a:t>
            </a:r>
            <a:r>
              <a:rPr lang="en-US" sz="2800" b="1" dirty="0" smtClean="0">
                <a:sym typeface="Wingdings" pitchFamily="2" charset="2"/>
              </a:rPr>
              <a:t>es truths to be self-evident…”)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>
                <a:sym typeface="Wingdings" pitchFamily="2" charset="2"/>
              </a:rPr>
              <a:t>Thomas Jefferson and Benjamin Franklin</a:t>
            </a:r>
            <a:endParaRPr lang="en-US" sz="2800" b="1" dirty="0" smtClean="0"/>
          </a:p>
        </p:txBody>
      </p:sp>
      <p:pic>
        <p:nvPicPr>
          <p:cNvPr id="5122" name="Picture 2" descr="https://encrypted-tbn1.gstatic.com/images?q=tbn:ANd9GcQBmwOUbU6NJ7KgM_iiVhcNShzWYnn6LImmhXpBppNGRfrMlE4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62400"/>
            <a:ext cx="21812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R1-l5KqEMntdHWRHWs8GknE7Yv7QRWzp0kJ8Suux6vN5rwBeFZ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9224"/>
            <a:ext cx="19050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4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2146014" y="2450815"/>
            <a:ext cx="5486400" cy="1041969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Key Terms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3998" y="262718"/>
            <a:ext cx="3200402" cy="644288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 smtClean="0"/>
              <a:t>Deism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Belief that God created the universe that is governed by natural law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These natural laws can be discovered by the use of human reason</a:t>
            </a:r>
            <a:endParaRPr lang="en-US" sz="2800" b="1" dirty="0" smtClean="0"/>
          </a:p>
        </p:txBody>
      </p:sp>
      <p:pic>
        <p:nvPicPr>
          <p:cNvPr id="6146" name="Picture 2" descr="deism cartoons, deism cartoon, deism picture, deism pictures, deism image, deism images, deism illustration, deism illustrations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05217"/>
            <a:ext cx="4108133" cy="4905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7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troducing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827</Words>
  <Application>Microsoft Office PowerPoint</Application>
  <PresentationFormat>On-screen Show (4:3)</PresentationFormat>
  <Paragraphs>112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Introducing PowerPoint 2010</vt:lpstr>
      <vt:lpstr>1_Introducing PowerPoint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18th century colonial society:</vt:lpstr>
      <vt:lpstr>Characteristics of woman in 18th century colonial society:</vt:lpstr>
      <vt:lpstr>The Middle Passage</vt:lpstr>
      <vt:lpstr>Characteristics of African Americans in 18th century colonial society:</vt:lpstr>
      <vt:lpstr>Characteristics of African Americans in 18th century colonial society: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2012-09-17T23:54:50Z</dcterms:created>
  <dcterms:modified xsi:type="dcterms:W3CDTF">2012-10-03T21:58:23Z</dcterms:modified>
</cp:coreProperties>
</file>