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77" r:id="rId2"/>
  </p:sldMasterIdLst>
  <p:notesMasterIdLst>
    <p:notesMasterId r:id="rId17"/>
  </p:notesMasterIdLst>
  <p:sldIdLst>
    <p:sldId id="258" r:id="rId3"/>
    <p:sldId id="318" r:id="rId4"/>
    <p:sldId id="306" r:id="rId5"/>
    <p:sldId id="307" r:id="rId6"/>
    <p:sldId id="308" r:id="rId7"/>
    <p:sldId id="309" r:id="rId8"/>
    <p:sldId id="310" r:id="rId9"/>
    <p:sldId id="311" r:id="rId10"/>
    <p:sldId id="312" r:id="rId11"/>
    <p:sldId id="313" r:id="rId12"/>
    <p:sldId id="314" r:id="rId13"/>
    <p:sldId id="315" r:id="rId14"/>
    <p:sldId id="316" r:id="rId15"/>
    <p:sldId id="317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duction" id="{CB6BBEF7-9717-4733-A929-535518E6EBF6}">
          <p14:sldIdLst>
            <p14:sldId id="258"/>
            <p14:sldId id="318"/>
            <p14:sldId id="306"/>
            <p14:sldId id="307"/>
            <p14:sldId id="308"/>
            <p14:sldId id="309"/>
            <p14:sldId id="310"/>
            <p14:sldId id="311"/>
            <p14:sldId id="312"/>
            <p14:sldId id="313"/>
            <p14:sldId id="314"/>
            <p14:sldId id="315"/>
            <p14:sldId id="316"/>
            <p14:sldId id="317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62" autoAdjust="0"/>
    <p:restoredTop sz="89825" autoAdjust="0"/>
  </p:normalViewPr>
  <p:slideViewPr>
    <p:cSldViewPr>
      <p:cViewPr>
        <p:scale>
          <a:sx n="70" d="100"/>
          <a:sy n="70" d="100"/>
        </p:scale>
        <p:origin x="-1470" y="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F830A1-3891-4B82-A120-081866556DA0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CC9574-A819-4FE4-99A7-1E27AD09A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16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891980-0BF3-461C-95D4-87E094E9751C}" type="slidenum">
              <a:rPr lang="en-US" smtClean="0">
                <a:solidFill>
                  <a:prstClr val="black"/>
                </a:solidFill>
              </a:rPr>
              <a:pPr/>
              <a:t>10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0548" y="20547"/>
            <a:ext cx="3498527" cy="282539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3503486" y="20548"/>
            <a:ext cx="5624418" cy="282549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/>
          <a:stretch>
            <a:fillRect/>
          </a:stretch>
        </p:blipFill>
        <p:spPr>
          <a:xfrm>
            <a:off x="20923" y="2818500"/>
            <a:ext cx="7668994" cy="229626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7662119" y="2819400"/>
            <a:ext cx="1461333" cy="2293850"/>
          </a:xfrm>
          <a:prstGeom prst="rect">
            <a:avLst/>
          </a:prstGeom>
        </p:spPr>
      </p:pic>
      <p:pic>
        <p:nvPicPr>
          <p:cNvPr id="11" name="Picture 10"/>
          <p:cNvPicPr>
            <a:picLocks/>
          </p:cNvPicPr>
          <p:nvPr userDrawn="1"/>
        </p:nvPicPr>
        <p:blipFill>
          <a:blip r:embed="rId6" cstate="print"/>
          <a:stretch>
            <a:fillRect/>
          </a:stretch>
        </p:blipFill>
        <p:spPr>
          <a:xfrm>
            <a:off x="20548" y="5089818"/>
            <a:ext cx="9098280" cy="1737360"/>
          </a:xfrm>
          <a:prstGeom prst="rect">
            <a:avLst/>
          </a:prstGeom>
        </p:spPr>
      </p:pic>
      <p:sp>
        <p:nvSpPr>
          <p:cNvPr id="14" name="Rectangle 13"/>
          <p:cNvSpPr/>
          <p:nvPr userDrawn="1"/>
        </p:nvSpPr>
        <p:spPr>
          <a:xfrm>
            <a:off x="8755230" y="2469776"/>
            <a:ext cx="304800" cy="152400"/>
          </a:xfrm>
          <a:prstGeom prst="rect">
            <a:avLst/>
          </a:prstGeom>
          <a:solidFill>
            <a:srgbClr val="F2741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47F28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9/17/2012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3581400" y="1295400"/>
            <a:ext cx="5105400" cy="1416269"/>
          </a:xfrm>
        </p:spPr>
        <p:txBody>
          <a:bodyPr anchor="b">
            <a:normAutofit/>
          </a:bodyPr>
          <a:lstStyle>
            <a:lvl1pPr algn="r">
              <a:buNone/>
              <a:defRPr lang="en-US" sz="2200" kern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344" y="4114800"/>
            <a:ext cx="7315200" cy="914400"/>
          </a:xfrm>
        </p:spPr>
        <p:txBody>
          <a:bodyPr anchor="b" anchorCtr="0">
            <a:normAutofit/>
          </a:bodyPr>
          <a:lstStyle>
            <a:lvl1pPr marL="0" indent="0">
              <a:defRPr lang="en-US" sz="3600" b="1" kern="1200" baseline="0">
                <a:solidFill>
                  <a:schemeClr val="bg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5350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7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build="p">
        <p:tmplLst>
          <p:tmpl lvl="1">
            <p:tnLst>
              <p:par>
                <p:cTn presetID="2" presetClass="entr" presetSubtype="2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1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      </a:t>
            </a: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prstClr val="white"/>
                </a:solidFill>
              </a:rPr>
              <a:t>       </a:t>
            </a:r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3045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9/17/2012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6341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9/17/2012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999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9/17/2012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842588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1800" y="1992354"/>
            <a:ext cx="5867400" cy="1970046"/>
          </a:xfrm>
        </p:spPr>
        <p:txBody>
          <a:bodyPr anchor="ctr">
            <a:normAutofit/>
          </a:bodyPr>
          <a:lstStyle>
            <a:lvl1pPr algn="l">
              <a:defRPr sz="3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5105400"/>
            <a:ext cx="8229601" cy="375787"/>
          </a:xfrm>
        </p:spPr>
        <p:txBody>
          <a:bodyPr anchor="b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762000" y="1946209"/>
            <a:ext cx="2057400" cy="2057400"/>
          </a:xfrm>
          <a:prstGeom prst="ellipse">
            <a:avLst/>
          </a:prstGeom>
          <a:gradFill flip="none" rotWithShape="1">
            <a:gsLst>
              <a:gs pos="0">
                <a:srgbClr val="F39C29"/>
              </a:gs>
              <a:gs pos="50000">
                <a:srgbClr val="F7931D"/>
              </a:gs>
              <a:gs pos="100000">
                <a:srgbClr val="FF6600"/>
              </a:gs>
            </a:gsLst>
            <a:path path="circle">
              <a:fillToRect l="50000" t="50000" r="50000" b="50000"/>
            </a:path>
            <a:tileRect/>
          </a:gradFill>
          <a:ln w="82550">
            <a:noFill/>
          </a:ln>
          <a:effectLst>
            <a:outerShdw blurRad="152400" dist="165100" dir="5400000" sx="90000" sy="-19000" rotWithShape="0">
              <a:prstClr val="black">
                <a:alpha val="11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      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8686800" y="526537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sp>
        <p:nvSpPr>
          <p:cNvPr id="9" name="Oval 8"/>
          <p:cNvSpPr/>
          <p:nvPr userDrawn="1"/>
        </p:nvSpPr>
        <p:spPr>
          <a:xfrm>
            <a:off x="1007328" y="1992354"/>
            <a:ext cx="1583472" cy="1295400"/>
          </a:xfrm>
          <a:prstGeom prst="ellipse">
            <a:avLst/>
          </a:prstGeom>
          <a:gradFill flip="none" rotWithShape="1">
            <a:gsLst>
              <a:gs pos="63000">
                <a:schemeClr val="bg1">
                  <a:alpha val="7000"/>
                </a:schemeClr>
              </a:gs>
              <a:gs pos="72000">
                <a:schemeClr val="bg1">
                  <a:alpha val="15000"/>
                </a:schemeClr>
              </a:gs>
              <a:gs pos="91000">
                <a:schemeClr val="bg1">
                  <a:alpha val="28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     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9/17/2012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3074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9/17/2012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07659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9/17/2012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158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9/17/2012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3931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Media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9/17/2012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595263" y="4800600"/>
            <a:ext cx="4873752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06552" y="4800600"/>
            <a:ext cx="4809244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Media Placeholder 8"/>
          <p:cNvSpPr>
            <a:spLocks noGrp="1"/>
          </p:cNvSpPr>
          <p:nvPr>
            <p:ph type="media" sz="quarter" idx="13"/>
          </p:nvPr>
        </p:nvSpPr>
        <p:spPr>
          <a:xfrm>
            <a:off x="587022" y="838200"/>
            <a:ext cx="4873752" cy="381282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media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4"/>
          </p:nvPr>
        </p:nvSpPr>
        <p:spPr>
          <a:xfrm>
            <a:off x="5776863" y="838200"/>
            <a:ext cx="2819400" cy="4636911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727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/>
      </p:transition>
    </mc:Choice>
    <mc:Fallback xmlns="">
      <p:transition spd="slow">
        <p:wip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92800" y="4800600"/>
            <a:ext cx="5500800" cy="685800"/>
          </a:xfrm>
          <a:prstGeom prst="rect">
            <a:avLst/>
          </a:prstGeom>
          <a:solidFill>
            <a:schemeClr val="tx1">
              <a:lumMod val="95000"/>
              <a:lumOff val="5000"/>
              <a:alpha val="5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white"/>
              </a:solidFill>
              <a:latin typeface="Georgia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>
            <a:normAutofit/>
          </a:bodyPr>
          <a:lstStyle>
            <a:lvl1pPr algn="ctr">
              <a:defRPr sz="1800" b="0" i="1">
                <a:solidFill>
                  <a:schemeClr val="bg1">
                    <a:lumMod val="85000"/>
                  </a:schemeClr>
                </a:solidFill>
                <a:latin typeface="Georgia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562600"/>
            <a:ext cx="5486400" cy="609600"/>
          </a:xfrm>
        </p:spPr>
        <p:txBody>
          <a:bodyPr/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prstClr val="white"/>
                </a:solidFill>
              </a:rPr>
              <a:pPr/>
              <a:t>9/17/2012</a:t>
            </a:fld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prstClr val="white"/>
                </a:solidFill>
              </a:rPr>
              <a:pPr/>
              <a:t>‹#›</a:t>
            </a:fld>
            <a:endParaRPr lang="en-US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83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Vertical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9/17/2012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14" name="Title 1"/>
          <p:cNvSpPr>
            <a:spLocks noGrp="1"/>
          </p:cNvSpPr>
          <p:nvPr>
            <p:ph type="title" hasCustomPrompt="1"/>
          </p:nvPr>
        </p:nvSpPr>
        <p:spPr>
          <a:xfrm>
            <a:off x="0" y="414867"/>
            <a:ext cx="5029200" cy="457200"/>
          </a:xfrm>
          <a:solidFill>
            <a:schemeClr val="tx1">
              <a:lumMod val="50000"/>
              <a:lumOff val="50000"/>
            </a:schemeClr>
          </a:solidFill>
        </p:spPr>
        <p:txBody>
          <a:bodyPr>
            <a:normAutofit/>
          </a:bodyPr>
          <a:lstStyle>
            <a:lvl1pPr algn="l">
              <a:defRPr lang="en-US" sz="2800" b="1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    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88989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7150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5105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9/17/2012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lumMod val="85000"/>
                    <a:lumOff val="1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lumMod val="85000"/>
                  <a:lumOff val="1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8908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934E2-BBB6-4D34-BB01-078E9AA25260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9/17/2012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20FCD-5F4C-4989-BE05-0A8208BCBC21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77066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180" y="76200"/>
            <a:ext cx="8403020" cy="685800"/>
          </a:xfrm>
        </p:spPr>
        <p:txBody>
          <a:bodyPr anchor="ctr" anchorCtr="0">
            <a:normAutofit/>
          </a:bodyPr>
          <a:lstStyle>
            <a:lvl1pPr algn="l">
              <a:defRPr sz="3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0999" y="1"/>
            <a:ext cx="7068015" cy="838200"/>
          </a:xfrm>
        </p:spPr>
        <p:txBody>
          <a:bodyPr anchor="b">
            <a:normAutofit/>
          </a:bodyPr>
          <a:lstStyle>
            <a:lvl1pPr algn="l"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6402"/>
            <a:ext cx="4038600" cy="3971455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038600" cy="3971454"/>
          </a:xfrm>
        </p:spPr>
        <p:txBody>
          <a:bodyPr/>
          <a:lstStyle>
            <a:lvl1pPr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 sz="2400"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 sz="2000"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 sz="1800"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762000"/>
            <a:ext cx="2445488" cy="2286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4400" y="2077200"/>
            <a:ext cx="701040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: Emphasis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8050E-B668-4FA7-85AD-C750C80A6E9B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/>
          <p:cNvSpPr>
            <a:spLocks noGrp="1"/>
          </p:cNvSpPr>
          <p:nvPr>
            <p:ph type="title" hasCustomPrompt="1"/>
          </p:nvPr>
        </p:nvSpPr>
        <p:spPr>
          <a:xfrm>
            <a:off x="290400" y="3081000"/>
            <a:ext cx="8686800" cy="1095600"/>
          </a:xfrm>
        </p:spPr>
        <p:txBody>
          <a:bodyPr>
            <a:normAutofit/>
          </a:bodyPr>
          <a:lstStyle>
            <a:lvl1pPr algn="ctr">
              <a:defRPr lang="en-US" sz="4600" b="1" kern="1200" spc="-150" baseline="0" dirty="0" smtClean="0">
                <a:ln>
                  <a:gradFill>
                    <a:gsLst>
                      <a:gs pos="0">
                        <a:schemeClr val="bg1"/>
                      </a:gs>
                      <a:gs pos="50000">
                        <a:schemeClr val="bg1">
                          <a:lumMod val="75000"/>
                        </a:schemeClr>
                      </a:gs>
                    </a:gsLst>
                    <a:lin ang="5400000" scaled="0"/>
                  </a:gradFill>
                </a:ln>
                <a:gradFill>
                  <a:gsLst>
                    <a:gs pos="11000">
                      <a:schemeClr val="bg1">
                        <a:lumMod val="75000"/>
                      </a:schemeClr>
                    </a:gs>
                    <a:gs pos="91000">
                      <a:schemeClr val="bg1"/>
                    </a:gs>
                  </a:gsLst>
                  <a:lin ang="16200000" scaled="1"/>
                </a:gradFill>
                <a:effectLst>
                  <a:outerShdw blurRad="38100" algn="ctr" rotWithShape="0">
                    <a:prstClr val="black">
                      <a:alpha val="25000"/>
                    </a:prstClr>
                  </a:outerShdw>
                  <a:reflection blurRad="6350" stA="60000" endA="900" endPos="58000" dir="5400000" sy="-100000" algn="bl" rotWithShape="0"/>
                </a:effectLst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283952" y="2424752"/>
            <a:ext cx="8694000" cy="639762"/>
          </a:xfrm>
        </p:spPr>
        <p:txBody>
          <a:bodyPr anchor="b">
            <a:normAutofit/>
          </a:bodyPr>
          <a:lstStyle>
            <a:lvl1pPr marL="0" indent="0" algn="ctr">
              <a:buNone/>
              <a:defRPr lang="en-US" sz="2800" kern="1200" dirty="0" smtClean="0">
                <a:solidFill>
                  <a:srgbClr val="2E507A">
                    <a:alpha val="81000"/>
                  </a:srgb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push dir="u"/>
      </p:transition>
    </mc:Choice>
    <mc:Fallback xmlns="">
      <p:transition spd="slow">
        <p:push dir="u"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with Text 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2895600"/>
            <a:ext cx="7543800" cy="2133600"/>
          </a:xfrm>
          <a:prstGeom prst="rect">
            <a:avLst/>
          </a:prstGeom>
          <a:gradFill flip="none" rotWithShape="1">
            <a:gsLst>
              <a:gs pos="63000">
                <a:schemeClr val="tx1">
                  <a:lumMod val="85000"/>
                  <a:lumOff val="15000"/>
                  <a:alpha val="49000"/>
                </a:schemeClr>
              </a:gs>
              <a:gs pos="100000">
                <a:schemeClr val="tx1">
                  <a:lumMod val="95000"/>
                  <a:lumOff val="5000"/>
                  <a:alpha val="5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14867" y="3200400"/>
            <a:ext cx="7010400" cy="1676400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defRPr lang="en-US" sz="4000" kern="120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15"/>
          <p:cNvSpPr>
            <a:spLocks noGrp="1"/>
          </p:cNvSpPr>
          <p:nvPr>
            <p:ph type="body" sz="quarter" idx="14" hasCustomPrompt="1"/>
          </p:nvPr>
        </p:nvSpPr>
        <p:spPr>
          <a:xfrm>
            <a:off x="4648200" y="664780"/>
            <a:ext cx="4191000" cy="381000"/>
          </a:xfrm>
        </p:spPr>
        <p:txBody>
          <a:bodyPr>
            <a:normAutofit/>
          </a:bodyPr>
          <a:lstStyle>
            <a:lvl1pPr algn="r">
              <a:buNone/>
              <a:defRPr lang="en-US" sz="1800" b="1" kern="1200" dirty="0" smtClean="0">
                <a:solidFill>
                  <a:schemeClr val="bg1">
                    <a:lumMod val="6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</a:lstStyle>
          <a:p>
            <a:pPr lvl="0"/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vortex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0" presetClass="entr" presetSubtype="0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utoUpdateAnimBg="0"/>
    </p:bld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609600"/>
            <a:ext cx="5111750" cy="5334000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435101"/>
            <a:ext cx="3008313" cy="3822699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/>
              <a:pPr/>
              <a:t>9/17/2012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61" r:id="rId4"/>
    <p:sldLayoutId id="2147483652" r:id="rId5"/>
    <p:sldLayoutId id="2147483654" r:id="rId6"/>
    <p:sldLayoutId id="2147483655" r:id="rId7"/>
    <p:sldLayoutId id="2147483660" r:id="rId8"/>
    <p:sldLayoutId id="2147483656" r:id="rId9"/>
    <p:sldLayoutId id="2147483676" r:id="rId10"/>
    <p:sldLayoutId id="2147483657" r:id="rId11"/>
    <p:sldLayoutId id="2147483658" r:id="rId12"/>
    <p:sldLayoutId id="2147483659" r:id="rId13"/>
    <p:sldLayoutId id="2147483663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6" cstate="print"/>
          <a:srcRect l="2599" r="5874" b="5262"/>
          <a:stretch/>
        </p:blipFill>
        <p:spPr>
          <a:xfrm>
            <a:off x="3530" y="5867400"/>
            <a:ext cx="9144000" cy="105369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8050E-B668-4FA7-85AD-C750C80A6E9B}" type="datetimeFigureOut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9/17/2012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D5ECE-8B49-45CD-BE81-EF81920D1969}" type="slidenum">
              <a:rPr lang="en-US" smtClean="0">
                <a:solidFill>
                  <a:srgbClr val="262626">
                    <a:tint val="75000"/>
                  </a:srgbClr>
                </a:solidFill>
              </a:rPr>
              <a:pPr/>
              <a:t>‹#›</a:t>
            </a:fld>
            <a:endParaRPr lang="en-US" dirty="0">
              <a:solidFill>
                <a:srgbClr val="262626">
                  <a:tint val="75000"/>
                </a:srgb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47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4.xml"/><Relationship Id="rId1" Type="http://schemas.openxmlformats.org/officeDocument/2006/relationships/tags" Target="../tags/tag1.xml"/><Relationship Id="rId4" Type="http://schemas.openxmlformats.org/officeDocument/2006/relationships/image" Target="../media/image19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8.xml"/><Relationship Id="rId4" Type="http://schemas.openxmlformats.org/officeDocument/2006/relationships/image" Target="../media/image2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381000"/>
            <a:ext cx="7924800" cy="707886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40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9/11 Do 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Now 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sym typeface="Wingdings" pitchFamily="2" charset="2"/>
              </a:rPr>
              <a:t> </a:t>
            </a:r>
            <a:r>
              <a:rPr lang="en-US" sz="4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Agenda:</a:t>
            </a:r>
          </a:p>
          <a:p>
            <a:endParaRPr lang="en-US" sz="4000" dirty="0">
              <a:solidFill>
                <a:schemeClr val="tx1">
                  <a:lumMod val="50000"/>
                  <a:lumOff val="50000"/>
                </a:schemeClr>
              </a:solidFill>
              <a:latin typeface="+mj-lt"/>
              <a:cs typeface="Arial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1905000" y="2936809"/>
            <a:ext cx="5257800" cy="1588"/>
          </a:xfrm>
          <a:prstGeom prst="line">
            <a:avLst/>
          </a:prstGeom>
          <a:ln w="47625">
            <a:solidFill>
              <a:srgbClr val="E4E4E4"/>
            </a:solidFill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32368" y="4419600"/>
            <a:ext cx="4301532" cy="1752599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r>
              <a:rPr lang="en-US" sz="2000" b="1" u="sng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Homework: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Tuesday: Read and create a defense for your </a:t>
            </a:r>
          </a:p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assigned role for the Role Play.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Wednesday: Complete blog post – </a:t>
            </a:r>
          </a:p>
          <a:p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don’t forget evidence!</a:t>
            </a:r>
            <a:endParaRPr lang="en-US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686800" y="5284486"/>
            <a:ext cx="457200" cy="96672"/>
          </a:xfrm>
          <a:prstGeom prst="rect">
            <a:avLst/>
          </a:prstGeom>
          <a:solidFill>
            <a:srgbClr val="FF66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FF6600"/>
                </a:solidFill>
              </a:rPr>
              <a:t>           </a:t>
            </a:r>
            <a:endParaRPr lang="en-US" dirty="0">
              <a:solidFill>
                <a:srgbClr val="FF66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304800" y="1427539"/>
            <a:ext cx="2895600" cy="3352800"/>
            <a:chOff x="762000" y="1655683"/>
            <a:chExt cx="2057400" cy="2708434"/>
          </a:xfrm>
        </p:grpSpPr>
        <p:sp>
          <p:nvSpPr>
            <p:cNvPr id="6" name="Oval 5"/>
            <p:cNvSpPr/>
            <p:nvPr/>
          </p:nvSpPr>
          <p:spPr>
            <a:xfrm>
              <a:off x="762000" y="1946209"/>
              <a:ext cx="2057400" cy="2057400"/>
            </a:xfrm>
            <a:prstGeom prst="ellipse">
              <a:avLst/>
            </a:prstGeom>
            <a:gradFill flip="none" rotWithShape="1">
              <a:gsLst>
                <a:gs pos="0">
                  <a:srgbClr val="F39C29"/>
                </a:gs>
                <a:gs pos="50000">
                  <a:srgbClr val="F7931D"/>
                </a:gs>
                <a:gs pos="100000">
                  <a:srgbClr val="FF6600"/>
                </a:gs>
              </a:gsLst>
              <a:path path="circle">
                <a:fillToRect l="50000" t="50000" r="50000" b="50000"/>
              </a:path>
              <a:tileRect/>
            </a:gradFill>
            <a:ln w="8255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1289384" y="1655683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F26200">
                      <a:alpha val="40000"/>
                    </a:srgbClr>
                  </a:solidFill>
                  <a:latin typeface="+mj-lt"/>
                  <a:cs typeface="Arial" pitchFamily="34" charset="0"/>
                </a:rPr>
                <a:t>1</a:t>
              </a:r>
              <a:endParaRPr lang="en-US" sz="17000" b="1" dirty="0">
                <a:solidFill>
                  <a:srgbClr val="F26200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823416" y="2438399"/>
              <a:ext cx="1931160" cy="1264976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Chapter 2 Review on your own</a:t>
              </a:r>
            </a:p>
            <a:p>
              <a:pPr algn="ctr">
                <a:lnSpc>
                  <a:spcPct val="120000"/>
                </a:lnSpc>
              </a:pPr>
              <a:r>
                <a:rPr lang="en-US" sz="2400" b="1" spc="60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(45 minutes)</a:t>
              </a:r>
              <a:endParaRPr lang="en-US" sz="24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379148" y="1419282"/>
            <a:ext cx="2705100" cy="3361057"/>
            <a:chOff x="3543300" y="1651200"/>
            <a:chExt cx="2057400" cy="2708434"/>
          </a:xfrm>
        </p:grpSpPr>
        <p:sp>
          <p:nvSpPr>
            <p:cNvPr id="4" name="Oval 3"/>
            <p:cNvSpPr/>
            <p:nvPr/>
          </p:nvSpPr>
          <p:spPr>
            <a:xfrm>
              <a:off x="3543300" y="1946209"/>
              <a:ext cx="2057400" cy="2057400"/>
            </a:xfrm>
            <a:prstGeom prst="ellipse">
              <a:avLst/>
            </a:prstGeom>
            <a:gradFill>
              <a:gsLst>
                <a:gs pos="0">
                  <a:srgbClr val="00B0F0"/>
                </a:gs>
                <a:gs pos="50000">
                  <a:srgbClr val="399ECB"/>
                </a:gs>
                <a:gs pos="100000">
                  <a:srgbClr val="0077D0"/>
                </a:gs>
              </a:gsLst>
              <a:path path="circle">
                <a:fillToRect l="50000" t="50000" r="50000" b="50000"/>
              </a:path>
            </a:gradFill>
            <a:ln w="82550">
              <a:noFill/>
            </a:ln>
            <a:effectLst>
              <a:outerShdw blurRad="1270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102810" y="1651200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2A7A9E">
                      <a:alpha val="40000"/>
                    </a:srgbClr>
                  </a:solidFill>
                  <a:latin typeface="+mj-lt"/>
                  <a:cs typeface="Arial" pitchFamily="34" charset="0"/>
                </a:rPr>
                <a:t>2</a:t>
              </a:r>
              <a:endParaRPr lang="en-US" sz="17000" b="1" dirty="0">
                <a:solidFill>
                  <a:srgbClr val="2A7A9E">
                    <a:alpha val="40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3639171" y="2353554"/>
              <a:ext cx="1835906" cy="1653982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120000"/>
                </a:lnSpc>
              </a:pPr>
              <a:r>
                <a:rPr lang="en-US" sz="2300" b="1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Review Chapter 2 Review Questions</a:t>
              </a:r>
            </a:p>
            <a:p>
              <a:pPr algn="ctr">
                <a:lnSpc>
                  <a:spcPct val="120000"/>
                </a:lnSpc>
              </a:pPr>
              <a:r>
                <a:rPr lang="en-US" sz="2300" b="1" dirty="0" smtClean="0">
                  <a:solidFill>
                    <a:schemeClr val="bg1"/>
                  </a:solidFill>
                  <a:effectLst>
                    <a:outerShdw blurRad="50800" dist="25400" dir="5400000" algn="t" rotWithShape="0">
                      <a:prstClr val="black">
                        <a:alpha val="15000"/>
                      </a:prstClr>
                    </a:outerShdw>
                  </a:effectLst>
                </a:rPr>
                <a:t>(25 minutes)</a:t>
              </a:r>
              <a:endParaRPr lang="en-US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6340240" y="1599537"/>
            <a:ext cx="2514600" cy="3000545"/>
            <a:chOff x="6324600" y="1733210"/>
            <a:chExt cx="2057400" cy="2708434"/>
          </a:xfrm>
        </p:grpSpPr>
        <p:sp>
          <p:nvSpPr>
            <p:cNvPr id="5" name="Oval 4"/>
            <p:cNvSpPr/>
            <p:nvPr/>
          </p:nvSpPr>
          <p:spPr>
            <a:xfrm>
              <a:off x="6324600" y="1953643"/>
              <a:ext cx="2057400" cy="2057400"/>
            </a:xfrm>
            <a:prstGeom prst="ellipse">
              <a:avLst/>
            </a:prstGeom>
            <a:gradFill flip="none" rotWithShape="1">
              <a:gsLst>
                <a:gs pos="5000">
                  <a:srgbClr val="84D830"/>
                </a:gs>
                <a:gs pos="48000">
                  <a:srgbClr val="7BCF27"/>
                </a:gs>
                <a:gs pos="100000">
                  <a:srgbClr val="56901C"/>
                </a:gs>
              </a:gsLst>
              <a:path path="circle">
                <a:fillToRect l="50000" t="50000" r="50000" b="50000"/>
              </a:path>
              <a:tileRect/>
            </a:gradFill>
            <a:ln w="50800">
              <a:noFill/>
            </a:ln>
            <a:effectLst>
              <a:outerShdw blurRad="152400" dist="165100" dir="5400000" sx="90000" sy="-19000" rotWithShape="0">
                <a:prstClr val="black">
                  <a:alpha val="11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/>
                <a:t>             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6900622" y="1733210"/>
              <a:ext cx="1219200" cy="27084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7000" b="1" dirty="0" smtClean="0">
                  <a:solidFill>
                    <a:srgbClr val="65B131">
                      <a:alpha val="64000"/>
                    </a:srgbClr>
                  </a:solidFill>
                  <a:latin typeface="+mj-lt"/>
                  <a:cs typeface="Arial" pitchFamily="34" charset="0"/>
                </a:rPr>
                <a:t>3</a:t>
              </a:r>
              <a:endParaRPr lang="en-US" sz="17000" b="1" dirty="0">
                <a:solidFill>
                  <a:srgbClr val="65B131">
                    <a:alpha val="64000"/>
                  </a:srgbClr>
                </a:solidFill>
                <a:latin typeface="+mj-lt"/>
                <a:cs typeface="Arial" pitchFamily="34" charset="0"/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6411809" y="2077718"/>
              <a:ext cx="1931160" cy="1719542"/>
            </a:xfrm>
            <a:prstGeom prst="rect">
              <a:avLst/>
            </a:prstGeom>
            <a:noFill/>
          </p:spPr>
          <p:txBody>
            <a:bodyPr wrap="square" rtlCol="0">
              <a:normAutofit/>
            </a:bodyPr>
            <a:lstStyle/>
            <a:p>
              <a:pPr algn="ctr">
                <a:lnSpc>
                  <a:spcPct val="110000"/>
                </a:lnSpc>
              </a:pPr>
              <a:endParaRPr lang="en-US" sz="2300" b="1" dirty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endParaRPr>
            </a:p>
          </p:txBody>
        </p:sp>
      </p:grpSp>
      <p:sp>
        <p:nvSpPr>
          <p:cNvPr id="25" name="TextBox 24"/>
          <p:cNvSpPr txBox="1"/>
          <p:nvPr/>
        </p:nvSpPr>
        <p:spPr>
          <a:xfrm>
            <a:off x="6393260" y="2293261"/>
            <a:ext cx="2413876" cy="1592939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pPr algn="ctr">
              <a:lnSpc>
                <a:spcPct val="120000"/>
              </a:lnSpc>
            </a:pPr>
            <a:r>
              <a:rPr lang="en-US" sz="2300" b="1" dirty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rPr>
              <a:t>Quick Notes, Summary, &amp; Role Play Intro</a:t>
            </a:r>
          </a:p>
          <a:p>
            <a:pPr algn="ctr">
              <a:lnSpc>
                <a:spcPct val="120000"/>
              </a:lnSpc>
            </a:pPr>
            <a:r>
              <a:rPr lang="en-US" sz="2300" b="1" dirty="0" smtClean="0">
                <a:solidFill>
                  <a:schemeClr val="bg1"/>
                </a:solidFill>
                <a:effectLst>
                  <a:outerShdw blurRad="50800" dist="25400" dir="5400000" algn="t" rotWithShape="0">
                    <a:prstClr val="black">
                      <a:alpha val="15000"/>
                    </a:prstClr>
                  </a:outerShdw>
                </a:effectLst>
              </a:rPr>
              <a:t>(20 minutes)</a:t>
            </a:r>
            <a:endParaRPr lang="en-US" sz="2300" b="1" dirty="0">
              <a:solidFill>
                <a:schemeClr val="bg1"/>
              </a:solidFill>
              <a:effectLst>
                <a:outerShdw blurRad="50800" dist="25400" dir="5400000" algn="t" rotWithShape="0">
                  <a:prstClr val="black">
                    <a:alpha val="15000"/>
                  </a:prstClr>
                </a:outerShdw>
              </a:effectLst>
            </a:endParaRPr>
          </a:p>
        </p:txBody>
      </p:sp>
      <p:pic>
        <p:nvPicPr>
          <p:cNvPr id="3074" name="Picture 2" descr="http://www.whec.com/whecimages/9-11-.jpg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95142" y="4269927"/>
            <a:ext cx="3344142" cy="2222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</a:rPr>
              <a:t>Comprehension and Analysis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7" y="228599"/>
            <a:ext cx="7315201" cy="598568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What was the Pueblo Revolt, who did it involve, and why did it happen?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/>
              <a:t>1680 - Present-day New Mexico </a:t>
            </a:r>
            <a:r>
              <a:rPr lang="en-US" sz="2400" b="1" dirty="0" smtClean="0">
                <a:sym typeface="Wingdings" pitchFamily="2" charset="2"/>
              </a:rPr>
              <a:t> Pueblo Nat. Am., led by Pope, revolted against Spanish (Juan de Onate &amp; crew) b/c trying to subjugate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sym typeface="Wingdings" pitchFamily="2" charset="2"/>
              </a:rPr>
              <a:t>Uprising suppressed, killing 800 Pueblo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sym typeface="Wingdings" pitchFamily="2" charset="2"/>
              </a:rPr>
              <a:t>No stability &amp; another revolt  Sp. driven out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400" b="1" dirty="0" smtClean="0">
                <a:sym typeface="Wingdings" pitchFamily="2" charset="2"/>
              </a:rPr>
              <a:t>Sp. reestablished control over area in early 1700s</a:t>
            </a:r>
            <a:endParaRPr lang="en-US" sz="2400" b="1" dirty="0" smtClean="0"/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5432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</a:rPr>
              <a:t>Comprehension and Analysis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8" y="262718"/>
            <a:ext cx="7315201" cy="5985682"/>
          </a:xfrm>
          <a:prstGeom prst="rect">
            <a:avLst/>
          </a:prstGeom>
          <a:noFill/>
        </p:spPr>
        <p:txBody>
          <a:bodyPr wrap="square" rtlCol="0">
            <a:normAutofit fontScale="92500" lnSpcReduction="10000"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How did the Columbian Exchange lead to redistributions of power and population?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i="1" dirty="0" smtClean="0"/>
              <a:t>Spanish conquest:</a:t>
            </a:r>
            <a:endParaRPr lang="en-US" sz="28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Cortés’s conquest of Mexico enabled Spain to gain control of the Mexican empire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Money in hands of Europeans, not Nat. Am.</a:t>
            </a:r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i="1" dirty="0" smtClean="0"/>
              <a:t>Impact </a:t>
            </a:r>
            <a:r>
              <a:rPr lang="en-US" sz="2800" i="1" dirty="0"/>
              <a:t>in the New </a:t>
            </a:r>
            <a:r>
              <a:rPr lang="en-US" sz="2800" i="1" dirty="0" smtClean="0"/>
              <a:t>World:</a:t>
            </a:r>
            <a:endParaRPr lang="en-US" sz="28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system </a:t>
            </a:r>
            <a:r>
              <a:rPr lang="en-US" sz="2800" dirty="0"/>
              <a:t>of </a:t>
            </a:r>
            <a:r>
              <a:rPr lang="en-US" sz="2800" dirty="0" err="1" smtClean="0"/>
              <a:t>e</a:t>
            </a:r>
            <a:r>
              <a:rPr lang="en-US" sz="2800" i="1" dirty="0" err="1" smtClean="0"/>
              <a:t>ncomienda</a:t>
            </a:r>
            <a:endParaRPr lang="en-US" sz="28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European </a:t>
            </a:r>
            <a:r>
              <a:rPr lang="en-US" sz="2800" dirty="0"/>
              <a:t>diseases </a:t>
            </a:r>
            <a:r>
              <a:rPr lang="en-US" sz="2800" dirty="0" smtClean="0"/>
              <a:t>decimated Nat. Am. Population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African slaves introduced after Nat. Am. die</a:t>
            </a:r>
            <a:endParaRPr lang="en-US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i="1" dirty="0"/>
              <a:t>Impact in </a:t>
            </a:r>
            <a:r>
              <a:rPr lang="en-US" sz="2800" i="1" dirty="0" smtClean="0"/>
              <a:t>Europe:</a:t>
            </a:r>
            <a:endParaRPr lang="en-US" sz="2800" dirty="0"/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Spanish </a:t>
            </a:r>
            <a:r>
              <a:rPr lang="en-US" sz="2800" dirty="0"/>
              <a:t>dominance in sixteenth-century </a:t>
            </a:r>
            <a:r>
              <a:rPr lang="en-US" sz="2800" dirty="0" smtClean="0"/>
              <a:t>Europe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800" dirty="0" smtClean="0"/>
              <a:t>Spanish = model for European countries/exploration</a:t>
            </a:r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85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</a:rPr>
              <a:t>Quick Notes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8" y="262718"/>
            <a:ext cx="7315201" cy="598568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Spanish Conquest</a:t>
            </a:r>
            <a:endParaRPr lang="en-US" dirty="0"/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 rot="16200000">
            <a:off x="2400299" y="38100"/>
            <a:ext cx="5334002" cy="7543798"/>
          </a:xfrm>
        </p:spPr>
        <p:txBody>
          <a:bodyPr/>
          <a:lstStyle/>
          <a:p>
            <a:r>
              <a:rPr lang="en-US" dirty="0" smtClean="0"/>
              <a:t>CC set pattern for future Sp. Conquistadors</a:t>
            </a:r>
          </a:p>
          <a:p>
            <a:pPr lvl="1"/>
            <a:r>
              <a:rPr lang="en-US" dirty="0" smtClean="0"/>
              <a:t>Ethnocentric (superiority of own ethnic group)</a:t>
            </a:r>
          </a:p>
          <a:p>
            <a:r>
              <a:rPr lang="en-US" dirty="0" smtClean="0"/>
              <a:t>Conquistadors conquered/overthrew centralized governments</a:t>
            </a:r>
          </a:p>
          <a:p>
            <a:pPr lvl="1"/>
            <a:r>
              <a:rPr lang="en-US" dirty="0" err="1" smtClean="0"/>
              <a:t>Hernan</a:t>
            </a:r>
            <a:r>
              <a:rPr lang="en-US" dirty="0" smtClean="0"/>
              <a:t> Cortes conquered Aztecs (</a:t>
            </a:r>
            <a:r>
              <a:rPr lang="en-US" dirty="0" err="1" smtClean="0"/>
              <a:t>Mexica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Francisco Pizarro conquered Incas</a:t>
            </a:r>
          </a:p>
          <a:p>
            <a:r>
              <a:rPr lang="en-US" dirty="0" smtClean="0"/>
              <a:t>Euro. Diseases decimate Nat. Am. </a:t>
            </a:r>
          </a:p>
          <a:p>
            <a:r>
              <a:rPr lang="en-US" dirty="0" smtClean="0"/>
              <a:t>After collapse of Aztec Empire, Spanish renamed the region New Spain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47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</a:rPr>
              <a:t>Quick Notes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8" y="262718"/>
            <a:ext cx="7315201" cy="598568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Key Facts About New Spain</a:t>
            </a:r>
            <a:endParaRPr lang="en-US" dirty="0"/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 rot="16200000">
            <a:off x="2400299" y="38100"/>
            <a:ext cx="5334002" cy="754379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Sp. Discovered/mined rich deposits of gold &amp; silver</a:t>
            </a:r>
          </a:p>
          <a:p>
            <a:r>
              <a:rPr lang="en-US" dirty="0" smtClean="0"/>
              <a:t>Columbian Exchange</a:t>
            </a:r>
          </a:p>
          <a:p>
            <a:pPr lvl="1"/>
            <a:r>
              <a:rPr lang="en-US" dirty="0" smtClean="0"/>
              <a:t>brought horses &amp; gunpowder to New World</a:t>
            </a:r>
          </a:p>
          <a:p>
            <a:pPr lvl="1"/>
            <a:r>
              <a:rPr lang="en-US" dirty="0" smtClean="0"/>
              <a:t>corn, potatoes, &amp; tomatoes to Euro </a:t>
            </a:r>
            <a:r>
              <a:rPr lang="en-US" dirty="0" smtClean="0">
                <a:sym typeface="Wingdings" pitchFamily="2" charset="2"/>
              </a:rPr>
              <a:t> enriched diet &amp; lengthened lifespans</a:t>
            </a:r>
          </a:p>
          <a:p>
            <a:r>
              <a:rPr lang="en-US" dirty="0" smtClean="0">
                <a:sym typeface="Wingdings" pitchFamily="2" charset="2"/>
              </a:rPr>
              <a:t>Sp. Rulers = autocratic monarchs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Rewarded local officials by granting villages/control over Nat. Am. (</a:t>
            </a:r>
            <a:r>
              <a:rPr lang="en-US" dirty="0" err="1" smtClean="0">
                <a:sym typeface="Wingdings" pitchFamily="2" charset="2"/>
              </a:rPr>
              <a:t>encomienda</a:t>
            </a:r>
            <a:r>
              <a:rPr lang="en-US" dirty="0" smtClean="0">
                <a:sym typeface="Wingdings" pitchFamily="2" charset="2"/>
              </a:rPr>
              <a:t>)</a:t>
            </a:r>
          </a:p>
          <a:p>
            <a:r>
              <a:rPr lang="en-US" dirty="0" smtClean="0">
                <a:sym typeface="Wingdings" pitchFamily="2" charset="2"/>
              </a:rPr>
              <a:t>Catholic Church sent missionaries to convert Nat. Am.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Sp. Church &amp; govt. approved intermarriage b/n colonists and Nat. Am.  greater tolerance of racial differences than English settlers later</a:t>
            </a:r>
          </a:p>
        </p:txBody>
      </p:sp>
    </p:spTree>
    <p:extLst>
      <p:ext uri="{BB962C8B-B14F-4D97-AF65-F5344CB8AC3E}">
        <p14:creationId xmlns:p14="http://schemas.microsoft.com/office/powerpoint/2010/main" val="4115479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</a:rPr>
              <a:t>Quick Notes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8" y="262718"/>
            <a:ext cx="7315201" cy="598568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Spanish Southwest</a:t>
            </a:r>
            <a:endParaRPr lang="en-US" dirty="0"/>
          </a:p>
        </p:txBody>
      </p:sp>
      <p:sp>
        <p:nvSpPr>
          <p:cNvPr id="5" name="Vertical Text Placeholder 4"/>
          <p:cNvSpPr>
            <a:spLocks noGrp="1"/>
          </p:cNvSpPr>
          <p:nvPr>
            <p:ph type="body" orient="vert" idx="1"/>
          </p:nvPr>
        </p:nvSpPr>
        <p:spPr>
          <a:xfrm rot="16200000">
            <a:off x="2400299" y="38100"/>
            <a:ext cx="5334002" cy="7543798"/>
          </a:xfrm>
        </p:spPr>
        <p:txBody>
          <a:bodyPr>
            <a:normAutofit/>
          </a:bodyPr>
          <a:lstStyle/>
          <a:p>
            <a:r>
              <a:rPr lang="en-US" dirty="0" smtClean="0"/>
              <a:t>Spanish expanded north from Mexico </a:t>
            </a:r>
            <a:r>
              <a:rPr lang="en-US" dirty="0" smtClean="0">
                <a:sym typeface="Wingdings" pitchFamily="2" charset="2"/>
              </a:rPr>
              <a:t> established permanent settlements in now New Mexico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By 1630, 3,000 Sp. lived there</a:t>
            </a:r>
          </a:p>
          <a:p>
            <a:r>
              <a:rPr lang="en-US" dirty="0" smtClean="0">
                <a:sym typeface="Wingdings" pitchFamily="2" charset="2"/>
              </a:rPr>
              <a:t>Sp. = most contact with Hopi &amp; Zuni</a:t>
            </a:r>
          </a:p>
          <a:p>
            <a:r>
              <a:rPr lang="en-US" dirty="0" smtClean="0">
                <a:sym typeface="Wingdings" pitchFamily="2" charset="2"/>
              </a:rPr>
              <a:t>Sp. exploited Nat. Am.  leads to Pueblo Revolt</a:t>
            </a:r>
          </a:p>
        </p:txBody>
      </p:sp>
    </p:spTree>
    <p:extLst>
      <p:ext uri="{BB962C8B-B14F-4D97-AF65-F5344CB8AC3E}">
        <p14:creationId xmlns:p14="http://schemas.microsoft.com/office/powerpoint/2010/main" val="4268957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Discovering </a:t>
            </a:r>
            <a:r>
              <a:rPr lang="en-US" dirty="0"/>
              <a:t>C</a:t>
            </a:r>
            <a:r>
              <a:rPr lang="en-US" dirty="0" smtClean="0"/>
              <a:t>olumbus…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is the first thing Columbus did when he arrived in the “New World”?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9520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</a:rPr>
              <a:t>Key Terms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8" y="262718"/>
            <a:ext cx="7391401" cy="2971800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The Columbian Exchange</a:t>
            </a:r>
          </a:p>
          <a:p>
            <a:pPr>
              <a:lnSpc>
                <a:spcPct val="30000"/>
              </a:lnSpc>
            </a:pPr>
            <a:endParaRPr lang="en-US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The exchange of foods, plants, animals, and diseases between the Europeans and Native Americans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Native Americans who interacted with the English became increasingly dependent on the fur-and-hide trade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European diseases such as smallpox, influenza, and measles decimated the Nat. Am. population</a:t>
            </a:r>
            <a:endParaRPr lang="en-US" sz="2200" b="1" dirty="0" smtClean="0">
              <a:solidFill>
                <a:srgbClr val="2C99FC"/>
              </a:solidFill>
            </a:endParaRPr>
          </a:p>
          <a:p>
            <a:endParaRPr lang="en-US" sz="1900" dirty="0" smtClean="0">
              <a:solidFill>
                <a:srgbClr val="2C99FC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1200" y="3031508"/>
            <a:ext cx="6657975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354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</a:rPr>
              <a:t>Key Terms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9" y="262718"/>
            <a:ext cx="4038602" cy="606188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Encomienda</a:t>
            </a:r>
            <a:endParaRPr lang="en-US" sz="28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lnSpc>
                <a:spcPct val="30000"/>
              </a:lnSpc>
            </a:pPr>
            <a:endParaRPr lang="en-US" dirty="0">
              <a:solidFill>
                <a:prstClr val="black"/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Exploitative labor system </a:t>
            </a:r>
            <a:r>
              <a:rPr lang="en-US" sz="2200" b="1" dirty="0" smtClean="0">
                <a:solidFill>
                  <a:prstClr val="black">
                    <a:lumMod val="85000"/>
                    <a:lumOff val="15000"/>
                  </a:prstClr>
                </a:solidFill>
                <a:sym typeface="Wingdings" pitchFamily="2" charset="2"/>
              </a:rPr>
              <a:t> one of my damaging institutions implemented by Spanish  </a:t>
            </a:r>
            <a:r>
              <a:rPr lang="en-US" sz="2200" b="1" dirty="0">
                <a:solidFill>
                  <a:prstClr val="black">
                    <a:lumMod val="85000"/>
                    <a:lumOff val="15000"/>
                  </a:prstClr>
                </a:solidFill>
              </a:rPr>
              <a:t>Leads to slavery</a:t>
            </a:r>
            <a:r>
              <a:rPr lang="en-US" sz="2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!</a:t>
            </a:r>
            <a:endParaRPr lang="en-US" sz="2200" b="1" dirty="0" smtClean="0">
              <a:solidFill>
                <a:prstClr val="black">
                  <a:lumMod val="85000"/>
                  <a:lumOff val="15000"/>
                </a:prstClr>
              </a:solidFill>
              <a:sym typeface="Wingdings" pitchFamily="2" charset="2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= Land </a:t>
            </a:r>
            <a:r>
              <a:rPr lang="en-US" sz="2400" b="1" dirty="0"/>
              <a:t>grant that gave a Spaniard property rights over </a:t>
            </a:r>
            <a:r>
              <a:rPr lang="en-US" sz="2400" b="1" dirty="0" smtClean="0"/>
              <a:t>Nat. Am. Labor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b="1" dirty="0" smtClean="0"/>
              <a:t>Basically</a:t>
            </a:r>
            <a:r>
              <a:rPr lang="en-US" sz="2400" b="1" dirty="0"/>
              <a:t>, the conquistador got a hacienda and indentured servants to make him rich</a:t>
            </a:r>
            <a:endParaRPr lang="en-US" sz="2200" b="1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en-US" sz="1900" dirty="0" smtClean="0">
              <a:solidFill>
                <a:srgbClr val="2C99FC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1026" name="Picture 2" descr="http://www.portaldesalta.gov.ar/fot2009/encomiendas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838200"/>
            <a:ext cx="2925312" cy="39223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01586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</a:rPr>
              <a:t>Key Terms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8" y="262718"/>
            <a:ext cx="7315201" cy="202328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b="1" dirty="0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Treaty of </a:t>
            </a:r>
            <a:r>
              <a:rPr lang="en-US" sz="2800" b="1" dirty="0" err="1" smtClean="0">
                <a:solidFill>
                  <a:prstClr val="black">
                    <a:lumMod val="50000"/>
                    <a:lumOff val="50000"/>
                  </a:prstClr>
                </a:solidFill>
              </a:rPr>
              <a:t>Tordesillas</a:t>
            </a:r>
            <a:endParaRPr lang="en-US" sz="28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smtClean="0"/>
              <a:t>Imaginary line west of the Canary Islands that divided colonized land b/n Spain and Portugal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West of the line = Spain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200" b="1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East of the line = Portugal</a:t>
            </a:r>
            <a:endParaRPr lang="en-US" sz="2200" b="1" dirty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endParaRPr lang="en-US" sz="28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lnSpc>
                <a:spcPct val="30000"/>
              </a:lnSpc>
            </a:pPr>
            <a:endParaRPr lang="en-US" dirty="0">
              <a:solidFill>
                <a:prstClr val="black"/>
              </a:solidFill>
            </a:endParaRPr>
          </a:p>
          <a:p>
            <a:endParaRPr lang="en-US" sz="1900" dirty="0" smtClean="0">
              <a:solidFill>
                <a:srgbClr val="2C99FC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2050" name="Picture 2" descr="http://www.nvcc.edu/home/dporter/images/101/treaty_of_tordesillas_1494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1939" y="2133600"/>
            <a:ext cx="7473461" cy="4210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467542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</a:rPr>
              <a:t>Comprehension and Analysis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8" y="262718"/>
            <a:ext cx="7315201" cy="621428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Why did European exploration expand dramatically in the fifteenth century? 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i="1" dirty="0" smtClean="0"/>
              <a:t>Bubonic </a:t>
            </a:r>
            <a:r>
              <a:rPr lang="en-US" sz="2800" i="1" dirty="0"/>
              <a:t>plague:</a:t>
            </a:r>
            <a:r>
              <a:rPr lang="en-US" sz="2800" dirty="0"/>
              <a:t> </a:t>
            </a:r>
            <a:r>
              <a:rPr lang="en-US" sz="2800" dirty="0" smtClean="0"/>
              <a:t>killed </a:t>
            </a:r>
            <a:r>
              <a:rPr lang="en-US" sz="2800" dirty="0"/>
              <a:t>about a third of the European </a:t>
            </a:r>
            <a:r>
              <a:rPr lang="en-US" sz="2800" dirty="0" smtClean="0"/>
              <a:t>population; left </a:t>
            </a:r>
            <a:r>
              <a:rPr lang="en-US" sz="2800" dirty="0"/>
              <a:t>the reduced population with an increased food supply, </a:t>
            </a:r>
            <a:r>
              <a:rPr lang="en-US" sz="2800" dirty="0" smtClean="0"/>
              <a:t>more </a:t>
            </a:r>
            <a:r>
              <a:rPr lang="en-US" sz="2800" dirty="0"/>
              <a:t>wealth </a:t>
            </a:r>
            <a:endParaRPr lang="en-US" sz="2800" dirty="0" smtClean="0"/>
          </a:p>
          <a:p>
            <a:pPr marL="457200" indent="-457200">
              <a:buFont typeface="Arial" pitchFamily="34" charset="0"/>
              <a:buChar char="•"/>
            </a:pPr>
            <a:r>
              <a:rPr lang="en-US" sz="2800" i="1" dirty="0" smtClean="0"/>
              <a:t>European </a:t>
            </a:r>
            <a:r>
              <a:rPr lang="en-US" sz="2800" i="1" dirty="0"/>
              <a:t>ambitions:</a:t>
            </a:r>
            <a:r>
              <a:rPr lang="en-US" sz="2800" dirty="0"/>
              <a:t> </a:t>
            </a:r>
            <a:r>
              <a:rPr lang="en-US" sz="2800" dirty="0" smtClean="0"/>
              <a:t>Monarchs wanted more land and money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i="1" dirty="0" smtClean="0"/>
              <a:t>Scientific </a:t>
            </a:r>
            <a:r>
              <a:rPr lang="en-US" sz="2800" i="1" dirty="0"/>
              <a:t>and technological advances:</a:t>
            </a:r>
            <a:r>
              <a:rPr lang="en-US" sz="2800" dirty="0"/>
              <a:t> </a:t>
            </a:r>
            <a:r>
              <a:rPr lang="en-US" sz="2800" dirty="0" smtClean="0"/>
              <a:t>Inventions </a:t>
            </a:r>
            <a:r>
              <a:rPr lang="en-US" sz="2800" dirty="0" smtClean="0">
                <a:sym typeface="Wingdings" pitchFamily="2" charset="2"/>
              </a:rPr>
              <a:t> </a:t>
            </a:r>
            <a:r>
              <a:rPr lang="en-US" sz="2800" dirty="0" smtClean="0"/>
              <a:t>hourglasses </a:t>
            </a:r>
            <a:r>
              <a:rPr lang="en-US" sz="2800" dirty="0"/>
              <a:t>and </a:t>
            </a:r>
            <a:r>
              <a:rPr lang="en-US" sz="2800" dirty="0" smtClean="0"/>
              <a:t>astrolabes to navigate; printing press; caravel </a:t>
            </a:r>
            <a:r>
              <a:rPr lang="en-US" sz="2800" dirty="0"/>
              <a:t>sailing ship </a:t>
            </a:r>
            <a:r>
              <a:rPr lang="en-US" sz="2800" dirty="0" smtClean="0"/>
              <a:t>to </a:t>
            </a:r>
            <a:r>
              <a:rPr lang="en-US" sz="2800" dirty="0"/>
              <a:t>stow more supplies necessary for longer periods at </a:t>
            </a:r>
            <a:r>
              <a:rPr lang="en-US" sz="2800" dirty="0" smtClean="0"/>
              <a:t>sea  </a:t>
            </a:r>
            <a:endParaRPr lang="en-US" sz="2800" b="1" dirty="0" smtClean="0">
              <a:solidFill>
                <a:prstClr val="black">
                  <a:lumMod val="50000"/>
                  <a:lumOff val="50000"/>
                </a:prstClr>
              </a:solidFill>
            </a:endParaRPr>
          </a:p>
          <a:p>
            <a:pPr>
              <a:lnSpc>
                <a:spcPct val="30000"/>
              </a:lnSpc>
            </a:pPr>
            <a:endParaRPr lang="en-US" dirty="0">
              <a:solidFill>
                <a:prstClr val="black"/>
              </a:solidFill>
            </a:endParaRPr>
          </a:p>
          <a:p>
            <a:endParaRPr lang="en-US" sz="1900" dirty="0" smtClean="0">
              <a:solidFill>
                <a:srgbClr val="2C99FC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6800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</a:rPr>
              <a:t>Comprehension and Analysis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8" y="262718"/>
            <a:ext cx="7315201" cy="621428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What were the motives behind explorations?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i="1" dirty="0" smtClean="0"/>
              <a:t>Land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i="1" dirty="0" smtClean="0"/>
              <a:t>Money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i="1" dirty="0" smtClean="0"/>
              <a:t>Power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2800" b="1" i="1" dirty="0" smtClean="0"/>
              <a:t>Religion</a:t>
            </a:r>
            <a:endParaRPr lang="en-US" sz="2800" b="1" dirty="0" smtClean="0"/>
          </a:p>
          <a:p>
            <a:pPr>
              <a:lnSpc>
                <a:spcPct val="30000"/>
              </a:lnSpc>
            </a:pPr>
            <a:endParaRPr lang="en-US" dirty="0">
              <a:solidFill>
                <a:prstClr val="black"/>
              </a:solidFill>
            </a:endParaRPr>
          </a:p>
          <a:p>
            <a:endParaRPr lang="en-US" sz="1900" dirty="0" smtClean="0">
              <a:solidFill>
                <a:srgbClr val="2C99FC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0784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</a:rPr>
              <a:t>Comprehension and Analysis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8" y="262718"/>
            <a:ext cx="7315201" cy="935441"/>
          </a:xfrm>
          <a:prstGeom prst="rect">
            <a:avLst/>
          </a:prstGeom>
          <a:noFill/>
        </p:spPr>
        <p:txBody>
          <a:bodyPr wrap="square" rtlCol="0">
            <a:normAutofit lnSpcReduction="10000"/>
          </a:bodyPr>
          <a:lstStyle/>
          <a:p>
            <a:r>
              <a:rPr lang="en-US" sz="2800" b="1" dirty="0" smtClean="0">
                <a:solidFill>
                  <a:schemeClr val="tx2"/>
                </a:solidFill>
              </a:rPr>
              <a:t>Which countries were most active in exploring the New World?</a:t>
            </a:r>
          </a:p>
          <a:p>
            <a:endParaRPr lang="en-US" dirty="0">
              <a:solidFill>
                <a:prstClr val="black"/>
              </a:solidFill>
            </a:endParaRPr>
          </a:p>
        </p:txBody>
      </p:sp>
      <p:pic>
        <p:nvPicPr>
          <p:cNvPr id="4" name="Picture 2" descr="map_02_0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066800"/>
            <a:ext cx="5627099" cy="571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20617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rot="16200000">
            <a:off x="-2146014" y="2450815"/>
            <a:ext cx="5486400" cy="1041969"/>
          </a:xfrm>
          <a:prstGeom prst="rect">
            <a:avLst/>
          </a:prstGeom>
          <a:noFill/>
        </p:spPr>
        <p:txBody>
          <a:bodyPr wrap="square" rtlCol="0" anchor="b" anchorCtr="0">
            <a:normAutofit/>
          </a:bodyPr>
          <a:lstStyle/>
          <a:p>
            <a:r>
              <a:rPr lang="en-US" sz="3200" b="1" dirty="0" smtClean="0">
                <a:solidFill>
                  <a:prstClr val="white"/>
                </a:solidFill>
              </a:rPr>
              <a:t>Comprehension and Analysis</a:t>
            </a:r>
            <a:endParaRPr lang="en-US" sz="3200" dirty="0">
              <a:solidFill>
                <a:prstClr val="white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23998" y="262718"/>
            <a:ext cx="7315201" cy="5985682"/>
          </a:xfrm>
          <a:prstGeom prst="rect">
            <a:avLst/>
          </a:prstGeom>
          <a:noFill/>
        </p:spPr>
        <p:txBody>
          <a:bodyPr wrap="square" rtlCol="0">
            <a:norm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How did Columbus’s landfall in the Carib­bean help revolutionize Europeans’ understanding of world geography? </a:t>
            </a:r>
            <a:endParaRPr lang="en-US" sz="2800" b="1" dirty="0" smtClean="0">
              <a:solidFill>
                <a:schemeClr val="tx2"/>
              </a:solidFill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en-US" sz="2800" i="1" dirty="0" smtClean="0"/>
              <a:t>Fifteenth-century </a:t>
            </a:r>
            <a:r>
              <a:rPr lang="en-US" sz="2800" i="1" dirty="0"/>
              <a:t>conceptions of geography:</a:t>
            </a:r>
            <a:r>
              <a:rPr lang="en-US" sz="2800" dirty="0"/>
              <a:t> </a:t>
            </a:r>
            <a:r>
              <a:rPr lang="en-US" sz="2800" dirty="0" smtClean="0"/>
              <a:t>Europe to Asia could be possible</a:t>
            </a:r>
            <a:endParaRPr lang="en-US" sz="2800" dirty="0"/>
          </a:p>
          <a:p>
            <a:pPr marL="457200" lvl="0" indent="-457200">
              <a:buFont typeface="Arial" pitchFamily="34" charset="0"/>
              <a:buChar char="•"/>
            </a:pPr>
            <a:r>
              <a:rPr lang="en-US" sz="2800" i="1" dirty="0"/>
              <a:t>Landfall and a route to Asia:</a:t>
            </a:r>
            <a:r>
              <a:rPr lang="en-US" sz="2800" dirty="0"/>
              <a:t> </a:t>
            </a:r>
            <a:r>
              <a:rPr lang="en-US" sz="2800" dirty="0" smtClean="0"/>
              <a:t>revealed </a:t>
            </a:r>
            <a:r>
              <a:rPr lang="en-US" sz="2800" dirty="0"/>
              <a:t>the existence of lands previously unknown to </a:t>
            </a:r>
            <a:r>
              <a:rPr lang="en-US" sz="2800" dirty="0" smtClean="0"/>
              <a:t>Europeans; raised </a:t>
            </a:r>
            <a:r>
              <a:rPr lang="en-US" sz="2800" dirty="0"/>
              <a:t>hopes about a feasible sea route to </a:t>
            </a:r>
            <a:r>
              <a:rPr lang="en-US" sz="2800" dirty="0" smtClean="0"/>
              <a:t>Asia; </a:t>
            </a:r>
            <a:r>
              <a:rPr lang="en-US" sz="2800" dirty="0"/>
              <a:t>and spurred other explorers and nations to </a:t>
            </a:r>
            <a:r>
              <a:rPr lang="en-US" sz="2800" dirty="0" smtClean="0"/>
              <a:t>explore</a:t>
            </a:r>
            <a:endParaRPr lang="en-US" sz="2800" b="1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5973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"/>
</p:tagLst>
</file>

<file path=ppt/theme/theme1.xml><?xml version="1.0" encoding="utf-8"?>
<a:theme xmlns:a="http://schemas.openxmlformats.org/drawingml/2006/main" name="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Introducing PowerPoint 2010">
  <a:themeElements>
    <a:clrScheme name="Fresh">
      <a:dk1>
        <a:srgbClr val="262626"/>
      </a:dk1>
      <a:lt1>
        <a:sysClr val="window" lastClr="FFFFFF"/>
      </a:lt1>
      <a:dk2>
        <a:srgbClr val="595959"/>
      </a:dk2>
      <a:lt2>
        <a:srgbClr val="EEECE1"/>
      </a:lt2>
      <a:accent1>
        <a:srgbClr val="F4891E"/>
      </a:accent1>
      <a:accent2>
        <a:srgbClr val="7BCF27"/>
      </a:accent2>
      <a:accent3>
        <a:srgbClr val="9BBB59"/>
      </a:accent3>
      <a:accent4>
        <a:srgbClr val="00B0F0"/>
      </a:accent4>
      <a:accent5>
        <a:srgbClr val="4BACC6"/>
      </a:accent5>
      <a:accent6>
        <a:srgbClr val="F79646"/>
      </a:accent6>
      <a:hlink>
        <a:srgbClr val="00B0F0"/>
      </a:hlink>
      <a:folHlink>
        <a:srgbClr val="F4891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IntroducingPowerPoint2010</Template>
  <TotalTime>0</TotalTime>
  <Words>763</Words>
  <Application>Microsoft Office PowerPoint</Application>
  <PresentationFormat>On-screen Show (4:3)</PresentationFormat>
  <Paragraphs>115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Introducing PowerPoint 2010</vt:lpstr>
      <vt:lpstr>1_Introducing PowerPoint 2010</vt:lpstr>
      <vt:lpstr>PowerPoint Presentation</vt:lpstr>
      <vt:lpstr>Discovering Columbus…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The Spanish Conquest</vt:lpstr>
      <vt:lpstr>Key Facts About New Spain</vt:lpstr>
      <vt:lpstr>The Spanish Southwest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2012-09-07T11:26:09Z</dcterms:created>
  <dcterms:modified xsi:type="dcterms:W3CDTF">2012-09-17T20:21:04Z</dcterms:modified>
</cp:coreProperties>
</file>