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7" r:id="rId2"/>
  </p:sldMasterIdLst>
  <p:notesMasterIdLst>
    <p:notesMasterId r:id="rId17"/>
  </p:notesMasterIdLst>
  <p:sldIdLst>
    <p:sldId id="290" r:id="rId3"/>
    <p:sldId id="306" r:id="rId4"/>
    <p:sldId id="266" r:id="rId5"/>
    <p:sldId id="294" r:id="rId6"/>
    <p:sldId id="310" r:id="rId7"/>
    <p:sldId id="311" r:id="rId8"/>
    <p:sldId id="307" r:id="rId9"/>
    <p:sldId id="308" r:id="rId10"/>
    <p:sldId id="309" r:id="rId11"/>
    <p:sldId id="312" r:id="rId12"/>
    <p:sldId id="313" r:id="rId13"/>
    <p:sldId id="314" r:id="rId14"/>
    <p:sldId id="315" r:id="rId15"/>
    <p:sldId id="31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90"/>
            <p14:sldId id="306"/>
            <p14:sldId id="266"/>
            <p14:sldId id="294"/>
            <p14:sldId id="310"/>
            <p14:sldId id="311"/>
            <p14:sldId id="307"/>
            <p14:sldId id="308"/>
            <p14:sldId id="309"/>
            <p14:sldId id="312"/>
            <p14:sldId id="313"/>
            <p14:sldId id="314"/>
            <p14:sldId id="315"/>
            <p14:sldId id="31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62" autoAdjust="0"/>
    <p:restoredTop sz="89825" autoAdjust="0"/>
  </p:normalViewPr>
  <p:slideViewPr>
    <p:cSldViewPr>
      <p:cViewPr>
        <p:scale>
          <a:sx n="82" d="100"/>
          <a:sy n="82" d="100"/>
        </p:scale>
        <p:origin x="-1110" y="108"/>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11/20/2013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1855168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919A10-7B37-4694-9670-B3B32407F99B}"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919A10-7B37-4694-9670-B3B32407F99B}"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919A10-7B37-4694-9670-B3B32407F99B}"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6919A10-7B37-4694-9670-B3B32407F99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11/20/2013</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11/20/2013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mv="urn:schemas-microsoft-com:mac:vml"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11/20/2013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11/20/2013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11/20/2013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11/20/2013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C9050C6-A6B0-45E2-8AB5-20ED1698C3A5}" type="datetimeFigureOut">
              <a:rPr lang="en-US" smtClean="0">
                <a:solidFill>
                  <a:prstClr val="black">
                    <a:tint val="75000"/>
                  </a:prstClr>
                </a:solidFill>
              </a:rPr>
              <a:pPr/>
              <a:t>11/20/2013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AB048F-96EE-4BE0-8D1E-99262166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106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050C6-A6B0-45E2-8AB5-20ED1698C3A5}" type="datetimeFigureOut">
              <a:rPr lang="en-US" smtClean="0">
                <a:solidFill>
                  <a:prstClr val="black">
                    <a:tint val="75000"/>
                  </a:prstClr>
                </a:solidFill>
              </a:rPr>
              <a:pPr/>
              <a:t>11/20/2013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AB048F-96EE-4BE0-8D1E-99262166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822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9050C6-A6B0-45E2-8AB5-20ED1698C3A5}" type="datetimeFigureOut">
              <a:rPr lang="en-US" smtClean="0">
                <a:solidFill>
                  <a:prstClr val="black">
                    <a:tint val="75000"/>
                  </a:prstClr>
                </a:solidFill>
              </a:rPr>
              <a:pPr/>
              <a:t>11/20/2013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AB048F-96EE-4BE0-8D1E-99262166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9013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C9050C6-A6B0-45E2-8AB5-20ED1698C3A5}" type="datetimeFigureOut">
              <a:rPr lang="en-US" smtClean="0">
                <a:solidFill>
                  <a:prstClr val="black">
                    <a:tint val="75000"/>
                  </a:prstClr>
                </a:solidFill>
              </a:rPr>
              <a:pPr/>
              <a:t>11/20/2013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AB048F-96EE-4BE0-8D1E-99262166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2242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9050C6-A6B0-45E2-8AB5-20ED1698C3A5}" type="datetimeFigureOut">
              <a:rPr lang="en-US" smtClean="0">
                <a:solidFill>
                  <a:prstClr val="black">
                    <a:tint val="75000"/>
                  </a:prstClr>
                </a:solidFill>
              </a:rPr>
              <a:pPr/>
              <a:t>11/20/2013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FAB048F-96EE-4BE0-8D1E-99262166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483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C9050C6-A6B0-45E2-8AB5-20ED1698C3A5}" type="datetimeFigureOut">
              <a:rPr lang="en-US" smtClean="0">
                <a:solidFill>
                  <a:prstClr val="black">
                    <a:tint val="75000"/>
                  </a:prstClr>
                </a:solidFill>
              </a:rPr>
              <a:pPr/>
              <a:t>11/20/2013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FAB048F-96EE-4BE0-8D1E-99262166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81297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9050C6-A6B0-45E2-8AB5-20ED1698C3A5}" type="datetimeFigureOut">
              <a:rPr lang="en-US" smtClean="0">
                <a:solidFill>
                  <a:prstClr val="black">
                    <a:tint val="75000"/>
                  </a:prstClr>
                </a:solidFill>
              </a:rPr>
              <a:pPr/>
              <a:t>11/20/2013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FAB048F-96EE-4BE0-8D1E-99262166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087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050C6-A6B0-45E2-8AB5-20ED1698C3A5}" type="datetimeFigureOut">
              <a:rPr lang="en-US" smtClean="0">
                <a:solidFill>
                  <a:prstClr val="black">
                    <a:tint val="75000"/>
                  </a:prstClr>
                </a:solidFill>
              </a:rPr>
              <a:pPr/>
              <a:t>11/20/2013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AB048F-96EE-4BE0-8D1E-99262166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665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9050C6-A6B0-45E2-8AB5-20ED1698C3A5}" type="datetimeFigureOut">
              <a:rPr lang="en-US" smtClean="0">
                <a:solidFill>
                  <a:prstClr val="black">
                    <a:tint val="75000"/>
                  </a:prstClr>
                </a:solidFill>
              </a:rPr>
              <a:pPr/>
              <a:t>11/20/2013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FAB048F-96EE-4BE0-8D1E-99262166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30126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050C6-A6B0-45E2-8AB5-20ED1698C3A5}" type="datetimeFigureOut">
              <a:rPr lang="en-US" smtClean="0">
                <a:solidFill>
                  <a:prstClr val="black">
                    <a:tint val="75000"/>
                  </a:prstClr>
                </a:solidFill>
              </a:rPr>
              <a:pPr/>
              <a:t>11/20/2013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AB048F-96EE-4BE0-8D1E-99262166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647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C9050C6-A6B0-45E2-8AB5-20ED1698C3A5}" type="datetimeFigureOut">
              <a:rPr lang="en-US" smtClean="0">
                <a:solidFill>
                  <a:prstClr val="black">
                    <a:tint val="75000"/>
                  </a:prstClr>
                </a:solidFill>
              </a:rPr>
              <a:pPr/>
              <a:t>11/20/2013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FAB048F-96EE-4BE0-8D1E-99262166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12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11/20/2013</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11/20/2013</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11/20/2013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11/20/2013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11/20/2013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mv="urn:schemas-microsoft-com:mac:vml"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11/20/2013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11/20/2013</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11/20/2013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9050C6-A6B0-45E2-8AB5-20ED1698C3A5}" type="datetimeFigureOut">
              <a:rPr lang="en-US" smtClean="0">
                <a:solidFill>
                  <a:prstClr val="black">
                    <a:tint val="75000"/>
                  </a:prstClr>
                </a:solidFill>
              </a:rPr>
              <a:pPr/>
              <a:t>11/20/2013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AB048F-96EE-4BE0-8D1E-992621661A0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48642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13</a:t>
            </a:r>
            <a:endParaRPr lang="en-US" dirty="0"/>
          </a:p>
        </p:txBody>
      </p:sp>
      <p:sp>
        <p:nvSpPr>
          <p:cNvPr id="3" name="Content Placeholder 2"/>
          <p:cNvSpPr>
            <a:spLocks noGrp="1"/>
          </p:cNvSpPr>
          <p:nvPr>
            <p:ph sz="half" idx="1"/>
          </p:nvPr>
        </p:nvSpPr>
        <p:spPr>
          <a:xfrm>
            <a:off x="228600" y="990600"/>
            <a:ext cx="4038600" cy="3971455"/>
          </a:xfrm>
        </p:spPr>
        <p:txBody>
          <a:bodyPr>
            <a:normAutofit/>
          </a:bodyPr>
          <a:lstStyle/>
          <a:p>
            <a:pPr marL="0" indent="0">
              <a:buNone/>
            </a:pPr>
            <a:r>
              <a:rPr lang="en-US" u="sng" dirty="0" smtClean="0"/>
              <a:t>Do Now:</a:t>
            </a:r>
          </a:p>
          <a:p>
            <a:pPr marL="514350" indent="-514350">
              <a:buFont typeface="+mj-lt"/>
              <a:buAutoNum type="arabicPeriod"/>
            </a:pPr>
            <a:r>
              <a:rPr lang="en-US" dirty="0" smtClean="0"/>
              <a:t>Take out class materials.</a:t>
            </a:r>
          </a:p>
          <a:p>
            <a:pPr marL="514350" indent="-514350">
              <a:buFont typeface="+mj-lt"/>
              <a:buAutoNum type="arabicPeriod"/>
            </a:pPr>
            <a:r>
              <a:rPr lang="en-US" dirty="0" smtClean="0"/>
              <a:t>Write HW in agenda</a:t>
            </a:r>
            <a:r>
              <a:rPr lang="en-US" dirty="0" smtClean="0"/>
              <a:t>.</a:t>
            </a:r>
            <a:r>
              <a:rPr lang="en-US" dirty="0" smtClean="0"/>
              <a:t>.</a:t>
            </a:r>
            <a:endParaRPr lang="en-US" dirty="0" smtClean="0"/>
          </a:p>
          <a:p>
            <a:pPr marL="514350" indent="-514350">
              <a:buFont typeface="+mj-lt"/>
              <a:buAutoNum type="arabicPeriod"/>
            </a:pPr>
            <a:r>
              <a:rPr lang="en-US" dirty="0" smtClean="0"/>
              <a:t>Multiple Choice Quiz</a:t>
            </a:r>
          </a:p>
          <a:p>
            <a:pPr marL="0" indent="0">
              <a:buNone/>
            </a:pPr>
            <a:endParaRPr lang="en-US" dirty="0"/>
          </a:p>
        </p:txBody>
      </p:sp>
      <p:sp>
        <p:nvSpPr>
          <p:cNvPr id="4" name="Content Placeholder 3"/>
          <p:cNvSpPr>
            <a:spLocks noGrp="1"/>
          </p:cNvSpPr>
          <p:nvPr>
            <p:ph sz="half" idx="2"/>
          </p:nvPr>
        </p:nvSpPr>
        <p:spPr>
          <a:xfrm>
            <a:off x="4419600" y="990600"/>
            <a:ext cx="4267200" cy="3971454"/>
          </a:xfrm>
        </p:spPr>
        <p:txBody>
          <a:bodyPr>
            <a:normAutofit/>
          </a:bodyPr>
          <a:lstStyle/>
          <a:p>
            <a:pPr marL="0" indent="0">
              <a:buNone/>
            </a:pPr>
            <a:r>
              <a:rPr lang="en-US" u="sng" dirty="0" smtClean="0"/>
              <a:t>Agenda:</a:t>
            </a:r>
          </a:p>
          <a:p>
            <a:r>
              <a:rPr lang="en-US" dirty="0" smtClean="0"/>
              <a:t>MC Quiz</a:t>
            </a:r>
          </a:p>
          <a:p>
            <a:r>
              <a:rPr lang="en-US" dirty="0" smtClean="0"/>
              <a:t>Review</a:t>
            </a:r>
          </a:p>
          <a:p>
            <a:r>
              <a:rPr lang="en-US" dirty="0" smtClean="0"/>
              <a:t>OER Thesis</a:t>
            </a:r>
            <a:endParaRPr lang="en-US" dirty="0" smtClean="0"/>
          </a:p>
        </p:txBody>
      </p:sp>
      <p:sp>
        <p:nvSpPr>
          <p:cNvPr id="5" name="Content Placeholder 2"/>
          <p:cNvSpPr txBox="1">
            <a:spLocks/>
          </p:cNvSpPr>
          <p:nvPr/>
        </p:nvSpPr>
        <p:spPr>
          <a:xfrm>
            <a:off x="304800" y="4953000"/>
            <a:ext cx="8305800" cy="1371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Font typeface="Arial" pitchFamily="34" charset="0"/>
              <a:buNone/>
            </a:pPr>
            <a:r>
              <a:rPr lang="en-US" u="sng" dirty="0" smtClean="0"/>
              <a:t>HW:</a:t>
            </a:r>
          </a:p>
          <a:p>
            <a:pPr marL="514350" indent="-514350">
              <a:buFont typeface="+mj-lt"/>
              <a:buAutoNum type="arabicPeriod"/>
            </a:pPr>
            <a:r>
              <a:rPr lang="en-US" dirty="0" smtClean="0"/>
              <a:t>Thesis Statement WAC</a:t>
            </a: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744235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457200"/>
          </a:xfrm>
        </p:spPr>
        <p:txBody>
          <a:bodyPr/>
          <a:lstStyle/>
          <a:p>
            <a:r>
              <a:rPr lang="en-US" dirty="0" smtClean="0"/>
              <a:t>Slave Society Summary</a:t>
            </a:r>
            <a:endParaRPr lang="en-US" dirty="0"/>
          </a:p>
        </p:txBody>
      </p:sp>
      <p:sp>
        <p:nvSpPr>
          <p:cNvPr id="3" name="Content Placeholder 2"/>
          <p:cNvSpPr>
            <a:spLocks noGrp="1"/>
          </p:cNvSpPr>
          <p:nvPr>
            <p:ph idx="1"/>
          </p:nvPr>
        </p:nvSpPr>
        <p:spPr>
          <a:xfrm>
            <a:off x="3581400" y="609600"/>
            <a:ext cx="5410200" cy="6172200"/>
          </a:xfrm>
        </p:spPr>
        <p:txBody>
          <a:bodyPr>
            <a:normAutofit fontScale="70000" lnSpcReduction="20000"/>
          </a:bodyPr>
          <a:lstStyle/>
          <a:p>
            <a:r>
              <a:rPr lang="en-US" dirty="0" smtClean="0"/>
              <a:t>Slaves maintained social networks among kindred and friends, despite forced separations</a:t>
            </a:r>
          </a:p>
          <a:p>
            <a:r>
              <a:rPr lang="en-US" dirty="0" smtClean="0">
                <a:sym typeface="Wingdings" pitchFamily="2" charset="2"/>
              </a:rPr>
              <a:t>Dramatic increase in the South’s slave labor force was due to the natural population increase of </a:t>
            </a:r>
            <a:r>
              <a:rPr lang="en-US" dirty="0">
                <a:sym typeface="Wingdings" pitchFamily="2" charset="2"/>
              </a:rPr>
              <a:t>A</a:t>
            </a:r>
            <a:r>
              <a:rPr lang="en-US" dirty="0" smtClean="0">
                <a:sym typeface="Wingdings" pitchFamily="2" charset="2"/>
              </a:rPr>
              <a:t>merican-born slaves</a:t>
            </a:r>
          </a:p>
          <a:p>
            <a:r>
              <a:rPr lang="en-US" dirty="0" smtClean="0">
                <a:sym typeface="Wingdings" pitchFamily="2" charset="2"/>
              </a:rPr>
              <a:t>During the antebellum period, free African Americans were able to accumulate property in spite of discrimination</a:t>
            </a:r>
          </a:p>
          <a:p>
            <a:r>
              <a:rPr lang="en-US" dirty="0" smtClean="0">
                <a:sym typeface="Wingdings" pitchFamily="2" charset="2"/>
              </a:rPr>
              <a:t>Although Southern legal codes didn’t uniformly provide for the legalization and stability of slave marriage, slaves were generally able to marry, and institution was common on plantations</a:t>
            </a:r>
          </a:p>
          <a:p>
            <a:r>
              <a:rPr lang="en-US" dirty="0" smtClean="0">
                <a:sym typeface="Wingdings" pitchFamily="2" charset="2"/>
              </a:rPr>
              <a:t>Majority of slaves adapted to oppressive conditions imposed on them by developing a separate African America culture</a:t>
            </a:r>
          </a:p>
          <a:p>
            <a:r>
              <a:rPr lang="en-US" dirty="0" smtClean="0">
                <a:sym typeface="Wingdings" pitchFamily="2" charset="2"/>
              </a:rPr>
              <a:t>Slave revolts were infrequent  most southern slaves resisted their masters by feigning illness or working as slowly as possible</a:t>
            </a:r>
          </a:p>
          <a:p>
            <a:endParaRPr lang="en-US" dirty="0" smtClean="0"/>
          </a:p>
        </p:txBody>
      </p:sp>
      <p:pic>
        <p:nvPicPr>
          <p:cNvPr id="4098" name="Picture 2" descr="http://wigwags.files.wordpress.com/2008/11/slave-clapboard.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117" y="1752600"/>
            <a:ext cx="3425798"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40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did the nineteenth-century southern economy remain primarily agricultural? </a:t>
            </a:r>
          </a:p>
        </p:txBody>
      </p:sp>
      <p:sp>
        <p:nvSpPr>
          <p:cNvPr id="3" name="Content Placeholder 2"/>
          <p:cNvSpPr>
            <a:spLocks noGrp="1"/>
          </p:cNvSpPr>
          <p:nvPr>
            <p:ph idx="1"/>
          </p:nvPr>
        </p:nvSpPr>
        <p:spPr>
          <a:xfrm>
            <a:off x="304800" y="990600"/>
            <a:ext cx="8382000" cy="5135563"/>
          </a:xfrm>
        </p:spPr>
        <p:txBody>
          <a:bodyPr>
            <a:normAutofit fontScale="92500" lnSpcReduction="20000"/>
          </a:bodyPr>
          <a:lstStyle/>
          <a:p>
            <a:pPr lvl="0"/>
            <a:r>
              <a:rPr lang="en-US" i="1" dirty="0"/>
              <a:t>Climate and </a:t>
            </a:r>
            <a:r>
              <a:rPr lang="en-US" i="1" dirty="0" smtClean="0"/>
              <a:t>cotton </a:t>
            </a:r>
            <a:r>
              <a:rPr lang="en-US" i="1" dirty="0" smtClean="0">
                <a:sym typeface="Wingdings" pitchFamily="2" charset="2"/>
              </a:rPr>
              <a:t> </a:t>
            </a:r>
            <a:r>
              <a:rPr lang="en-US" dirty="0" smtClean="0"/>
              <a:t>S. expanded </a:t>
            </a:r>
            <a:r>
              <a:rPr lang="en-US" dirty="0"/>
              <a:t>westward into lands ceded by the Creek Nation, they gained access to vast quantities of land well suited to the </a:t>
            </a:r>
            <a:r>
              <a:rPr lang="en-US" dirty="0" smtClean="0"/>
              <a:t>growth </a:t>
            </a:r>
            <a:r>
              <a:rPr lang="en-US" dirty="0"/>
              <a:t>of cotton, </a:t>
            </a:r>
            <a:r>
              <a:rPr lang="en-US" dirty="0" smtClean="0"/>
              <a:t>sugar</a:t>
            </a:r>
            <a:r>
              <a:rPr lang="en-US" dirty="0"/>
              <a:t>, rice, and tobacco </a:t>
            </a:r>
            <a:r>
              <a:rPr lang="en-US" dirty="0" smtClean="0"/>
              <a:t>= most valuable for </a:t>
            </a:r>
            <a:r>
              <a:rPr lang="en-US" dirty="0" err="1" smtClean="0"/>
              <a:t>ag</a:t>
            </a:r>
            <a:r>
              <a:rPr lang="en-US" dirty="0" smtClean="0"/>
              <a:t>. economy</a:t>
            </a:r>
          </a:p>
          <a:p>
            <a:pPr lvl="0"/>
            <a:r>
              <a:rPr lang="en-US" i="1" dirty="0" smtClean="0"/>
              <a:t>Plantation economy</a:t>
            </a:r>
          </a:p>
          <a:p>
            <a:pPr lvl="1"/>
            <a:r>
              <a:rPr lang="en-US" dirty="0" smtClean="0"/>
              <a:t>small </a:t>
            </a:r>
            <a:r>
              <a:rPr lang="en-US" dirty="0"/>
              <a:t>farmers also grew </a:t>
            </a:r>
            <a:r>
              <a:rPr lang="en-US" dirty="0" smtClean="0"/>
              <a:t>cotton</a:t>
            </a:r>
          </a:p>
          <a:p>
            <a:pPr lvl="1"/>
            <a:r>
              <a:rPr lang="en-US" dirty="0" smtClean="0"/>
              <a:t>plantations </a:t>
            </a:r>
            <a:r>
              <a:rPr lang="en-US" dirty="0"/>
              <a:t>of the South were responsible for producing the majority of the nation’s cotton for </a:t>
            </a:r>
            <a:r>
              <a:rPr lang="en-US" dirty="0" smtClean="0"/>
              <a:t>export </a:t>
            </a:r>
            <a:r>
              <a:rPr lang="en-US" dirty="0" smtClean="0">
                <a:sym typeface="Wingdings" pitchFamily="2" charset="2"/>
              </a:rPr>
              <a:t> helped </a:t>
            </a:r>
            <a:r>
              <a:rPr lang="en-US" dirty="0" smtClean="0"/>
              <a:t>northern </a:t>
            </a:r>
            <a:r>
              <a:rPr lang="en-US" dirty="0"/>
              <a:t>merchants and </a:t>
            </a:r>
            <a:r>
              <a:rPr lang="en-US" dirty="0" smtClean="0"/>
              <a:t>shippers</a:t>
            </a:r>
          </a:p>
          <a:p>
            <a:pPr lvl="1"/>
            <a:r>
              <a:rPr lang="en-US" dirty="0" smtClean="0"/>
              <a:t>saw </a:t>
            </a:r>
            <a:r>
              <a:rPr lang="en-US" dirty="0"/>
              <a:t>no need to diversify the </a:t>
            </a:r>
            <a:r>
              <a:rPr lang="en-US" dirty="0" smtClean="0"/>
              <a:t>economy </a:t>
            </a:r>
            <a:r>
              <a:rPr lang="en-US" dirty="0" smtClean="0">
                <a:sym typeface="Wingdings" pitchFamily="2" charset="2"/>
              </a:rPr>
              <a:t> </a:t>
            </a:r>
            <a:r>
              <a:rPr lang="en-US" dirty="0" smtClean="0"/>
              <a:t>southern </a:t>
            </a:r>
            <a:r>
              <a:rPr lang="en-US" dirty="0"/>
              <a:t>planters plowed it back into slaves and </a:t>
            </a:r>
            <a:r>
              <a:rPr lang="en-US" dirty="0" smtClean="0"/>
              <a:t>land</a:t>
            </a:r>
            <a:r>
              <a:rPr lang="en-US" dirty="0"/>
              <a:t> </a:t>
            </a:r>
            <a:r>
              <a:rPr lang="en-US" dirty="0" smtClean="0"/>
              <a:t>instead of manufacturing</a:t>
            </a:r>
            <a:endParaRPr lang="en-US" dirty="0"/>
          </a:p>
        </p:txBody>
      </p:sp>
    </p:spTree>
    <p:extLst>
      <p:ext uri="{BB962C8B-B14F-4D97-AF65-F5344CB8AC3E}">
        <p14:creationId xmlns:p14="http://schemas.microsoft.com/office/powerpoint/2010/main" val="231891029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types of resistance did slaves participate in, and why did slave resistance rarely take the form of rebellion? </a:t>
            </a:r>
          </a:p>
        </p:txBody>
      </p:sp>
      <p:sp>
        <p:nvSpPr>
          <p:cNvPr id="3" name="Content Placeholder 2"/>
          <p:cNvSpPr>
            <a:spLocks noGrp="1"/>
          </p:cNvSpPr>
          <p:nvPr>
            <p:ph idx="1"/>
          </p:nvPr>
        </p:nvSpPr>
        <p:spPr>
          <a:xfrm>
            <a:off x="304800" y="990600"/>
            <a:ext cx="8382000" cy="5135563"/>
          </a:xfrm>
        </p:spPr>
        <p:txBody>
          <a:bodyPr>
            <a:normAutofit fontScale="70000" lnSpcReduction="20000"/>
          </a:bodyPr>
          <a:lstStyle/>
          <a:p>
            <a:pPr lvl="0"/>
            <a:r>
              <a:rPr lang="en-US" i="1" dirty="0"/>
              <a:t>Oppositional speech: </a:t>
            </a:r>
            <a:r>
              <a:rPr lang="en-US" dirty="0"/>
              <a:t>Slaves frequently exchanged stories in which the weak got the better of the </a:t>
            </a:r>
            <a:r>
              <a:rPr lang="en-US" dirty="0" smtClean="0"/>
              <a:t>strong</a:t>
            </a:r>
          </a:p>
          <a:p>
            <a:pPr lvl="0"/>
            <a:r>
              <a:rPr lang="en-US" i="1" dirty="0" smtClean="0"/>
              <a:t>Oppositional </a:t>
            </a:r>
            <a:r>
              <a:rPr lang="en-US" i="1" dirty="0"/>
              <a:t>behavior: </a:t>
            </a:r>
            <a:r>
              <a:rPr lang="en-US" dirty="0"/>
              <a:t>This type of resistance included adding rocks to their cotton bags before they were weighed, feigning illness, pretending not to understand instructions, breaking tools, and mistreating work </a:t>
            </a:r>
            <a:r>
              <a:rPr lang="en-US" dirty="0" smtClean="0"/>
              <a:t>animals </a:t>
            </a:r>
            <a:endParaRPr lang="en-US" dirty="0"/>
          </a:p>
          <a:p>
            <a:pPr lvl="0"/>
            <a:r>
              <a:rPr lang="en-US" i="1" dirty="0"/>
              <a:t>Running away: </a:t>
            </a:r>
            <a:r>
              <a:rPr lang="en-US" dirty="0"/>
              <a:t>This was a common form of protest, often practiced by young, unattached men. Running away could involve simply “lying out” for a few days, or trying to escape to the </a:t>
            </a:r>
            <a:r>
              <a:rPr lang="en-US" dirty="0" smtClean="0"/>
              <a:t>North </a:t>
            </a:r>
            <a:endParaRPr lang="en-US" dirty="0"/>
          </a:p>
          <a:p>
            <a:pPr lvl="0"/>
            <a:r>
              <a:rPr lang="en-US" i="1" dirty="0"/>
              <a:t>Why rebellion was rare: </a:t>
            </a:r>
            <a:r>
              <a:rPr lang="en-US" dirty="0"/>
              <a:t>In most of the slave South, whites out numbered blacks by two to one. Whites also controlled most means of communication and were heavily armed. This meant that outright rebellion would be unlikely to produce an end to slavery, and instead, would likely result in the deaths of many slaves. </a:t>
            </a:r>
            <a:r>
              <a:rPr lang="en-US" dirty="0" smtClean="0"/>
              <a:t> </a:t>
            </a:r>
            <a:endParaRPr lang="en-US" dirty="0"/>
          </a:p>
          <a:p>
            <a:pPr lvl="0"/>
            <a:endParaRPr lang="en-US" dirty="0"/>
          </a:p>
        </p:txBody>
      </p:sp>
    </p:spTree>
    <p:extLst>
      <p:ext uri="{BB962C8B-B14F-4D97-AF65-F5344CB8AC3E}">
        <p14:creationId xmlns:p14="http://schemas.microsoft.com/office/powerpoint/2010/main" val="745488147"/>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Autofit/>
          </a:bodyPr>
          <a:lstStyle/>
          <a:p>
            <a:pPr algn="l"/>
            <a:r>
              <a:rPr lang="en-US" sz="2400" b="1" dirty="0"/>
              <a:t>By the mid-nineteenth century the South had become a “cotton kingdom.” How did cotton’s profitability shape the region’s antebellum development?</a:t>
            </a:r>
          </a:p>
        </p:txBody>
      </p:sp>
      <p:sp>
        <p:nvSpPr>
          <p:cNvPr id="3" name="Content Placeholder 2"/>
          <p:cNvSpPr>
            <a:spLocks noGrp="1"/>
          </p:cNvSpPr>
          <p:nvPr>
            <p:ph idx="1"/>
          </p:nvPr>
        </p:nvSpPr>
        <p:spPr/>
        <p:txBody>
          <a:bodyPr>
            <a:normAutofit fontScale="55000" lnSpcReduction="20000"/>
          </a:bodyPr>
          <a:lstStyle/>
          <a:p>
            <a:pPr lvl="0"/>
            <a:r>
              <a:rPr lang="en-US" i="1" dirty="0"/>
              <a:t>Profitability of cotton:</a:t>
            </a:r>
            <a:r>
              <a:rPr lang="en-US" dirty="0"/>
              <a:t> By 1860, the </a:t>
            </a:r>
            <a:r>
              <a:rPr lang="en-US" dirty="0" smtClean="0"/>
              <a:t>S. produced ½ - ¾ of </a:t>
            </a:r>
            <a:r>
              <a:rPr lang="en-US" dirty="0"/>
              <a:t>the world’s supply of </a:t>
            </a:r>
            <a:r>
              <a:rPr lang="en-US" dirty="0" smtClean="0"/>
              <a:t>cotton </a:t>
            </a:r>
            <a:r>
              <a:rPr lang="en-US" dirty="0" smtClean="0">
                <a:sym typeface="Wingdings" pitchFamily="2" charset="2"/>
              </a:rPr>
              <a:t> lots of money</a:t>
            </a:r>
            <a:endParaRPr lang="en-US" dirty="0" smtClean="0"/>
          </a:p>
          <a:p>
            <a:pPr lvl="0"/>
            <a:r>
              <a:rPr lang="en-US" i="1" dirty="0" smtClean="0"/>
              <a:t>Westward </a:t>
            </a:r>
            <a:r>
              <a:rPr lang="en-US" i="1" dirty="0"/>
              <a:t>expansion:</a:t>
            </a:r>
            <a:r>
              <a:rPr lang="en-US" dirty="0"/>
              <a:t> The 1840s ushered in a period of rapid westward movement. Southerners moving westward planted their new fields with cotton and imported a slave workforce to work them. </a:t>
            </a:r>
            <a:endParaRPr lang="en-US" dirty="0" smtClean="0"/>
          </a:p>
          <a:p>
            <a:pPr lvl="0"/>
            <a:r>
              <a:rPr lang="en-US" i="1" dirty="0" smtClean="0"/>
              <a:t>Agricultural </a:t>
            </a:r>
            <a:r>
              <a:rPr lang="en-US" i="1" dirty="0"/>
              <a:t>economy:</a:t>
            </a:r>
            <a:r>
              <a:rPr lang="en-US" dirty="0"/>
              <a:t> Cotton’s profitability and the availability of land and laborers to support its expanding production meant that the </a:t>
            </a:r>
            <a:r>
              <a:rPr lang="en-US" dirty="0" smtClean="0"/>
              <a:t>19</a:t>
            </a:r>
            <a:r>
              <a:rPr lang="en-US" baseline="30000" dirty="0" smtClean="0"/>
              <a:t>th</a:t>
            </a:r>
            <a:r>
              <a:rPr lang="en-US" dirty="0" smtClean="0"/>
              <a:t> c. </a:t>
            </a:r>
            <a:r>
              <a:rPr lang="en-US" dirty="0"/>
              <a:t>southern economy remained predominately agricultural while the northern economy </a:t>
            </a:r>
            <a:r>
              <a:rPr lang="en-US" dirty="0" smtClean="0"/>
              <a:t>diversified</a:t>
            </a:r>
          </a:p>
          <a:p>
            <a:pPr lvl="0"/>
            <a:r>
              <a:rPr lang="en-US" i="1" dirty="0" smtClean="0"/>
              <a:t>Limited </a:t>
            </a:r>
            <a:r>
              <a:rPr lang="en-US" i="1" dirty="0"/>
              <a:t>industrial or urban growth:</a:t>
            </a:r>
            <a:r>
              <a:rPr lang="en-US" dirty="0"/>
              <a:t> With capital being reinvested in the production of cotton, the South developed little manufacturing and few </a:t>
            </a:r>
            <a:r>
              <a:rPr lang="en-US" dirty="0" smtClean="0"/>
              <a:t>cities</a:t>
            </a:r>
          </a:p>
          <a:p>
            <a:pPr lvl="0"/>
            <a:r>
              <a:rPr lang="en-US" i="1" dirty="0" smtClean="0"/>
              <a:t>Distinctive </a:t>
            </a:r>
            <a:r>
              <a:rPr lang="en-US" i="1" dirty="0"/>
              <a:t>demography:</a:t>
            </a:r>
            <a:r>
              <a:rPr lang="en-US" dirty="0"/>
              <a:t> Without cities or industry, the South drew few immigrants. The cotton economy instead depended on slaves for its workforce. By 1860, one in every three Southerners was black. The South’s biracial society shaped its economy and political </a:t>
            </a:r>
            <a:r>
              <a:rPr lang="en-US" dirty="0" smtClean="0"/>
              <a:t>culture.</a:t>
            </a:r>
          </a:p>
          <a:p>
            <a:pPr lvl="0"/>
            <a:r>
              <a:rPr lang="en-US" i="1" dirty="0" smtClean="0"/>
              <a:t>Slavery</a:t>
            </a:r>
            <a:r>
              <a:rPr lang="en-US" i="1" dirty="0"/>
              <a:t>:</a:t>
            </a:r>
            <a:r>
              <a:rPr lang="en-US" dirty="0"/>
              <a:t> Cotton’s dependence on slave labor led to the shipping of over 300,000 slaves to the new western cotton lands from the east. Without importation of slaves from Africa, Southerners depended on natural increase to supply their need for laborers. </a:t>
            </a:r>
          </a:p>
        </p:txBody>
      </p:sp>
    </p:spTree>
    <p:extLst>
      <p:ext uri="{BB962C8B-B14F-4D97-AF65-F5344CB8AC3E}">
        <p14:creationId xmlns:p14="http://schemas.microsoft.com/office/powerpoint/2010/main" val="290775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OER Intro Practice</a:t>
            </a:r>
            <a:endParaRPr lang="en-US" dirty="0"/>
          </a:p>
        </p:txBody>
      </p:sp>
      <p:sp>
        <p:nvSpPr>
          <p:cNvPr id="6" name="Content Placeholder 5"/>
          <p:cNvSpPr>
            <a:spLocks noGrp="1"/>
          </p:cNvSpPr>
          <p:nvPr>
            <p:ph idx="1"/>
          </p:nvPr>
        </p:nvSpPr>
        <p:spPr/>
        <p:txBody>
          <a:bodyPr/>
          <a:lstStyle/>
          <a:p>
            <a:pPr marL="0" indent="0">
              <a:buNone/>
            </a:pPr>
            <a:r>
              <a:rPr lang="en-US" dirty="0" smtClean="0"/>
              <a:t>Compare the experiences of TWO of the following groups of immigrants during the period 1830 to 1860.</a:t>
            </a:r>
          </a:p>
          <a:p>
            <a:r>
              <a:rPr lang="en-US" dirty="0" smtClean="0"/>
              <a:t>English</a:t>
            </a:r>
          </a:p>
          <a:p>
            <a:r>
              <a:rPr lang="en-US" dirty="0" smtClean="0"/>
              <a:t>Irish</a:t>
            </a:r>
          </a:p>
          <a:p>
            <a:r>
              <a:rPr lang="en-US" smtClean="0"/>
              <a:t>German</a:t>
            </a:r>
            <a:endParaRPr lang="en-US"/>
          </a:p>
        </p:txBody>
      </p:sp>
      <p:sp>
        <p:nvSpPr>
          <p:cNvPr id="7" name="Text Placeholder 6"/>
          <p:cNvSpPr>
            <a:spLocks noGrp="1"/>
          </p:cNvSpPr>
          <p:nvPr>
            <p:ph type="body" sz="half" idx="2"/>
          </p:nvPr>
        </p:nvSpPr>
        <p:spPr/>
        <p:txBody>
          <a:bodyPr/>
          <a:lstStyle/>
          <a:p>
            <a:pPr marL="342900" indent="-342900">
              <a:buAutoNum type="arabicPeriod"/>
            </a:pPr>
            <a:r>
              <a:rPr lang="en-US" dirty="0" smtClean="0"/>
              <a:t>Pre-Work</a:t>
            </a:r>
          </a:p>
          <a:p>
            <a:pPr marL="342900" indent="-342900">
              <a:buAutoNum type="arabicPeriod"/>
            </a:pPr>
            <a:r>
              <a:rPr lang="en-US" dirty="0" smtClean="0"/>
              <a:t>Outline</a:t>
            </a:r>
          </a:p>
          <a:p>
            <a:pPr marL="342900" indent="-342900">
              <a:buAutoNum type="arabicPeriod"/>
            </a:pPr>
            <a:r>
              <a:rPr lang="en-US" dirty="0" err="1" smtClean="0"/>
              <a:t>Introction</a:t>
            </a:r>
            <a:r>
              <a:rPr lang="en-US" dirty="0" smtClean="0"/>
              <a:t> Paragraph</a:t>
            </a:r>
            <a:endParaRPr lang="en-US" dirty="0"/>
          </a:p>
        </p:txBody>
      </p:sp>
    </p:spTree>
    <p:extLst>
      <p:ext uri="{BB962C8B-B14F-4D97-AF65-F5344CB8AC3E}">
        <p14:creationId xmlns:p14="http://schemas.microsoft.com/office/powerpoint/2010/main" val="1116360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see?</a:t>
            </a:r>
            <a:endParaRPr lang="en-US" dirty="0"/>
          </a:p>
        </p:txBody>
      </p:sp>
      <p:pic>
        <p:nvPicPr>
          <p:cNvPr id="1026" name="Picture 2" descr="http://blackhistory.harpweek.com/7Illustrations/Slavery/Illustrations/0108w500.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9600" y="1015593"/>
            <a:ext cx="3505200" cy="55452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blackhistory.harpweek.com/7Illustrations/Slavery/Illustrations/0429w500.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11547" y="1219200"/>
            <a:ext cx="4000500" cy="4824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986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752600" y="2743200"/>
            <a:ext cx="6429375" cy="3914775"/>
          </a:xfrm>
          <a:prstGeom prst="rect">
            <a:avLst/>
          </a:prstGeom>
          <a:noFill/>
          <a:ln w="9525">
            <a:noFill/>
            <a:miter lim="800000"/>
            <a:headEnd/>
            <a:tailEnd/>
          </a:ln>
        </p:spPr>
      </p:pic>
      <p:sp>
        <p:nvSpPr>
          <p:cNvPr id="7" name="Content Placeholder 6"/>
          <p:cNvSpPr>
            <a:spLocks noGrp="1"/>
          </p:cNvSpPr>
          <p:nvPr>
            <p:ph idx="1"/>
          </p:nvPr>
        </p:nvSpPr>
        <p:spPr>
          <a:xfrm>
            <a:off x="152400" y="914400"/>
            <a:ext cx="8839200" cy="5943600"/>
          </a:xfrm>
        </p:spPr>
        <p:txBody>
          <a:bodyPr>
            <a:normAutofit fontScale="92500" lnSpcReduction="20000"/>
          </a:bodyPr>
          <a:lstStyle/>
          <a:p>
            <a:pPr algn="ctr">
              <a:buNone/>
            </a:pPr>
            <a:r>
              <a:rPr lang="en-US" i="1" dirty="0" smtClean="0">
                <a:solidFill>
                  <a:schemeClr val="bg1"/>
                </a:solidFill>
                <a:effectLst>
                  <a:outerShdw blurRad="38100" dist="38100" dir="2700000" algn="tl">
                    <a:srgbClr val="000000">
                      <a:alpha val="43137"/>
                    </a:srgbClr>
                  </a:outerShdw>
                </a:effectLst>
              </a:rPr>
              <a:t>“loyalty to a particular region”</a:t>
            </a:r>
          </a:p>
          <a:p>
            <a:pPr algn="ctr">
              <a:buNone/>
            </a:pPr>
            <a:endParaRPr lang="en-US" dirty="0" smtClean="0">
              <a:solidFill>
                <a:schemeClr val="bg1"/>
              </a:solidFill>
              <a:effectLst>
                <a:outerShdw blurRad="38100" dist="38100" dir="2700000" algn="tl">
                  <a:srgbClr val="000000">
                    <a:alpha val="43137"/>
                  </a:srgbClr>
                </a:outerShdw>
              </a:effectLst>
            </a:endParaRPr>
          </a:p>
          <a:p>
            <a:pPr>
              <a:buNone/>
            </a:pPr>
            <a:r>
              <a:rPr lang="en-US" dirty="0" smtClean="0">
                <a:solidFill>
                  <a:schemeClr val="bg1"/>
                </a:solidFill>
                <a:effectLst>
                  <a:outerShdw blurRad="38100" dist="38100" dir="2700000" algn="tl">
                    <a:srgbClr val="000000">
                      <a:alpha val="43137"/>
                    </a:srgbClr>
                  </a:outerShdw>
                </a:effectLst>
              </a:rPr>
              <a:t>Sectionalism divided the country and ultimately led the nation into the Civil </a:t>
            </a:r>
            <a:r>
              <a:rPr lang="en-US" dirty="0">
                <a:solidFill>
                  <a:schemeClr val="bg1"/>
                </a:solidFill>
                <a:effectLst>
                  <a:outerShdw blurRad="38100" dist="38100" dir="2700000" algn="tl">
                    <a:srgbClr val="000000">
                      <a:alpha val="43137"/>
                    </a:srgbClr>
                  </a:outerShdw>
                </a:effectLst>
              </a:rPr>
              <a:t>W</a:t>
            </a:r>
            <a:r>
              <a:rPr lang="en-US" dirty="0" smtClean="0">
                <a:solidFill>
                  <a:schemeClr val="bg1"/>
                </a:solidFill>
                <a:effectLst>
                  <a:outerShdw blurRad="38100" dist="38100" dir="2700000" algn="tl">
                    <a:srgbClr val="000000">
                      <a:alpha val="43137"/>
                    </a:srgbClr>
                  </a:outerShdw>
                </a:effectLst>
              </a:rPr>
              <a:t>ar.</a:t>
            </a:r>
          </a:p>
          <a:p>
            <a:pPr>
              <a:buNone/>
            </a:pPr>
            <a:endParaRPr lang="en-US" dirty="0" smtClean="0">
              <a:solidFill>
                <a:schemeClr val="bg1"/>
              </a:solidFill>
            </a:endParaRPr>
          </a:p>
          <a:p>
            <a:pPr>
              <a:buNone/>
            </a:pPr>
            <a:endParaRPr lang="en-US" dirty="0" smtClean="0">
              <a:solidFill>
                <a:schemeClr val="bg1"/>
              </a:solidFill>
            </a:endParaRPr>
          </a:p>
          <a:p>
            <a:pPr>
              <a:buNone/>
            </a:pPr>
            <a:endParaRPr lang="en-US" dirty="0" smtClean="0">
              <a:solidFill>
                <a:schemeClr val="bg1"/>
              </a:solidFill>
            </a:endParaRPr>
          </a:p>
          <a:p>
            <a:pPr>
              <a:buNone/>
            </a:pPr>
            <a:endParaRPr lang="en-US" dirty="0" smtClean="0">
              <a:solidFill>
                <a:schemeClr val="bg1"/>
              </a:solidFill>
            </a:endParaRPr>
          </a:p>
          <a:p>
            <a:pPr>
              <a:buNone/>
            </a:pPr>
            <a:endParaRPr lang="en-US" dirty="0" smtClean="0">
              <a:solidFill>
                <a:schemeClr val="bg1"/>
              </a:solidFill>
            </a:endParaRPr>
          </a:p>
          <a:p>
            <a:pPr>
              <a:buNone/>
            </a:pPr>
            <a:endParaRPr lang="en-US" dirty="0" smtClean="0">
              <a:solidFill>
                <a:schemeClr val="bg1"/>
              </a:solidFill>
            </a:endParaRPr>
          </a:p>
          <a:p>
            <a:pPr>
              <a:buNone/>
            </a:pPr>
            <a:endParaRPr lang="en-US" dirty="0">
              <a:solidFill>
                <a:schemeClr val="bg1"/>
              </a:solidFill>
            </a:endParaRPr>
          </a:p>
          <a:p>
            <a:pPr>
              <a:buNone/>
            </a:pPr>
            <a:r>
              <a:rPr lang="en-US" b="1" dirty="0" smtClean="0"/>
              <a:t>The nation was divided </a:t>
            </a:r>
          </a:p>
          <a:p>
            <a:pPr>
              <a:buNone/>
            </a:pPr>
            <a:r>
              <a:rPr lang="en-US" b="1" dirty="0" smtClean="0"/>
              <a:t>into 3 regions</a:t>
            </a:r>
            <a:r>
              <a:rPr lang="en-US" dirty="0" smtClean="0">
                <a:solidFill>
                  <a:schemeClr val="bg1"/>
                </a:solidFill>
              </a:rPr>
              <a:t>:</a:t>
            </a:r>
          </a:p>
        </p:txBody>
      </p:sp>
      <p:sp>
        <p:nvSpPr>
          <p:cNvPr id="6" name="Title 5"/>
          <p:cNvSpPr>
            <a:spLocks noGrp="1"/>
          </p:cNvSpPr>
          <p:nvPr>
            <p:ph type="title"/>
          </p:nvPr>
        </p:nvSpPr>
        <p:spPr>
          <a:xfrm>
            <a:off x="457200" y="274638"/>
            <a:ext cx="8229600" cy="563562"/>
          </a:xfrm>
        </p:spPr>
        <p:txBody>
          <a:bodyPr>
            <a:normAutofit fontScale="90000"/>
          </a:bodyPr>
          <a:lstStyle/>
          <a:p>
            <a:r>
              <a:rPr lang="en-US" dirty="0" smtClean="0">
                <a:solidFill>
                  <a:srgbClr val="FF0000"/>
                </a:solidFill>
                <a:effectLst>
                  <a:outerShdw blurRad="38100" dist="38100" dir="2700000" algn="tl">
                    <a:srgbClr val="000000">
                      <a:alpha val="43137"/>
                    </a:srgbClr>
                  </a:outerShdw>
                </a:effectLst>
              </a:rPr>
              <a:t>Sectionalism</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68324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Cotton Gin</a:t>
            </a:r>
            <a:endParaRPr lang="en-US" dirty="0"/>
          </a:p>
        </p:txBody>
      </p:sp>
      <p:sp>
        <p:nvSpPr>
          <p:cNvPr id="3" name="Content Placeholder 2"/>
          <p:cNvSpPr>
            <a:spLocks noGrp="1"/>
          </p:cNvSpPr>
          <p:nvPr>
            <p:ph idx="1"/>
          </p:nvPr>
        </p:nvSpPr>
        <p:spPr>
          <a:xfrm>
            <a:off x="3803650" y="609600"/>
            <a:ext cx="5111750" cy="5638800"/>
          </a:xfrm>
        </p:spPr>
        <p:txBody>
          <a:bodyPr>
            <a:normAutofit fontScale="85000" lnSpcReduction="10000"/>
          </a:bodyPr>
          <a:lstStyle/>
          <a:p>
            <a:r>
              <a:rPr lang="en-US" dirty="0" smtClean="0"/>
              <a:t>Eli Whitney</a:t>
            </a:r>
          </a:p>
          <a:p>
            <a:r>
              <a:rPr lang="en-US" dirty="0" smtClean="0"/>
              <a:t>During 1700s, inventions revolutionized textile industry </a:t>
            </a:r>
            <a:r>
              <a:rPr lang="en-US" dirty="0" smtClean="0">
                <a:sym typeface="Wingdings" pitchFamily="2" charset="2"/>
              </a:rPr>
              <a:t> South couldn’t keep up with pace of production b/c of time it took to separate cotton and cotton seed (full day for a laborer to separate a pound of cotton by hand)</a:t>
            </a:r>
          </a:p>
          <a:p>
            <a:r>
              <a:rPr lang="en-US" dirty="0" smtClean="0">
                <a:sym typeface="Wingdings" pitchFamily="2" charset="2"/>
              </a:rPr>
              <a:t>1793  Whitney invented a machine to perform this task  enables slaves to separate 50X as much cotton as by hand</a:t>
            </a:r>
          </a:p>
          <a:p>
            <a:r>
              <a:rPr lang="en-US" dirty="0" smtClean="0">
                <a:sym typeface="Wingdings" pitchFamily="2" charset="2"/>
              </a:rPr>
              <a:t>Cotton production soared from 9,000 bales in 1791 to 987,000 in 1831 and 4 million! In 1860</a:t>
            </a:r>
            <a:r>
              <a:rPr lang="en-US" dirty="0">
                <a:sym typeface="Wingdings" pitchFamily="2" charset="2"/>
              </a:rPr>
              <a:t> </a:t>
            </a:r>
            <a:r>
              <a:rPr lang="en-US" dirty="0" smtClean="0">
                <a:sym typeface="Wingdings" pitchFamily="2" charset="2"/>
              </a:rPr>
              <a:t>(each bale = 500 pounds of cotton)</a:t>
            </a:r>
          </a:p>
        </p:txBody>
      </p:sp>
      <p:pic>
        <p:nvPicPr>
          <p:cNvPr id="2050" name="Picture 2" descr="http://americanenterprise.si.edu/wp-content/uploads/2012/01/WhitneyCottonG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905000"/>
            <a:ext cx="2971800" cy="286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837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457200"/>
          </a:xfrm>
        </p:spPr>
        <p:txBody>
          <a:bodyPr/>
          <a:lstStyle/>
          <a:p>
            <a:r>
              <a:rPr lang="en-US" dirty="0" smtClean="0"/>
              <a:t>King Cotton</a:t>
            </a:r>
            <a:endParaRPr lang="en-US" dirty="0"/>
          </a:p>
        </p:txBody>
      </p:sp>
      <p:sp>
        <p:nvSpPr>
          <p:cNvPr id="3" name="Content Placeholder 2"/>
          <p:cNvSpPr>
            <a:spLocks noGrp="1"/>
          </p:cNvSpPr>
          <p:nvPr>
            <p:ph idx="1"/>
          </p:nvPr>
        </p:nvSpPr>
        <p:spPr>
          <a:xfrm>
            <a:off x="3803650" y="609600"/>
            <a:ext cx="5111750" cy="5638800"/>
          </a:xfrm>
        </p:spPr>
        <p:txBody>
          <a:bodyPr>
            <a:normAutofit fontScale="85000" lnSpcReduction="20000"/>
          </a:bodyPr>
          <a:lstStyle/>
          <a:p>
            <a:r>
              <a:rPr lang="en-US" dirty="0" smtClean="0"/>
              <a:t>Cotton = South’</a:t>
            </a:r>
            <a:r>
              <a:rPr lang="en-US" dirty="0" smtClean="0">
                <a:sym typeface="Wingdings" pitchFamily="2" charset="2"/>
              </a:rPr>
              <a:t>s most important cash crop b/c:</a:t>
            </a:r>
          </a:p>
          <a:p>
            <a:pPr lvl="1"/>
            <a:r>
              <a:rPr lang="en-US" dirty="0" smtClean="0">
                <a:sym typeface="Wingdings" pitchFamily="2" charset="2"/>
              </a:rPr>
              <a:t>The invention of the cotton gin made cotton more profitable</a:t>
            </a:r>
          </a:p>
          <a:p>
            <a:pPr lvl="1"/>
            <a:r>
              <a:rPr lang="en-US" dirty="0" smtClean="0">
                <a:sym typeface="Wingdings" pitchFamily="2" charset="2"/>
              </a:rPr>
              <a:t>Rich new farm land in the Deep South was opened to cultivation of cotton </a:t>
            </a:r>
          </a:p>
          <a:p>
            <a:pPr lvl="1"/>
            <a:r>
              <a:rPr lang="en-US" dirty="0" smtClean="0">
                <a:sym typeface="Wingdings" pitchFamily="2" charset="2"/>
              </a:rPr>
              <a:t>Rise of textile manufacturing in England created demand</a:t>
            </a:r>
          </a:p>
          <a:p>
            <a:r>
              <a:rPr lang="en-US" dirty="0" smtClean="0">
                <a:sym typeface="Wingdings" pitchFamily="2" charset="2"/>
              </a:rPr>
              <a:t>America’s most valuable cash crop  cotton = more than ½ of the value of American exports</a:t>
            </a:r>
          </a:p>
          <a:p>
            <a:pPr lvl="1"/>
            <a:r>
              <a:rPr lang="en-US" dirty="0" smtClean="0">
                <a:sym typeface="Wingdings" pitchFamily="2" charset="2"/>
              </a:rPr>
              <a:t>Tobacco hurt soil so moved west  “Cotton belt” from NC to Mississippi Valley  produced ½ of world’s cotton and southerners declared, “Cotton is King”</a:t>
            </a:r>
            <a:endParaRPr lang="en-US" dirty="0" smtClean="0"/>
          </a:p>
        </p:txBody>
      </p:sp>
      <p:pic>
        <p:nvPicPr>
          <p:cNvPr id="3076" name="Picture 4" descr="http://www.bookdrum.com/images/books/185686_m.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6894" y="2514600"/>
            <a:ext cx="3733937" cy="2419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477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457200"/>
          </a:xfrm>
        </p:spPr>
        <p:txBody>
          <a:bodyPr/>
          <a:lstStyle/>
          <a:p>
            <a:r>
              <a:rPr lang="en-US" dirty="0" smtClean="0"/>
              <a:t>IMPACT of King Cotton</a:t>
            </a:r>
            <a:endParaRPr lang="en-US" dirty="0"/>
          </a:p>
        </p:txBody>
      </p:sp>
      <p:sp>
        <p:nvSpPr>
          <p:cNvPr id="3" name="Content Placeholder 2"/>
          <p:cNvSpPr>
            <a:spLocks noGrp="1"/>
          </p:cNvSpPr>
          <p:nvPr>
            <p:ph idx="1"/>
          </p:nvPr>
        </p:nvSpPr>
        <p:spPr>
          <a:xfrm>
            <a:off x="3803650" y="609600"/>
            <a:ext cx="5187950" cy="6096000"/>
          </a:xfrm>
        </p:spPr>
        <p:txBody>
          <a:bodyPr>
            <a:normAutofit fontScale="77500" lnSpcReduction="20000"/>
          </a:bodyPr>
          <a:lstStyle/>
          <a:p>
            <a:r>
              <a:rPr lang="en-US" dirty="0" smtClean="0"/>
              <a:t>Cotton forever altered South’s view of slavery </a:t>
            </a:r>
            <a:r>
              <a:rPr lang="en-US" dirty="0" smtClean="0">
                <a:sym typeface="Wingdings" pitchFamily="2" charset="2"/>
              </a:rPr>
              <a:t> prior to cotton gin, south viewed slavery as a “necessary evil” that would gradually be phased out</a:t>
            </a:r>
          </a:p>
          <a:p>
            <a:pPr lvl="1"/>
            <a:r>
              <a:rPr lang="en-US" dirty="0" smtClean="0">
                <a:sym typeface="Wingdings" pitchFamily="2" charset="2"/>
              </a:rPr>
              <a:t>After cotton gin, S. became committed to slavery (75% of slaves in 1850 worked on cotton production)</a:t>
            </a:r>
          </a:p>
          <a:p>
            <a:r>
              <a:rPr lang="en-US" dirty="0" smtClean="0">
                <a:sym typeface="Wingdings" pitchFamily="2" charset="2"/>
              </a:rPr>
              <a:t>Presence of slavery discouraged immigrants from moving to the South</a:t>
            </a:r>
          </a:p>
          <a:p>
            <a:pPr lvl="1"/>
            <a:r>
              <a:rPr lang="en-US" dirty="0" smtClean="0">
                <a:sym typeface="Wingdings" pitchFamily="2" charset="2"/>
              </a:rPr>
              <a:t>Just 4.4% of pop. Were immigrants</a:t>
            </a:r>
          </a:p>
          <a:p>
            <a:r>
              <a:rPr lang="en-US" dirty="0" smtClean="0">
                <a:sym typeface="Wingdings" pitchFamily="2" charset="2"/>
              </a:rPr>
              <a:t>S. devoted resources to growing cotton so lagged behind N in trade and manufacturing</a:t>
            </a:r>
          </a:p>
          <a:p>
            <a:r>
              <a:rPr lang="en-US" dirty="0" smtClean="0">
                <a:sym typeface="Wingdings" pitchFamily="2" charset="2"/>
              </a:rPr>
              <a:t>S. commitment to growing cotton slowed urban growth</a:t>
            </a:r>
          </a:p>
          <a:p>
            <a:pPr lvl="1"/>
            <a:r>
              <a:rPr lang="en-US" dirty="0" smtClean="0">
                <a:sym typeface="Wingdings" pitchFamily="2" charset="2"/>
              </a:rPr>
              <a:t>With the exception = New Orleans and Charleston, S. had very few urban centers  most southerners lived on farms and plantations</a:t>
            </a:r>
          </a:p>
          <a:p>
            <a:endParaRPr lang="en-US" dirty="0" smtClean="0"/>
          </a:p>
        </p:txBody>
      </p:sp>
      <p:pic>
        <p:nvPicPr>
          <p:cNvPr id="5" name="Picture 2" descr="http://2.bp.blogspot.com/_nVkKvhPucKg/SxfVUJkEtrI/AAAAAAAAAB8/sAObJiyt4os/s400/Growth_of_Slavery_and_Cotton_in_Amer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34290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5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3581400" cy="762000"/>
          </a:xfrm>
          <a:solidFill>
            <a:srgbClr val="C00000"/>
          </a:solidFill>
        </p:spPr>
        <p:txBody>
          <a:bodyPr>
            <a:noAutofit/>
          </a:bodyPr>
          <a:lstStyle/>
          <a:p>
            <a:r>
              <a:rPr lang="en-US" sz="4800" b="1" i="1" dirty="0" smtClean="0">
                <a:solidFill>
                  <a:schemeClr val="bg1"/>
                </a:solidFill>
              </a:rPr>
              <a:t>The South:</a:t>
            </a:r>
            <a:endParaRPr lang="en-US" sz="4800" i="1" dirty="0">
              <a:solidFill>
                <a:schemeClr val="bg1"/>
              </a:solidFill>
            </a:endParaRPr>
          </a:p>
        </p:txBody>
      </p:sp>
      <p:sp>
        <p:nvSpPr>
          <p:cNvPr id="7" name="Content Placeholder 6"/>
          <p:cNvSpPr>
            <a:spLocks noGrp="1"/>
          </p:cNvSpPr>
          <p:nvPr>
            <p:ph idx="1"/>
          </p:nvPr>
        </p:nvSpPr>
        <p:spPr>
          <a:xfrm>
            <a:off x="3810000" y="1143000"/>
            <a:ext cx="5334000" cy="1447799"/>
          </a:xfrm>
          <a:solidFill>
            <a:schemeClr val="accent5">
              <a:lumMod val="75000"/>
            </a:schemeClr>
          </a:solidFill>
        </p:spPr>
        <p:txBody>
          <a:bodyPr>
            <a:normAutofit fontScale="92500" lnSpcReduction="10000"/>
          </a:bodyPr>
          <a:lstStyle/>
          <a:p>
            <a:pPr algn="r">
              <a:buNone/>
            </a:pPr>
            <a:r>
              <a:rPr lang="en-US" dirty="0" smtClean="0">
                <a:solidFill>
                  <a:schemeClr val="bg1"/>
                </a:solidFill>
              </a:rPr>
              <a:t>Southern Thought:</a:t>
            </a:r>
          </a:p>
          <a:p>
            <a:pPr>
              <a:buNone/>
            </a:pPr>
            <a:r>
              <a:rPr lang="en-US" sz="2000" dirty="0" smtClean="0">
                <a:solidFill>
                  <a:schemeClr val="bg1"/>
                </a:solidFill>
              </a:rPr>
              <a:t>Unique culture and outlook.</a:t>
            </a:r>
          </a:p>
          <a:p>
            <a:pPr>
              <a:buNone/>
            </a:pPr>
            <a:r>
              <a:rPr lang="en-US" sz="2000" dirty="0" smtClean="0">
                <a:solidFill>
                  <a:schemeClr val="bg1"/>
                </a:solidFill>
              </a:rPr>
              <a:t>Slavery was the basis of political thought (property rights)</a:t>
            </a:r>
          </a:p>
          <a:p>
            <a:pPr>
              <a:buNone/>
            </a:pPr>
            <a:endParaRPr lang="en-US" dirty="0">
              <a:solidFill>
                <a:schemeClr val="bg1"/>
              </a:solidFill>
            </a:endParaRPr>
          </a:p>
        </p:txBody>
      </p:sp>
      <p:sp>
        <p:nvSpPr>
          <p:cNvPr id="8" name="Text Placeholder 7"/>
          <p:cNvSpPr>
            <a:spLocks noGrp="1"/>
          </p:cNvSpPr>
          <p:nvPr>
            <p:ph type="body" sz="half" idx="2"/>
          </p:nvPr>
        </p:nvSpPr>
        <p:spPr>
          <a:xfrm>
            <a:off x="0" y="1435100"/>
            <a:ext cx="3810000" cy="5422900"/>
          </a:xfrm>
          <a:solidFill>
            <a:schemeClr val="tx1">
              <a:lumMod val="95000"/>
              <a:lumOff val="5000"/>
            </a:schemeClr>
          </a:solidFill>
        </p:spPr>
        <p:txBody>
          <a:bodyPr>
            <a:normAutofit/>
          </a:bodyPr>
          <a:lstStyle/>
          <a:p>
            <a:r>
              <a:rPr lang="en-US" sz="3200" dirty="0" smtClean="0">
                <a:solidFill>
                  <a:schemeClr val="bg1"/>
                </a:solidFill>
              </a:rPr>
              <a:t>White Society</a:t>
            </a:r>
          </a:p>
          <a:p>
            <a:endParaRPr lang="en-US" sz="3200" dirty="0">
              <a:solidFill>
                <a:schemeClr val="bg1"/>
              </a:solidFill>
            </a:endParaRPr>
          </a:p>
        </p:txBody>
      </p:sp>
      <p:sp>
        <p:nvSpPr>
          <p:cNvPr id="6" name="Oval 5"/>
          <p:cNvSpPr/>
          <p:nvPr/>
        </p:nvSpPr>
        <p:spPr>
          <a:xfrm>
            <a:off x="3124200" y="0"/>
            <a:ext cx="2895600" cy="1600200"/>
          </a:xfrm>
          <a:prstGeom prst="ellipse">
            <a:avLst/>
          </a:prstGeom>
          <a:solidFill>
            <a:schemeClr val="tx2">
              <a:lumMod val="50000"/>
            </a:schemeClr>
          </a:solidFill>
        </p:spPr>
        <p:style>
          <a:lnRef idx="0">
            <a:schemeClr val="dk1"/>
          </a:lnRef>
          <a:fillRef idx="3">
            <a:schemeClr val="dk1"/>
          </a:fillRef>
          <a:effectRef idx="3">
            <a:schemeClr val="dk1"/>
          </a:effectRef>
          <a:fontRef idx="minor">
            <a:schemeClr val="lt1"/>
          </a:fontRef>
        </p:style>
        <p:txBody>
          <a:bodyPr rtlCol="0" anchor="ctr"/>
          <a:lstStyle/>
          <a:p>
            <a:pPr algn="ctr"/>
            <a:r>
              <a:rPr lang="en-US" sz="1400" dirty="0" smtClean="0">
                <a:solidFill>
                  <a:schemeClr val="bg1"/>
                </a:solidFill>
              </a:rPr>
              <a:t>= those states which permitted slavery (included border states, such as Delaware, Maryland, Kentucky, and Missouri)</a:t>
            </a:r>
            <a:endParaRPr lang="en-US" sz="1400" dirty="0">
              <a:solidFill>
                <a:schemeClr val="bg1"/>
              </a:solidFill>
            </a:endParaRPr>
          </a:p>
        </p:txBody>
      </p:sp>
      <p:grpSp>
        <p:nvGrpSpPr>
          <p:cNvPr id="1026" name="Group 2"/>
          <p:cNvGrpSpPr>
            <a:grpSpLocks/>
          </p:cNvGrpSpPr>
          <p:nvPr/>
        </p:nvGrpSpPr>
        <p:grpSpPr bwMode="auto">
          <a:xfrm>
            <a:off x="305096" y="2210285"/>
            <a:ext cx="2742904" cy="4647715"/>
            <a:chOff x="2104" y="2"/>
            <a:chExt cx="2778" cy="2907"/>
          </a:xfrm>
        </p:grpSpPr>
        <p:sp>
          <p:nvSpPr>
            <p:cNvPr id="1027" name="Pyr1"/>
            <p:cNvSpPr>
              <a:spLocks noEditPoints="1" noChangeArrowheads="1"/>
            </p:cNvSpPr>
            <p:nvPr/>
          </p:nvSpPr>
          <p:spPr bwMode="auto">
            <a:xfrm>
              <a:off x="3030" y="2"/>
              <a:ext cx="856" cy="715"/>
            </a:xfrm>
            <a:custGeom>
              <a:avLst/>
              <a:gdLst>
                <a:gd name="T0" fmla="*/ 10800 w 21600"/>
                <a:gd name="T1" fmla="*/ 0 h 21600"/>
                <a:gd name="T2" fmla="*/ 21600 w 21600"/>
                <a:gd name="T3" fmla="*/ 21600 h 21600"/>
                <a:gd name="T4" fmla="*/ 0 w 21600"/>
                <a:gd name="T5" fmla="*/ 21600 h 21600"/>
                <a:gd name="T6" fmla="*/ 5400 w 21600"/>
                <a:gd name="T7" fmla="*/ 11800 h 21600"/>
                <a:gd name="T8" fmla="*/ 16200 w 21600"/>
                <a:gd name="T9" fmla="*/ 20600 h 21600"/>
              </a:gdLst>
              <a:ahLst/>
              <a:cxnLst>
                <a:cxn ang="0">
                  <a:pos x="T0" y="T1"/>
                </a:cxn>
                <a:cxn ang="0">
                  <a:pos x="T2" y="T3"/>
                </a:cxn>
                <a:cxn ang="0">
                  <a:pos x="T4" y="T5"/>
                </a:cxn>
              </a:cxnLst>
              <a:rect l="T6" t="T7" r="T8" b="T9"/>
              <a:pathLst>
                <a:path w="21600" h="21600">
                  <a:moveTo>
                    <a:pt x="10800" y="0"/>
                  </a:moveTo>
                  <a:lnTo>
                    <a:pt x="21600" y="21600"/>
                  </a:lnTo>
                  <a:lnTo>
                    <a:pt x="0" y="21600"/>
                  </a:lnTo>
                  <a:lnTo>
                    <a:pt x="10800" y="0"/>
                  </a:lnTo>
                  <a:close/>
                </a:path>
              </a:pathLst>
            </a:custGeom>
            <a:solidFill>
              <a:srgbClr val="D8EBB3"/>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8" name="Pyr2"/>
            <p:cNvSpPr>
              <a:spLocks noEditPoints="1" noChangeArrowheads="1"/>
            </p:cNvSpPr>
            <p:nvPr/>
          </p:nvSpPr>
          <p:spPr bwMode="auto">
            <a:xfrm>
              <a:off x="2567" y="669"/>
              <a:ext cx="1775" cy="492"/>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500 h 21600"/>
                <a:gd name="T10" fmla="*/ 15812 w 21600"/>
                <a:gd name="T11" fmla="*/ 21100 h 21600"/>
              </a:gdLst>
              <a:ahLst/>
              <a:cxnLst>
                <a:cxn ang="0">
                  <a:pos x="T0" y="T1"/>
                </a:cxn>
                <a:cxn ang="0">
                  <a:pos x="T2" y="T3"/>
                </a:cxn>
                <a:cxn ang="0">
                  <a:pos x="T4" y="T5"/>
                </a:cxn>
                <a:cxn ang="0">
                  <a:pos x="T6" y="T7"/>
                </a:cxn>
              </a:cxnLst>
              <a:rect l="T8" t="T9" r="T10" b="T11"/>
              <a:pathLst>
                <a:path w="21600" h="21600">
                  <a:moveTo>
                    <a:pt x="5787" y="0"/>
                  </a:moveTo>
                  <a:lnTo>
                    <a:pt x="15812" y="0"/>
                  </a:lnTo>
                  <a:lnTo>
                    <a:pt x="21600" y="21600"/>
                  </a:lnTo>
                  <a:lnTo>
                    <a:pt x="0" y="21600"/>
                  </a:lnTo>
                  <a:lnTo>
                    <a:pt x="5787" y="0"/>
                  </a:lnTo>
                  <a:close/>
                </a:path>
              </a:pathLst>
            </a:custGeom>
            <a:solidFill>
              <a:srgbClr val="CCCC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29" name="Pyr3"/>
            <p:cNvSpPr>
              <a:spLocks noEditPoints="1" noChangeArrowheads="1"/>
            </p:cNvSpPr>
            <p:nvPr/>
          </p:nvSpPr>
          <p:spPr bwMode="auto">
            <a:xfrm>
              <a:off x="2104" y="1146"/>
              <a:ext cx="2778" cy="1763"/>
            </a:xfrm>
            <a:custGeom>
              <a:avLst/>
              <a:gdLst>
                <a:gd name="T0" fmla="*/ 3768 w 21600"/>
                <a:gd name="T1" fmla="*/ 0 h 21600"/>
                <a:gd name="T2" fmla="*/ 17831 w 21600"/>
                <a:gd name="T3" fmla="*/ 0 h 21600"/>
                <a:gd name="T4" fmla="*/ 21600 w 21600"/>
                <a:gd name="T5" fmla="*/ 21600 h 21600"/>
                <a:gd name="T6" fmla="*/ 0 w 21600"/>
                <a:gd name="T7" fmla="*/ 21600 h 21600"/>
                <a:gd name="T8" fmla="*/ 5287 w 21600"/>
                <a:gd name="T9" fmla="*/ 500 h 21600"/>
                <a:gd name="T10" fmla="*/ 16312 w 21600"/>
                <a:gd name="T11" fmla="*/ 21100 h 21600"/>
              </a:gdLst>
              <a:ahLst/>
              <a:cxnLst>
                <a:cxn ang="0">
                  <a:pos x="T0" y="T1"/>
                </a:cxn>
                <a:cxn ang="0">
                  <a:pos x="T2" y="T3"/>
                </a:cxn>
                <a:cxn ang="0">
                  <a:pos x="T4" y="T5"/>
                </a:cxn>
                <a:cxn ang="0">
                  <a:pos x="T6" y="T7"/>
                </a:cxn>
              </a:cxnLst>
              <a:rect l="T8" t="T9" r="T10" b="T11"/>
              <a:pathLst>
                <a:path w="21600" h="21600">
                  <a:moveTo>
                    <a:pt x="3768" y="0"/>
                  </a:moveTo>
                  <a:lnTo>
                    <a:pt x="17831" y="0"/>
                  </a:lnTo>
                  <a:lnTo>
                    <a:pt x="21600" y="21600"/>
                  </a:lnTo>
                  <a:lnTo>
                    <a:pt x="0" y="21600"/>
                  </a:lnTo>
                  <a:lnTo>
                    <a:pt x="3768" y="0"/>
                  </a:lnTo>
                  <a:close/>
                </a:path>
              </a:pathLst>
            </a:custGeom>
            <a:solidFill>
              <a:srgbClr val="FFBE7D"/>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12" name="Line Callout 1 11"/>
          <p:cNvSpPr/>
          <p:nvPr/>
        </p:nvSpPr>
        <p:spPr>
          <a:xfrm>
            <a:off x="1828800" y="1981200"/>
            <a:ext cx="1752600" cy="990600"/>
          </a:xfrm>
          <a:prstGeom prst="borderCallout1">
            <a:avLst>
              <a:gd name="adj1" fmla="val 47682"/>
              <a:gd name="adj2" fmla="val -546"/>
              <a:gd name="adj3" fmla="val 65658"/>
              <a:gd name="adj4" fmla="val -9521"/>
            </a:avLst>
          </a:prstGeom>
          <a:solidFill>
            <a:schemeClr val="accent3">
              <a:lumMod val="75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Elite; owned at least 100 slaves.  Farmed at least 1,000 acres; held political power; laws favored their interests.</a:t>
            </a:r>
            <a:endParaRPr lang="en-US" sz="1200" dirty="0">
              <a:solidFill>
                <a:schemeClr val="bg1"/>
              </a:solidFill>
            </a:endParaRPr>
          </a:p>
        </p:txBody>
      </p:sp>
      <p:sp>
        <p:nvSpPr>
          <p:cNvPr id="13" name="Line Callout 1 12"/>
          <p:cNvSpPr/>
          <p:nvPr/>
        </p:nvSpPr>
        <p:spPr>
          <a:xfrm>
            <a:off x="2286000" y="3124200"/>
            <a:ext cx="1295400" cy="1600200"/>
          </a:xfrm>
          <a:prstGeom prst="borderCallout1">
            <a:avLst>
              <a:gd name="adj1" fmla="val 21735"/>
              <a:gd name="adj2" fmla="val 622"/>
              <a:gd name="adj3" fmla="val 26785"/>
              <a:gd name="adj4" fmla="val -327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solidFill>
              </a:rPr>
              <a:t>Owned fewer than 20 slaves; produced most of the cotton crop; worked the fields with their slaves.</a:t>
            </a:r>
            <a:endParaRPr lang="en-US" sz="1400" dirty="0">
              <a:solidFill>
                <a:schemeClr val="bg1"/>
              </a:solidFill>
            </a:endParaRPr>
          </a:p>
        </p:txBody>
      </p:sp>
      <p:sp>
        <p:nvSpPr>
          <p:cNvPr id="14" name="Line Callout 1 13"/>
          <p:cNvSpPr/>
          <p:nvPr/>
        </p:nvSpPr>
        <p:spPr>
          <a:xfrm>
            <a:off x="0" y="4876800"/>
            <a:ext cx="1219200" cy="1752600"/>
          </a:xfrm>
          <a:prstGeom prst="borderCallout1">
            <a:avLst>
              <a:gd name="adj1" fmla="val 100"/>
              <a:gd name="adj2" fmla="val 101901"/>
              <a:gd name="adj3" fmla="val -1204"/>
              <a:gd name="adj4" fmla="val 137147"/>
            </a:avLst>
          </a:prstGeom>
          <a:solidFill>
            <a:schemeClr val="accent6">
              <a:lumMod val="75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bg1"/>
                </a:solidFill>
              </a:rPr>
              <a:t>Lived on the frontier; were isolated from the South; Disliked planters and slaves; were loyal to the union.</a:t>
            </a:r>
            <a:endParaRPr lang="en-US" sz="1200" dirty="0">
              <a:solidFill>
                <a:schemeClr val="bg1"/>
              </a:solidFill>
            </a:endParaRPr>
          </a:p>
        </p:txBody>
      </p:sp>
      <p:sp>
        <p:nvSpPr>
          <p:cNvPr id="15" name="Line Callout 1 14"/>
          <p:cNvSpPr/>
          <p:nvPr/>
        </p:nvSpPr>
        <p:spPr>
          <a:xfrm>
            <a:off x="2209800" y="5334000"/>
            <a:ext cx="1600200" cy="1524000"/>
          </a:xfrm>
          <a:prstGeom prst="borderCallout1">
            <a:avLst>
              <a:gd name="adj1" fmla="val -1847"/>
              <a:gd name="adj2" fmla="val 1049"/>
              <a:gd name="adj3" fmla="val -12873"/>
              <a:gd name="adj4" fmla="val -11041"/>
            </a:avLst>
          </a:prstGeom>
          <a:solidFill>
            <a:srgbClr val="F7994B"/>
          </a:solidFill>
          <a:ln>
            <a:solidFill>
              <a:srgbClr val="F65E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smtClean="0">
                <a:solidFill>
                  <a:schemeClr val="bg1"/>
                </a:solidFill>
              </a:rPr>
              <a:t>¾ of the population; didn’t own slaves; known as “hillbillies” or “white trash;” defended the slaves system (“one day…”)</a:t>
            </a:r>
            <a:endParaRPr lang="en-US" sz="1300" dirty="0">
              <a:solidFill>
                <a:schemeClr val="bg1"/>
              </a:solidFill>
            </a:endParaRPr>
          </a:p>
        </p:txBody>
      </p:sp>
      <p:sp>
        <p:nvSpPr>
          <p:cNvPr id="16" name="TextBox 15"/>
          <p:cNvSpPr txBox="1"/>
          <p:nvPr/>
        </p:nvSpPr>
        <p:spPr>
          <a:xfrm>
            <a:off x="0" y="2286000"/>
            <a:ext cx="1220270" cy="369332"/>
          </a:xfrm>
          <a:prstGeom prst="rect">
            <a:avLst/>
          </a:prstGeom>
          <a:solidFill>
            <a:srgbClr val="92D050"/>
          </a:solidFill>
        </p:spPr>
        <p:txBody>
          <a:bodyPr wrap="square" rtlCol="0">
            <a:spAutoFit/>
          </a:bodyPr>
          <a:lstStyle/>
          <a:p>
            <a:r>
              <a:rPr lang="en-US" dirty="0" smtClean="0">
                <a:solidFill>
                  <a:schemeClr val="bg1"/>
                </a:solidFill>
              </a:rPr>
              <a:t>Aristocracy</a:t>
            </a:r>
            <a:endParaRPr lang="en-US" dirty="0">
              <a:solidFill>
                <a:schemeClr val="bg1"/>
              </a:solidFill>
            </a:endParaRPr>
          </a:p>
        </p:txBody>
      </p:sp>
      <p:sp>
        <p:nvSpPr>
          <p:cNvPr id="17" name="TextBox 16"/>
          <p:cNvSpPr txBox="1"/>
          <p:nvPr/>
        </p:nvSpPr>
        <p:spPr>
          <a:xfrm>
            <a:off x="0" y="3429000"/>
            <a:ext cx="990600" cy="369332"/>
          </a:xfrm>
          <a:prstGeom prst="rect">
            <a:avLst/>
          </a:prstGeom>
          <a:solidFill>
            <a:schemeClr val="tx2">
              <a:lumMod val="60000"/>
              <a:lumOff val="40000"/>
            </a:schemeClr>
          </a:solidFill>
        </p:spPr>
        <p:txBody>
          <a:bodyPr wrap="square" rtlCol="0">
            <a:spAutoFit/>
          </a:bodyPr>
          <a:lstStyle/>
          <a:p>
            <a:r>
              <a:rPr lang="en-US" dirty="0" smtClean="0">
                <a:solidFill>
                  <a:schemeClr val="bg1"/>
                </a:solidFill>
              </a:rPr>
              <a:t>Farmers</a:t>
            </a:r>
            <a:endParaRPr lang="en-US" dirty="0">
              <a:solidFill>
                <a:schemeClr val="bg1"/>
              </a:solidFill>
            </a:endParaRPr>
          </a:p>
        </p:txBody>
      </p:sp>
      <p:sp>
        <p:nvSpPr>
          <p:cNvPr id="18" name="TextBox 17"/>
          <p:cNvSpPr txBox="1"/>
          <p:nvPr/>
        </p:nvSpPr>
        <p:spPr>
          <a:xfrm>
            <a:off x="0" y="4419600"/>
            <a:ext cx="1828800" cy="369332"/>
          </a:xfrm>
          <a:prstGeom prst="rect">
            <a:avLst/>
          </a:prstGeom>
          <a:solidFill>
            <a:schemeClr val="accent6">
              <a:lumMod val="75000"/>
            </a:schemeClr>
          </a:solidFill>
        </p:spPr>
        <p:txBody>
          <a:bodyPr wrap="square" rtlCol="0">
            <a:spAutoFit/>
          </a:bodyPr>
          <a:lstStyle/>
          <a:p>
            <a:r>
              <a:rPr lang="en-US" dirty="0" smtClean="0">
                <a:solidFill>
                  <a:schemeClr val="bg1"/>
                </a:solidFill>
              </a:rPr>
              <a:t>Mountain People</a:t>
            </a:r>
            <a:endParaRPr lang="en-US" dirty="0">
              <a:solidFill>
                <a:schemeClr val="bg1"/>
              </a:solidFill>
            </a:endParaRPr>
          </a:p>
        </p:txBody>
      </p:sp>
      <p:sp>
        <p:nvSpPr>
          <p:cNvPr id="19" name="TextBox 18"/>
          <p:cNvSpPr txBox="1"/>
          <p:nvPr/>
        </p:nvSpPr>
        <p:spPr>
          <a:xfrm>
            <a:off x="2209800" y="4876800"/>
            <a:ext cx="1371600" cy="369332"/>
          </a:xfrm>
          <a:prstGeom prst="rect">
            <a:avLst/>
          </a:prstGeom>
          <a:solidFill>
            <a:srgbClr val="F7994B"/>
          </a:solidFill>
        </p:spPr>
        <p:txBody>
          <a:bodyPr wrap="square" rtlCol="0">
            <a:spAutoFit/>
          </a:bodyPr>
          <a:lstStyle/>
          <a:p>
            <a:r>
              <a:rPr lang="en-US" dirty="0" smtClean="0">
                <a:solidFill>
                  <a:schemeClr val="bg1"/>
                </a:solidFill>
              </a:rPr>
              <a:t>Poor Whites</a:t>
            </a:r>
            <a:endParaRPr lang="en-US" dirty="0">
              <a:solidFill>
                <a:schemeClr val="bg1"/>
              </a:solidFill>
            </a:endParaRPr>
          </a:p>
        </p:txBody>
      </p:sp>
      <p:sp>
        <p:nvSpPr>
          <p:cNvPr id="20" name="Content Placeholder 6"/>
          <p:cNvSpPr txBox="1">
            <a:spLocks/>
          </p:cNvSpPr>
          <p:nvPr/>
        </p:nvSpPr>
        <p:spPr>
          <a:xfrm>
            <a:off x="3810000" y="2590800"/>
            <a:ext cx="5334000" cy="1447799"/>
          </a:xfrm>
          <a:prstGeom prst="rect">
            <a:avLst/>
          </a:prstGeom>
          <a:solidFill>
            <a:srgbClr val="CC00FF"/>
          </a:solidFill>
        </p:spPr>
        <p:txBody>
          <a:bodyPr vert="horz" lIns="91440" tIns="45720" rIns="91440" bIns="45720" rtlCol="0">
            <a:normAutofit fontScale="55000" lnSpcReduction="2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Code of Chivalry</a:t>
            </a:r>
            <a:r>
              <a:rPr kumimoji="0" lang="en-US" sz="3200" b="0" i="0" u="none" strike="noStrike" kern="1200" cap="none" spc="0" normalizeH="0" noProof="0" dirty="0" smtClean="0">
                <a:ln>
                  <a:noFill/>
                </a:ln>
                <a:solidFill>
                  <a:schemeClr val="bg1"/>
                </a:solidFill>
                <a:effectLst/>
                <a:uLnTx/>
                <a:uFillTx/>
                <a:latin typeface="+mn-lt"/>
                <a:ea typeface="+mn-ea"/>
                <a:cs typeface="+mn-cs"/>
              </a:rPr>
              <a:t>         </a:t>
            </a:r>
            <a:r>
              <a:rPr lang="en-US" sz="3200" dirty="0" smtClean="0">
                <a:solidFill>
                  <a:schemeClr val="bg1"/>
                </a:solidFill>
              </a:rPr>
              <a:t>(similar to a feudal society)</a:t>
            </a:r>
          </a:p>
          <a:p>
            <a:pPr marL="342900" marR="0" lvl="0" indent="-342900" defTabSz="914400" rtl="0" eaLnBrk="1" fontAlgn="auto" latinLnBrk="0" hangingPunct="1">
              <a:lnSpc>
                <a:spcPct val="10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Valued:</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solidFill>
                  <a:schemeClr val="bg1"/>
                </a:solidFill>
              </a:rPr>
              <a:t>Personal honor</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Defense of womanhood</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3200" dirty="0" smtClean="0">
                <a:solidFill>
                  <a:schemeClr val="bg1"/>
                </a:solidFill>
              </a:rPr>
              <a:t>Paternalistic treatment of inferiors</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1" name="Content Placeholder 6"/>
          <p:cNvSpPr txBox="1">
            <a:spLocks/>
          </p:cNvSpPr>
          <p:nvPr/>
        </p:nvSpPr>
        <p:spPr>
          <a:xfrm>
            <a:off x="3810000" y="4038600"/>
            <a:ext cx="5334000" cy="1447799"/>
          </a:xfrm>
          <a:prstGeom prst="rect">
            <a:avLst/>
          </a:prstGeom>
          <a:solidFill>
            <a:srgbClr val="C00000"/>
          </a:solidFill>
        </p:spPr>
        <p:txBody>
          <a:bodyPr vert="horz" lIns="91440" tIns="45720" rIns="91440" bIns="45720" rtlCol="0">
            <a:normAutofit fontScale="77500" lnSpcReduction="2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Education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College education was valued by</a:t>
            </a:r>
            <a:r>
              <a:rPr kumimoji="0" lang="en-US" sz="2000" b="0" i="0" u="none" strike="noStrike" kern="1200" cap="none" spc="0" normalizeH="0" noProof="0" dirty="0" smtClean="0">
                <a:ln>
                  <a:noFill/>
                </a:ln>
                <a:solidFill>
                  <a:schemeClr val="bg1"/>
                </a:solidFill>
                <a:effectLst/>
                <a:uLnTx/>
                <a:uFillTx/>
                <a:latin typeface="+mn-lt"/>
                <a:ea typeface="+mn-ea"/>
                <a:cs typeface="+mn-cs"/>
              </a:rPr>
              <a:t> the upper class.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solidFill>
                  <a:schemeClr val="bg1"/>
                </a:solidFill>
              </a:rPr>
              <a:t>Acceptable</a:t>
            </a:r>
            <a:r>
              <a:rPr lang="en-US" sz="2000" dirty="0" smtClean="0">
                <a:solidFill>
                  <a:schemeClr val="bg1"/>
                </a:solidFill>
              </a:rPr>
              <a:t> jobs: farming, law, ministry, military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bg1"/>
                </a:solidFill>
                <a:effectLst/>
                <a:uLnTx/>
                <a:uFillTx/>
                <a:latin typeface="+mn-lt"/>
                <a:ea typeface="+mn-ea"/>
                <a:cs typeface="+mn-cs"/>
              </a:rPr>
              <a:t>Lower</a:t>
            </a:r>
            <a:r>
              <a:rPr kumimoji="0" lang="en-US" sz="2000" b="0" i="0" u="none" strike="noStrike" kern="1200" cap="none" spc="0" normalizeH="0" noProof="0" dirty="0" smtClean="0">
                <a:ln>
                  <a:noFill/>
                </a:ln>
                <a:solidFill>
                  <a:schemeClr val="bg1"/>
                </a:solidFill>
                <a:effectLst/>
                <a:uLnTx/>
                <a:uFillTx/>
                <a:latin typeface="+mn-lt"/>
                <a:ea typeface="+mn-ea"/>
                <a:cs typeface="+mn-cs"/>
              </a:rPr>
              <a:t> Classes had no education past elementary school</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baseline="0" dirty="0" smtClean="0">
                <a:solidFill>
                  <a:schemeClr val="bg1"/>
                </a:solidFill>
              </a:rPr>
              <a:t>Slaves:</a:t>
            </a:r>
            <a:r>
              <a:rPr lang="en-US" sz="2000" dirty="0" smtClean="0">
                <a:solidFill>
                  <a:schemeClr val="bg1"/>
                </a:solidFill>
              </a:rPr>
              <a:t> legally could not read or write.</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22" name="Content Placeholder 6"/>
          <p:cNvSpPr txBox="1">
            <a:spLocks/>
          </p:cNvSpPr>
          <p:nvPr/>
        </p:nvSpPr>
        <p:spPr>
          <a:xfrm>
            <a:off x="3810000" y="5410201"/>
            <a:ext cx="5334000" cy="1447799"/>
          </a:xfrm>
          <a:prstGeom prst="rect">
            <a:avLst/>
          </a:prstGeom>
          <a:solidFill>
            <a:srgbClr val="00B050"/>
          </a:solidFill>
        </p:spPr>
        <p:txBody>
          <a:bodyPr vert="horz" lIns="91440" tIns="45720" rIns="91440" bIns="45720" rtlCol="0">
            <a:normAutofit fontScale="70000" lnSpcReduction="20000"/>
          </a:body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Religion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dirty="0" smtClean="0">
                <a:ln>
                  <a:noFill/>
                </a:ln>
                <a:solidFill>
                  <a:schemeClr val="bg1"/>
                </a:solidFill>
                <a:effectLst/>
                <a:uLnTx/>
                <a:uFillTx/>
                <a:latin typeface="+mn-lt"/>
                <a:ea typeface="+mn-ea"/>
                <a:cs typeface="+mn-cs"/>
              </a:rPr>
              <a:t>Methodists and Baptists </a:t>
            </a:r>
            <a:r>
              <a:rPr kumimoji="0" lang="en-US" sz="2000" b="0" i="0" u="none" strike="noStrike" kern="1200" cap="none" spc="0" normalizeH="0" baseline="0" noProof="0" dirty="0" smtClean="0">
                <a:ln>
                  <a:noFill/>
                </a:ln>
                <a:solidFill>
                  <a:schemeClr val="bg1"/>
                </a:solidFill>
                <a:effectLst/>
                <a:uLnTx/>
                <a:uFillTx/>
                <a:latin typeface="+mn-lt"/>
                <a:ea typeface="+mn-ea"/>
                <a:cs typeface="+mn-cs"/>
              </a:rPr>
              <a:t>were popular denominations (they supported slavery)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u="sng" dirty="0" smtClean="0">
                <a:solidFill>
                  <a:schemeClr val="bg1"/>
                </a:solidFill>
              </a:rPr>
              <a:t>Unitarians</a:t>
            </a:r>
            <a:r>
              <a:rPr lang="en-US" sz="2000" dirty="0" smtClean="0">
                <a:solidFill>
                  <a:schemeClr val="bg1"/>
                </a:solidFill>
              </a:rPr>
              <a:t> were unpopular (they criticized slavery)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000" b="1" u="sng" dirty="0" smtClean="0">
                <a:solidFill>
                  <a:schemeClr val="bg1"/>
                </a:solidFill>
              </a:rPr>
              <a:t>Roman Catholics &amp; Episcopalians </a:t>
            </a:r>
            <a:r>
              <a:rPr lang="en-US" sz="2000" dirty="0" smtClean="0">
                <a:solidFill>
                  <a:schemeClr val="bg1"/>
                </a:solidFill>
              </a:rPr>
              <a:t>saw their membership drop (they were neutral toward slavery)</a:t>
            </a:r>
            <a:endParaRPr kumimoji="0" lang="en-US" sz="20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extLst>
      <p:ext uri="{BB962C8B-B14F-4D97-AF65-F5344CB8AC3E}">
        <p14:creationId xmlns:p14="http://schemas.microsoft.com/office/powerpoint/2010/main" val="2417266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80">
                                          <p:stCondLst>
                                            <p:cond delay="0"/>
                                          </p:stCondLst>
                                        </p:cTn>
                                        <p:tgtEl>
                                          <p:spTgt spid="17"/>
                                        </p:tgtEl>
                                      </p:cBhvr>
                                    </p:animEffect>
                                    <p:anim calcmode="lin" valueType="num">
                                      <p:cBhvr>
                                        <p:cTn id="2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1" dur="26">
                                          <p:stCondLst>
                                            <p:cond delay="650"/>
                                          </p:stCondLst>
                                        </p:cTn>
                                        <p:tgtEl>
                                          <p:spTgt spid="17"/>
                                        </p:tgtEl>
                                      </p:cBhvr>
                                      <p:to x="100000" y="60000"/>
                                    </p:animScale>
                                    <p:animScale>
                                      <p:cBhvr>
                                        <p:cTn id="32" dur="166" decel="50000">
                                          <p:stCondLst>
                                            <p:cond delay="676"/>
                                          </p:stCondLst>
                                        </p:cTn>
                                        <p:tgtEl>
                                          <p:spTgt spid="17"/>
                                        </p:tgtEl>
                                      </p:cBhvr>
                                      <p:to x="100000" y="100000"/>
                                    </p:animScale>
                                    <p:animScale>
                                      <p:cBhvr>
                                        <p:cTn id="33" dur="26">
                                          <p:stCondLst>
                                            <p:cond delay="1312"/>
                                          </p:stCondLst>
                                        </p:cTn>
                                        <p:tgtEl>
                                          <p:spTgt spid="17"/>
                                        </p:tgtEl>
                                      </p:cBhvr>
                                      <p:to x="100000" y="80000"/>
                                    </p:animScale>
                                    <p:animScale>
                                      <p:cBhvr>
                                        <p:cTn id="34" dur="166" decel="50000">
                                          <p:stCondLst>
                                            <p:cond delay="1338"/>
                                          </p:stCondLst>
                                        </p:cTn>
                                        <p:tgtEl>
                                          <p:spTgt spid="17"/>
                                        </p:tgtEl>
                                      </p:cBhvr>
                                      <p:to x="100000" y="100000"/>
                                    </p:animScale>
                                    <p:animScale>
                                      <p:cBhvr>
                                        <p:cTn id="35" dur="26">
                                          <p:stCondLst>
                                            <p:cond delay="1642"/>
                                          </p:stCondLst>
                                        </p:cTn>
                                        <p:tgtEl>
                                          <p:spTgt spid="17"/>
                                        </p:tgtEl>
                                      </p:cBhvr>
                                      <p:to x="100000" y="90000"/>
                                    </p:animScale>
                                    <p:animScale>
                                      <p:cBhvr>
                                        <p:cTn id="36" dur="166" decel="50000">
                                          <p:stCondLst>
                                            <p:cond delay="1668"/>
                                          </p:stCondLst>
                                        </p:cTn>
                                        <p:tgtEl>
                                          <p:spTgt spid="17"/>
                                        </p:tgtEl>
                                      </p:cBhvr>
                                      <p:to x="100000" y="100000"/>
                                    </p:animScale>
                                    <p:animScale>
                                      <p:cBhvr>
                                        <p:cTn id="37" dur="26">
                                          <p:stCondLst>
                                            <p:cond delay="1808"/>
                                          </p:stCondLst>
                                        </p:cTn>
                                        <p:tgtEl>
                                          <p:spTgt spid="17"/>
                                        </p:tgtEl>
                                      </p:cBhvr>
                                      <p:to x="100000" y="95000"/>
                                    </p:animScale>
                                    <p:animScale>
                                      <p:cBhvr>
                                        <p:cTn id="38" dur="166" decel="50000">
                                          <p:stCondLst>
                                            <p:cond delay="1834"/>
                                          </p:stCondLst>
                                        </p:cTn>
                                        <p:tgtEl>
                                          <p:spTgt spid="1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down)">
                                      <p:cBhvr>
                                        <p:cTn id="61" dur="580">
                                          <p:stCondLst>
                                            <p:cond delay="0"/>
                                          </p:stCondLst>
                                        </p:cTn>
                                        <p:tgtEl>
                                          <p:spTgt spid="19"/>
                                        </p:tgtEl>
                                      </p:cBhvr>
                                    </p:animEffect>
                                    <p:anim calcmode="lin" valueType="num">
                                      <p:cBhvr>
                                        <p:cTn id="6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7" dur="26">
                                          <p:stCondLst>
                                            <p:cond delay="650"/>
                                          </p:stCondLst>
                                        </p:cTn>
                                        <p:tgtEl>
                                          <p:spTgt spid="19"/>
                                        </p:tgtEl>
                                      </p:cBhvr>
                                      <p:to x="100000" y="60000"/>
                                    </p:animScale>
                                    <p:animScale>
                                      <p:cBhvr>
                                        <p:cTn id="68" dur="166" decel="50000">
                                          <p:stCondLst>
                                            <p:cond delay="676"/>
                                          </p:stCondLst>
                                        </p:cTn>
                                        <p:tgtEl>
                                          <p:spTgt spid="19"/>
                                        </p:tgtEl>
                                      </p:cBhvr>
                                      <p:to x="100000" y="100000"/>
                                    </p:animScale>
                                    <p:animScale>
                                      <p:cBhvr>
                                        <p:cTn id="69" dur="26">
                                          <p:stCondLst>
                                            <p:cond delay="1312"/>
                                          </p:stCondLst>
                                        </p:cTn>
                                        <p:tgtEl>
                                          <p:spTgt spid="19"/>
                                        </p:tgtEl>
                                      </p:cBhvr>
                                      <p:to x="100000" y="80000"/>
                                    </p:animScale>
                                    <p:animScale>
                                      <p:cBhvr>
                                        <p:cTn id="70" dur="166" decel="50000">
                                          <p:stCondLst>
                                            <p:cond delay="1338"/>
                                          </p:stCondLst>
                                        </p:cTn>
                                        <p:tgtEl>
                                          <p:spTgt spid="19"/>
                                        </p:tgtEl>
                                      </p:cBhvr>
                                      <p:to x="100000" y="100000"/>
                                    </p:animScale>
                                    <p:animScale>
                                      <p:cBhvr>
                                        <p:cTn id="71" dur="26">
                                          <p:stCondLst>
                                            <p:cond delay="1642"/>
                                          </p:stCondLst>
                                        </p:cTn>
                                        <p:tgtEl>
                                          <p:spTgt spid="19"/>
                                        </p:tgtEl>
                                      </p:cBhvr>
                                      <p:to x="100000" y="90000"/>
                                    </p:animScale>
                                    <p:animScale>
                                      <p:cBhvr>
                                        <p:cTn id="72" dur="166" decel="50000">
                                          <p:stCondLst>
                                            <p:cond delay="1668"/>
                                          </p:stCondLst>
                                        </p:cTn>
                                        <p:tgtEl>
                                          <p:spTgt spid="19"/>
                                        </p:tgtEl>
                                      </p:cBhvr>
                                      <p:to x="100000" y="100000"/>
                                    </p:animScale>
                                    <p:animScale>
                                      <p:cBhvr>
                                        <p:cTn id="73" dur="26">
                                          <p:stCondLst>
                                            <p:cond delay="1808"/>
                                          </p:stCondLst>
                                        </p:cTn>
                                        <p:tgtEl>
                                          <p:spTgt spid="19"/>
                                        </p:tgtEl>
                                      </p:cBhvr>
                                      <p:to x="100000" y="95000"/>
                                    </p:animScale>
                                    <p:animScale>
                                      <p:cBhvr>
                                        <p:cTn id="74" dur="166" decel="50000">
                                          <p:stCondLst>
                                            <p:cond delay="1834"/>
                                          </p:stCondLst>
                                        </p:cTn>
                                        <p:tgtEl>
                                          <p:spTgt spid="19"/>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80">
                                          <p:stCondLst>
                                            <p:cond delay="0"/>
                                          </p:stCondLst>
                                        </p:cTn>
                                        <p:tgtEl>
                                          <p:spTgt spid="12"/>
                                        </p:tgtEl>
                                      </p:cBhvr>
                                    </p:animEffect>
                                    <p:anim calcmode="lin" valueType="num">
                                      <p:cBhvr>
                                        <p:cTn id="8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85" dur="26">
                                          <p:stCondLst>
                                            <p:cond delay="650"/>
                                          </p:stCondLst>
                                        </p:cTn>
                                        <p:tgtEl>
                                          <p:spTgt spid="12"/>
                                        </p:tgtEl>
                                      </p:cBhvr>
                                      <p:to x="100000" y="60000"/>
                                    </p:animScale>
                                    <p:animScale>
                                      <p:cBhvr>
                                        <p:cTn id="86" dur="166" decel="50000">
                                          <p:stCondLst>
                                            <p:cond delay="676"/>
                                          </p:stCondLst>
                                        </p:cTn>
                                        <p:tgtEl>
                                          <p:spTgt spid="12"/>
                                        </p:tgtEl>
                                      </p:cBhvr>
                                      <p:to x="100000" y="100000"/>
                                    </p:animScale>
                                    <p:animScale>
                                      <p:cBhvr>
                                        <p:cTn id="87" dur="26">
                                          <p:stCondLst>
                                            <p:cond delay="1312"/>
                                          </p:stCondLst>
                                        </p:cTn>
                                        <p:tgtEl>
                                          <p:spTgt spid="12"/>
                                        </p:tgtEl>
                                      </p:cBhvr>
                                      <p:to x="100000" y="80000"/>
                                    </p:animScale>
                                    <p:animScale>
                                      <p:cBhvr>
                                        <p:cTn id="88" dur="166" decel="50000">
                                          <p:stCondLst>
                                            <p:cond delay="1338"/>
                                          </p:stCondLst>
                                        </p:cTn>
                                        <p:tgtEl>
                                          <p:spTgt spid="12"/>
                                        </p:tgtEl>
                                      </p:cBhvr>
                                      <p:to x="100000" y="100000"/>
                                    </p:animScale>
                                    <p:animScale>
                                      <p:cBhvr>
                                        <p:cTn id="89" dur="26">
                                          <p:stCondLst>
                                            <p:cond delay="1642"/>
                                          </p:stCondLst>
                                        </p:cTn>
                                        <p:tgtEl>
                                          <p:spTgt spid="12"/>
                                        </p:tgtEl>
                                      </p:cBhvr>
                                      <p:to x="100000" y="90000"/>
                                    </p:animScale>
                                    <p:animScale>
                                      <p:cBhvr>
                                        <p:cTn id="90" dur="166" decel="50000">
                                          <p:stCondLst>
                                            <p:cond delay="1668"/>
                                          </p:stCondLst>
                                        </p:cTn>
                                        <p:tgtEl>
                                          <p:spTgt spid="12"/>
                                        </p:tgtEl>
                                      </p:cBhvr>
                                      <p:to x="100000" y="100000"/>
                                    </p:animScale>
                                    <p:animScale>
                                      <p:cBhvr>
                                        <p:cTn id="91" dur="26">
                                          <p:stCondLst>
                                            <p:cond delay="1808"/>
                                          </p:stCondLst>
                                        </p:cTn>
                                        <p:tgtEl>
                                          <p:spTgt spid="12"/>
                                        </p:tgtEl>
                                      </p:cBhvr>
                                      <p:to x="100000" y="95000"/>
                                    </p:animScale>
                                    <p:animScale>
                                      <p:cBhvr>
                                        <p:cTn id="92" dur="166" decel="50000">
                                          <p:stCondLst>
                                            <p:cond delay="1834"/>
                                          </p:stCondLst>
                                        </p:cTn>
                                        <p:tgtEl>
                                          <p:spTgt spid="12"/>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down)">
                                      <p:cBhvr>
                                        <p:cTn id="97" dur="580">
                                          <p:stCondLst>
                                            <p:cond delay="0"/>
                                          </p:stCondLst>
                                        </p:cTn>
                                        <p:tgtEl>
                                          <p:spTgt spid="13"/>
                                        </p:tgtEl>
                                      </p:cBhvr>
                                    </p:animEffect>
                                    <p:anim calcmode="lin" valueType="num">
                                      <p:cBhvr>
                                        <p:cTn id="9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3"/>
                                        </p:tgtEl>
                                      </p:cBhvr>
                                      <p:to x="100000" y="60000"/>
                                    </p:animScale>
                                    <p:animScale>
                                      <p:cBhvr>
                                        <p:cTn id="104" dur="166" decel="50000">
                                          <p:stCondLst>
                                            <p:cond delay="676"/>
                                          </p:stCondLst>
                                        </p:cTn>
                                        <p:tgtEl>
                                          <p:spTgt spid="13"/>
                                        </p:tgtEl>
                                      </p:cBhvr>
                                      <p:to x="100000" y="100000"/>
                                    </p:animScale>
                                    <p:animScale>
                                      <p:cBhvr>
                                        <p:cTn id="105" dur="26">
                                          <p:stCondLst>
                                            <p:cond delay="1312"/>
                                          </p:stCondLst>
                                        </p:cTn>
                                        <p:tgtEl>
                                          <p:spTgt spid="13"/>
                                        </p:tgtEl>
                                      </p:cBhvr>
                                      <p:to x="100000" y="80000"/>
                                    </p:animScale>
                                    <p:animScale>
                                      <p:cBhvr>
                                        <p:cTn id="106" dur="166" decel="50000">
                                          <p:stCondLst>
                                            <p:cond delay="1338"/>
                                          </p:stCondLst>
                                        </p:cTn>
                                        <p:tgtEl>
                                          <p:spTgt spid="13"/>
                                        </p:tgtEl>
                                      </p:cBhvr>
                                      <p:to x="100000" y="100000"/>
                                    </p:animScale>
                                    <p:animScale>
                                      <p:cBhvr>
                                        <p:cTn id="107" dur="26">
                                          <p:stCondLst>
                                            <p:cond delay="1642"/>
                                          </p:stCondLst>
                                        </p:cTn>
                                        <p:tgtEl>
                                          <p:spTgt spid="13"/>
                                        </p:tgtEl>
                                      </p:cBhvr>
                                      <p:to x="100000" y="90000"/>
                                    </p:animScale>
                                    <p:animScale>
                                      <p:cBhvr>
                                        <p:cTn id="108" dur="166" decel="50000">
                                          <p:stCondLst>
                                            <p:cond delay="1668"/>
                                          </p:stCondLst>
                                        </p:cTn>
                                        <p:tgtEl>
                                          <p:spTgt spid="13"/>
                                        </p:tgtEl>
                                      </p:cBhvr>
                                      <p:to x="100000" y="100000"/>
                                    </p:animScale>
                                    <p:animScale>
                                      <p:cBhvr>
                                        <p:cTn id="109" dur="26">
                                          <p:stCondLst>
                                            <p:cond delay="1808"/>
                                          </p:stCondLst>
                                        </p:cTn>
                                        <p:tgtEl>
                                          <p:spTgt spid="13"/>
                                        </p:tgtEl>
                                      </p:cBhvr>
                                      <p:to x="100000" y="95000"/>
                                    </p:animScale>
                                    <p:animScale>
                                      <p:cBhvr>
                                        <p:cTn id="110" dur="166" decel="50000">
                                          <p:stCondLst>
                                            <p:cond delay="1834"/>
                                          </p:stCondLst>
                                        </p:cTn>
                                        <p:tgtEl>
                                          <p:spTgt spid="13"/>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ipe(down)">
                                      <p:cBhvr>
                                        <p:cTn id="115" dur="580">
                                          <p:stCondLst>
                                            <p:cond delay="0"/>
                                          </p:stCondLst>
                                        </p:cTn>
                                        <p:tgtEl>
                                          <p:spTgt spid="14"/>
                                        </p:tgtEl>
                                      </p:cBhvr>
                                    </p:animEffect>
                                    <p:anim calcmode="lin" valueType="num">
                                      <p:cBhvr>
                                        <p:cTn id="11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21" dur="26">
                                          <p:stCondLst>
                                            <p:cond delay="650"/>
                                          </p:stCondLst>
                                        </p:cTn>
                                        <p:tgtEl>
                                          <p:spTgt spid="14"/>
                                        </p:tgtEl>
                                      </p:cBhvr>
                                      <p:to x="100000" y="60000"/>
                                    </p:animScale>
                                    <p:animScale>
                                      <p:cBhvr>
                                        <p:cTn id="122" dur="166" decel="50000">
                                          <p:stCondLst>
                                            <p:cond delay="676"/>
                                          </p:stCondLst>
                                        </p:cTn>
                                        <p:tgtEl>
                                          <p:spTgt spid="14"/>
                                        </p:tgtEl>
                                      </p:cBhvr>
                                      <p:to x="100000" y="100000"/>
                                    </p:animScale>
                                    <p:animScale>
                                      <p:cBhvr>
                                        <p:cTn id="123" dur="26">
                                          <p:stCondLst>
                                            <p:cond delay="1312"/>
                                          </p:stCondLst>
                                        </p:cTn>
                                        <p:tgtEl>
                                          <p:spTgt spid="14"/>
                                        </p:tgtEl>
                                      </p:cBhvr>
                                      <p:to x="100000" y="80000"/>
                                    </p:animScale>
                                    <p:animScale>
                                      <p:cBhvr>
                                        <p:cTn id="124" dur="166" decel="50000">
                                          <p:stCondLst>
                                            <p:cond delay="1338"/>
                                          </p:stCondLst>
                                        </p:cTn>
                                        <p:tgtEl>
                                          <p:spTgt spid="14"/>
                                        </p:tgtEl>
                                      </p:cBhvr>
                                      <p:to x="100000" y="100000"/>
                                    </p:animScale>
                                    <p:animScale>
                                      <p:cBhvr>
                                        <p:cTn id="125" dur="26">
                                          <p:stCondLst>
                                            <p:cond delay="1642"/>
                                          </p:stCondLst>
                                        </p:cTn>
                                        <p:tgtEl>
                                          <p:spTgt spid="14"/>
                                        </p:tgtEl>
                                      </p:cBhvr>
                                      <p:to x="100000" y="90000"/>
                                    </p:animScale>
                                    <p:animScale>
                                      <p:cBhvr>
                                        <p:cTn id="126" dur="166" decel="50000">
                                          <p:stCondLst>
                                            <p:cond delay="1668"/>
                                          </p:stCondLst>
                                        </p:cTn>
                                        <p:tgtEl>
                                          <p:spTgt spid="14"/>
                                        </p:tgtEl>
                                      </p:cBhvr>
                                      <p:to x="100000" y="100000"/>
                                    </p:animScale>
                                    <p:animScale>
                                      <p:cBhvr>
                                        <p:cTn id="127" dur="26">
                                          <p:stCondLst>
                                            <p:cond delay="1808"/>
                                          </p:stCondLst>
                                        </p:cTn>
                                        <p:tgtEl>
                                          <p:spTgt spid="14"/>
                                        </p:tgtEl>
                                      </p:cBhvr>
                                      <p:to x="100000" y="95000"/>
                                    </p:animScale>
                                    <p:animScale>
                                      <p:cBhvr>
                                        <p:cTn id="128" dur="166" decel="50000">
                                          <p:stCondLst>
                                            <p:cond delay="1834"/>
                                          </p:stCondLst>
                                        </p:cTn>
                                        <p:tgtEl>
                                          <p:spTgt spid="14"/>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wipe(down)">
                                      <p:cBhvr>
                                        <p:cTn id="133" dur="580">
                                          <p:stCondLst>
                                            <p:cond delay="0"/>
                                          </p:stCondLst>
                                        </p:cTn>
                                        <p:tgtEl>
                                          <p:spTgt spid="15"/>
                                        </p:tgtEl>
                                      </p:cBhvr>
                                    </p:animEffect>
                                    <p:anim calcmode="lin" valueType="num">
                                      <p:cBhvr>
                                        <p:cTn id="13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9" dur="26">
                                          <p:stCondLst>
                                            <p:cond delay="650"/>
                                          </p:stCondLst>
                                        </p:cTn>
                                        <p:tgtEl>
                                          <p:spTgt spid="15"/>
                                        </p:tgtEl>
                                      </p:cBhvr>
                                      <p:to x="100000" y="60000"/>
                                    </p:animScale>
                                    <p:animScale>
                                      <p:cBhvr>
                                        <p:cTn id="140" dur="166" decel="50000">
                                          <p:stCondLst>
                                            <p:cond delay="676"/>
                                          </p:stCondLst>
                                        </p:cTn>
                                        <p:tgtEl>
                                          <p:spTgt spid="15"/>
                                        </p:tgtEl>
                                      </p:cBhvr>
                                      <p:to x="100000" y="100000"/>
                                    </p:animScale>
                                    <p:animScale>
                                      <p:cBhvr>
                                        <p:cTn id="141" dur="26">
                                          <p:stCondLst>
                                            <p:cond delay="1312"/>
                                          </p:stCondLst>
                                        </p:cTn>
                                        <p:tgtEl>
                                          <p:spTgt spid="15"/>
                                        </p:tgtEl>
                                      </p:cBhvr>
                                      <p:to x="100000" y="80000"/>
                                    </p:animScale>
                                    <p:animScale>
                                      <p:cBhvr>
                                        <p:cTn id="142" dur="166" decel="50000">
                                          <p:stCondLst>
                                            <p:cond delay="1338"/>
                                          </p:stCondLst>
                                        </p:cTn>
                                        <p:tgtEl>
                                          <p:spTgt spid="15"/>
                                        </p:tgtEl>
                                      </p:cBhvr>
                                      <p:to x="100000" y="100000"/>
                                    </p:animScale>
                                    <p:animScale>
                                      <p:cBhvr>
                                        <p:cTn id="143" dur="26">
                                          <p:stCondLst>
                                            <p:cond delay="1642"/>
                                          </p:stCondLst>
                                        </p:cTn>
                                        <p:tgtEl>
                                          <p:spTgt spid="15"/>
                                        </p:tgtEl>
                                      </p:cBhvr>
                                      <p:to x="100000" y="90000"/>
                                    </p:animScale>
                                    <p:animScale>
                                      <p:cBhvr>
                                        <p:cTn id="144" dur="166" decel="50000">
                                          <p:stCondLst>
                                            <p:cond delay="1668"/>
                                          </p:stCondLst>
                                        </p:cTn>
                                        <p:tgtEl>
                                          <p:spTgt spid="15"/>
                                        </p:tgtEl>
                                      </p:cBhvr>
                                      <p:to x="100000" y="100000"/>
                                    </p:animScale>
                                    <p:animScale>
                                      <p:cBhvr>
                                        <p:cTn id="145" dur="26">
                                          <p:stCondLst>
                                            <p:cond delay="1808"/>
                                          </p:stCondLst>
                                        </p:cTn>
                                        <p:tgtEl>
                                          <p:spTgt spid="15"/>
                                        </p:tgtEl>
                                      </p:cBhvr>
                                      <p:to x="100000" y="95000"/>
                                    </p:animScale>
                                    <p:animScale>
                                      <p:cBhvr>
                                        <p:cTn id="146"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4724400" y="0"/>
            <a:ext cx="4419600" cy="4762500"/>
          </a:xfrm>
          <a:prstGeom prst="rect">
            <a:avLst/>
          </a:prstGeom>
          <a:noFill/>
          <a:ln w="9525">
            <a:noFill/>
            <a:miter lim="800000"/>
            <a:headEnd/>
            <a:tailEnd/>
          </a:ln>
        </p:spPr>
      </p:pic>
      <p:sp>
        <p:nvSpPr>
          <p:cNvPr id="4" name="Title 3"/>
          <p:cNvSpPr>
            <a:spLocks noGrp="1"/>
          </p:cNvSpPr>
          <p:nvPr>
            <p:ph type="title"/>
          </p:nvPr>
        </p:nvSpPr>
        <p:spPr>
          <a:xfrm>
            <a:off x="914400" y="228600"/>
            <a:ext cx="2819400" cy="411162"/>
          </a:xfrm>
        </p:spPr>
        <p:style>
          <a:lnRef idx="0">
            <a:schemeClr val="accent3"/>
          </a:lnRef>
          <a:fillRef idx="3">
            <a:schemeClr val="accent3"/>
          </a:fillRef>
          <a:effectRef idx="3">
            <a:schemeClr val="accent3"/>
          </a:effectRef>
          <a:fontRef idx="minor">
            <a:schemeClr val="lt1"/>
          </a:fontRef>
        </p:style>
        <p:txBody>
          <a:bodyPr>
            <a:noAutofit/>
          </a:bodyPr>
          <a:lstStyle/>
          <a:p>
            <a:r>
              <a:rPr lang="en-US" sz="3600" b="1" dirty="0" smtClean="0">
                <a:solidFill>
                  <a:schemeClr val="bg1"/>
                </a:solidFill>
                <a:latin typeface="Harlow Solid Italic" pitchFamily="82" charset="0"/>
              </a:rPr>
              <a:t>The South</a:t>
            </a:r>
            <a:endParaRPr lang="en-US" sz="3600" dirty="0">
              <a:solidFill>
                <a:schemeClr val="bg1"/>
              </a:solidFill>
              <a:latin typeface="Harlow Solid Italic" pitchFamily="82" charset="0"/>
            </a:endParaRPr>
          </a:p>
        </p:txBody>
      </p:sp>
      <p:sp>
        <p:nvSpPr>
          <p:cNvPr id="6" name="Content Placeholder 5"/>
          <p:cNvSpPr>
            <a:spLocks noGrp="1"/>
          </p:cNvSpPr>
          <p:nvPr>
            <p:ph sz="half" idx="1"/>
          </p:nvPr>
        </p:nvSpPr>
        <p:spPr>
          <a:xfrm>
            <a:off x="0" y="838200"/>
            <a:ext cx="4953000" cy="3048000"/>
          </a:xfrm>
          <a:solidFill>
            <a:schemeClr val="accent3">
              <a:lumMod val="75000"/>
            </a:schemeClr>
          </a:solidFill>
        </p:spPr>
        <p:txBody>
          <a:bodyPr>
            <a:noAutofit/>
          </a:bodyPr>
          <a:lstStyle/>
          <a:p>
            <a:pPr algn="ctr">
              <a:buNone/>
            </a:pPr>
            <a:r>
              <a:rPr lang="en-US" b="1" dirty="0" smtClean="0">
                <a:solidFill>
                  <a:schemeClr val="bg1"/>
                </a:solidFill>
              </a:rPr>
              <a:t>Agriculture &amp; “King Cotton”</a:t>
            </a:r>
          </a:p>
          <a:p>
            <a:pPr algn="ctr">
              <a:buNone/>
            </a:pPr>
            <a:endParaRPr lang="en-US" sz="400" dirty="0" smtClean="0">
              <a:solidFill>
                <a:schemeClr val="bg1"/>
              </a:solidFill>
            </a:endParaRPr>
          </a:p>
          <a:p>
            <a:pPr>
              <a:buNone/>
            </a:pPr>
            <a:r>
              <a:rPr lang="en-US" sz="1600" dirty="0" smtClean="0">
                <a:solidFill>
                  <a:schemeClr val="bg1"/>
                </a:solidFill>
              </a:rPr>
              <a:t>Agriculture was the foundation of the South’s economy.</a:t>
            </a:r>
          </a:p>
          <a:p>
            <a:pPr>
              <a:buNone/>
            </a:pPr>
            <a:r>
              <a:rPr lang="en-US" sz="1600" i="1" dirty="0">
                <a:solidFill>
                  <a:schemeClr val="bg1"/>
                </a:solidFill>
              </a:rPr>
              <a:t>	</a:t>
            </a:r>
            <a:r>
              <a:rPr lang="en-US" sz="1600" i="1" dirty="0" smtClean="0">
                <a:solidFill>
                  <a:schemeClr val="bg1"/>
                </a:solidFill>
              </a:rPr>
              <a:t>[in the 1850’s, only 15% of US manufacturing was done in the South]</a:t>
            </a:r>
          </a:p>
          <a:p>
            <a:pPr>
              <a:buNone/>
            </a:pPr>
            <a:r>
              <a:rPr lang="en-US" sz="1600" dirty="0" smtClean="0">
                <a:solidFill>
                  <a:schemeClr val="bg1"/>
                </a:solidFill>
              </a:rPr>
              <a:t>The Cotton Gin (Eli Whitney) + Textile mills (Samuel Slater) made cotton cloth affordable for Americans.</a:t>
            </a:r>
          </a:p>
          <a:p>
            <a:pPr>
              <a:buNone/>
            </a:pPr>
            <a:endParaRPr lang="en-US" sz="400" dirty="0">
              <a:solidFill>
                <a:schemeClr val="bg1"/>
              </a:solidFill>
            </a:endParaRPr>
          </a:p>
          <a:p>
            <a:pPr>
              <a:buNone/>
            </a:pPr>
            <a:r>
              <a:rPr lang="en-US" sz="1600" dirty="0" smtClean="0">
                <a:solidFill>
                  <a:schemeClr val="bg1"/>
                </a:solidFill>
              </a:rPr>
              <a:t>Before 1860: Britain’s textile mills and the American South’s cotton were mutually dependent (South Carolina, Georgia, Alabama, Mississippi, Louisiana, and Texas).</a:t>
            </a:r>
          </a:p>
          <a:p>
            <a:pPr>
              <a:buNone/>
            </a:pPr>
            <a:endParaRPr lang="en-US" sz="400" dirty="0" smtClean="0">
              <a:solidFill>
                <a:schemeClr val="bg1"/>
              </a:solidFill>
            </a:endParaRPr>
          </a:p>
          <a:p>
            <a:pPr>
              <a:buNone/>
            </a:pPr>
            <a:r>
              <a:rPr lang="en-US" sz="1600" dirty="0" smtClean="0">
                <a:solidFill>
                  <a:schemeClr val="bg1"/>
                </a:solidFill>
              </a:rPr>
              <a:t>By the 1850’s: </a:t>
            </a:r>
            <a:r>
              <a:rPr lang="en-US" sz="1600" b="1" u="sng" dirty="0" smtClean="0">
                <a:solidFill>
                  <a:schemeClr val="bg1"/>
                </a:solidFill>
              </a:rPr>
              <a:t>cotton made up 2/3 of American exports</a:t>
            </a:r>
          </a:p>
          <a:p>
            <a:pPr>
              <a:buNone/>
            </a:pPr>
            <a:endParaRPr lang="en-US" sz="400" dirty="0">
              <a:solidFill>
                <a:schemeClr val="bg1"/>
              </a:solidFill>
            </a:endParaRPr>
          </a:p>
          <a:p>
            <a:pPr>
              <a:buNone/>
            </a:pPr>
            <a:r>
              <a:rPr lang="en-US" sz="2400" b="1" dirty="0" smtClean="0">
                <a:solidFill>
                  <a:schemeClr val="bg1"/>
                </a:solidFill>
                <a:sym typeface="Wingdings" pitchFamily="2" charset="2"/>
              </a:rPr>
              <a:t> “Cotton is King”</a:t>
            </a:r>
            <a:endParaRPr lang="en-US" sz="2400" b="1" dirty="0">
              <a:solidFill>
                <a:schemeClr val="bg1"/>
              </a:solidFill>
            </a:endParaRPr>
          </a:p>
        </p:txBody>
      </p:sp>
      <p:sp>
        <p:nvSpPr>
          <p:cNvPr id="8" name="Content Placeholder 5"/>
          <p:cNvSpPr txBox="1">
            <a:spLocks/>
          </p:cNvSpPr>
          <p:nvPr/>
        </p:nvSpPr>
        <p:spPr>
          <a:xfrm>
            <a:off x="0" y="3886200"/>
            <a:ext cx="6400800" cy="2971800"/>
          </a:xfrm>
          <a:prstGeom prst="rect">
            <a:avLst/>
          </a:prstGeom>
          <a:solidFill>
            <a:srgbClr val="92D050"/>
          </a:solidFill>
        </p:spPr>
        <p:txBody>
          <a:bodyPr vert="horz" lIns="91440" tIns="45720" rIns="91440" bIns="45720" rtlCol="0">
            <a:normAutofit fontScale="92500" lnSpcReduction="10000"/>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400" b="1" i="0" u="none" strike="noStrike" kern="1200" cap="none" spc="0" normalizeH="0" baseline="0" noProof="0" dirty="0" smtClean="0">
                <a:ln>
                  <a:noFill/>
                </a:ln>
                <a:solidFill>
                  <a:schemeClr val="bg1"/>
                </a:solidFill>
                <a:effectLst/>
                <a:uLnTx/>
                <a:uFillTx/>
                <a:latin typeface="+mn-lt"/>
                <a:ea typeface="+mn-ea"/>
                <a:cs typeface="+mn-cs"/>
              </a:rPr>
              <a:t>Free African Americans</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lang="en-US" sz="2000" noProof="0" dirty="0" smtClean="0">
                <a:solidFill>
                  <a:schemeClr val="bg1"/>
                </a:solidFill>
              </a:rPr>
              <a:t>1860: 250,000 African Americans were free in the South.</a:t>
            </a:r>
          </a:p>
          <a:p>
            <a:pPr marL="800100" lvl="1" indent="-342900">
              <a:spcBef>
                <a:spcPct val="20000"/>
              </a:spcBef>
              <a:buFont typeface="Arial" pitchFamily="34" charset="0"/>
              <a:buChar char="•"/>
            </a:pPr>
            <a:r>
              <a:rPr kumimoji="0" lang="en-US" sz="2000" i="0" u="none" strike="noStrike" kern="1200" cap="none" spc="0" normalizeH="0" baseline="0" dirty="0" smtClean="0">
                <a:ln>
                  <a:noFill/>
                </a:ln>
                <a:solidFill>
                  <a:schemeClr val="bg1"/>
                </a:solidFill>
                <a:effectLst/>
                <a:uLnTx/>
                <a:uFillTx/>
                <a:latin typeface="+mn-lt"/>
                <a:ea typeface="+mn-ea"/>
                <a:cs typeface="+mn-cs"/>
              </a:rPr>
              <a:t>Some</a:t>
            </a:r>
            <a:r>
              <a:rPr kumimoji="0" lang="en-US" sz="2000" i="0" u="none" strike="noStrike" kern="1200" cap="none" spc="0" normalizeH="0" dirty="0" smtClean="0">
                <a:ln>
                  <a:noFill/>
                </a:ln>
                <a:solidFill>
                  <a:schemeClr val="bg1"/>
                </a:solidFill>
                <a:effectLst/>
                <a:uLnTx/>
                <a:uFillTx/>
                <a:latin typeface="+mn-lt"/>
                <a:ea typeface="+mn-ea"/>
                <a:cs typeface="+mn-cs"/>
              </a:rPr>
              <a:t> were Mulatto children (freed by their white fathers).</a:t>
            </a:r>
          </a:p>
          <a:p>
            <a:pPr marL="800100" lvl="1" indent="-342900">
              <a:spcBef>
                <a:spcPct val="20000"/>
              </a:spcBef>
              <a:buFont typeface="Arial" pitchFamily="34" charset="0"/>
              <a:buChar char="•"/>
            </a:pPr>
            <a:r>
              <a:rPr lang="en-US" sz="2000" baseline="0" noProof="0" dirty="0" smtClean="0">
                <a:solidFill>
                  <a:schemeClr val="bg1"/>
                </a:solidFill>
              </a:rPr>
              <a:t>Some purchased their freedom on their own.</a:t>
            </a:r>
          </a:p>
          <a:p>
            <a:pPr marL="800100" lvl="1" indent="-342900">
              <a:spcBef>
                <a:spcPct val="20000"/>
              </a:spcBef>
              <a:buFont typeface="Arial" pitchFamily="34" charset="0"/>
              <a:buChar char="•"/>
            </a:pPr>
            <a:r>
              <a:rPr kumimoji="0" lang="en-US" sz="2000" i="0" u="none" strike="noStrike" kern="1200" cap="none" spc="0" normalizeH="0" dirty="0" smtClean="0">
                <a:ln>
                  <a:noFill/>
                </a:ln>
                <a:solidFill>
                  <a:schemeClr val="bg1"/>
                </a:solidFill>
                <a:effectLst/>
                <a:uLnTx/>
                <a:uFillTx/>
                <a:latin typeface="+mn-lt"/>
                <a:ea typeface="+mn-ea"/>
                <a:cs typeface="+mn-cs"/>
              </a:rPr>
              <a:t>Some were freed during the American Revolution.</a:t>
            </a:r>
          </a:p>
          <a:p>
            <a:pPr marL="342900" indent="-342900">
              <a:spcBef>
                <a:spcPct val="20000"/>
              </a:spcBef>
              <a:buFont typeface="Arial" pitchFamily="34" charset="0"/>
              <a:buChar char="•"/>
            </a:pPr>
            <a:r>
              <a:rPr lang="en-US" sz="2000" baseline="0" noProof="0" dirty="0" smtClean="0">
                <a:solidFill>
                  <a:schemeClr val="bg1"/>
                </a:solidFill>
              </a:rPr>
              <a:t>They lived in cities, had to show their</a:t>
            </a:r>
            <a:r>
              <a:rPr lang="en-US" sz="2000" noProof="0" dirty="0" smtClean="0">
                <a:solidFill>
                  <a:schemeClr val="bg1"/>
                </a:solidFill>
              </a:rPr>
              <a:t> papers to prove their freedom and tended to stay in the South (their family and home was there).</a:t>
            </a:r>
            <a:endParaRPr kumimoji="0" lang="en-US" sz="200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5123" name="Picture 3"/>
          <p:cNvPicPr>
            <a:picLocks noChangeAspect="1" noChangeArrowheads="1"/>
          </p:cNvPicPr>
          <p:nvPr/>
        </p:nvPicPr>
        <p:blipFill>
          <a:blip r:embed="rId4" cstate="print"/>
          <a:srcRect/>
          <a:stretch>
            <a:fillRect/>
          </a:stretch>
        </p:blipFill>
        <p:spPr bwMode="auto">
          <a:xfrm>
            <a:off x="6400800" y="2921508"/>
            <a:ext cx="2743200" cy="3936492"/>
          </a:xfrm>
          <a:prstGeom prst="rect">
            <a:avLst/>
          </a:prstGeom>
          <a:noFill/>
          <a:ln w="9525">
            <a:noFill/>
            <a:miter lim="800000"/>
            <a:headEnd/>
            <a:tailEnd/>
          </a:ln>
        </p:spPr>
      </p:pic>
    </p:spTree>
    <p:extLst>
      <p:ext uri="{BB962C8B-B14F-4D97-AF65-F5344CB8AC3E}">
        <p14:creationId xmlns:p14="http://schemas.microsoft.com/office/powerpoint/2010/main" val="15992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xEl>
                                              <p:pRg st="6" end="6"/>
                                            </p:txEl>
                                          </p:spTgt>
                                        </p:tgtEl>
                                        <p:attrNameLst>
                                          <p:attrName>style.visibility</p:attrName>
                                        </p:attrNameLst>
                                      </p:cBhvr>
                                      <p:to>
                                        <p:strVal val="visible"/>
                                      </p:to>
                                    </p:set>
                                    <p:animEffect transition="in" filter="fade">
                                      <p:cBhvr>
                                        <p:cTn id="14" dur="1000"/>
                                        <p:tgtEl>
                                          <p:spTgt spid="6">
                                            <p:txEl>
                                              <p:pRg st="6" end="6"/>
                                            </p:txEl>
                                          </p:spTgt>
                                        </p:tgtEl>
                                      </p:cBhvr>
                                    </p:animEffect>
                                    <p:anim calcmode="lin" valueType="num">
                                      <p:cBhvr>
                                        <p:cTn id="1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2" presetClass="entr" presetSubtype="0" fill="hold" nodeType="clickEffect">
                                  <p:stCondLst>
                                    <p:cond delay="0"/>
                                  </p:stCondLst>
                                  <p:childTnLst>
                                    <p:set>
                                      <p:cBhvr>
                                        <p:cTn id="20" dur="1" fill="hold">
                                          <p:stCondLst>
                                            <p:cond delay="0"/>
                                          </p:stCondLst>
                                        </p:cTn>
                                        <p:tgtEl>
                                          <p:spTgt spid="8">
                                            <p:txEl>
                                              <p:pRg st="0" end="0"/>
                                            </p:txEl>
                                          </p:spTgt>
                                        </p:tgtEl>
                                        <p:attrNameLst>
                                          <p:attrName>style.visibility</p:attrName>
                                        </p:attrNameLst>
                                      </p:cBhvr>
                                      <p:to>
                                        <p:strVal val="visible"/>
                                      </p:to>
                                    </p:set>
                                    <p:animScale>
                                      <p:cBhvr>
                                        <p:cTn id="21" dur="1000" decel="50000" fill="hold">
                                          <p:stCondLst>
                                            <p:cond delay="0"/>
                                          </p:stCondLst>
                                        </p:cTn>
                                        <p:tgtEl>
                                          <p:spTgt spid="8">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8">
                                            <p:txEl>
                                              <p:pRg st="0" end="0"/>
                                            </p:txEl>
                                          </p:spTgt>
                                        </p:tgtEl>
                                        <p:attrNameLst>
                                          <p:attrName>ppt_x</p:attrName>
                                          <p:attrName>ppt_y</p:attrName>
                                        </p:attrNameLst>
                                      </p:cBhvr>
                                    </p:animMotion>
                                    <p:animEffect transition="in" filter="fade">
                                      <p:cBhvr>
                                        <p:cTn id="23" dur="1000"/>
                                        <p:tgtEl>
                                          <p:spTgt spid="8">
                                            <p:txEl>
                                              <p:pRg st="0" end="0"/>
                                            </p:txEl>
                                          </p:spTgt>
                                        </p:tgtEl>
                                      </p:cBhvr>
                                    </p:animEffect>
                                  </p:childTnLst>
                                </p:cTn>
                              </p:par>
                              <p:par>
                                <p:cTn id="24" presetID="52" presetClass="entr" presetSubtype="0" fill="hold" nodeType="with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Scale>
                                      <p:cBhvr>
                                        <p:cTn id="26" dur="1000" decel="50000" fill="hold">
                                          <p:stCondLst>
                                            <p:cond delay="0"/>
                                          </p:stCondLst>
                                        </p:cTn>
                                        <p:tgtEl>
                                          <p:spTgt spid="8">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8">
                                            <p:txEl>
                                              <p:pRg st="1" end="1"/>
                                            </p:txEl>
                                          </p:spTgt>
                                        </p:tgtEl>
                                        <p:attrNameLst>
                                          <p:attrName>ppt_x</p:attrName>
                                          <p:attrName>ppt_y</p:attrName>
                                        </p:attrNameLst>
                                      </p:cBhvr>
                                    </p:animMotion>
                                    <p:animEffect transition="in" filter="fade">
                                      <p:cBhvr>
                                        <p:cTn id="28" dur="10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Scale>
                                      <p:cBhvr>
                                        <p:cTn id="33" dur="1000" decel="50000" fill="hold">
                                          <p:stCondLst>
                                            <p:cond delay="0"/>
                                          </p:stCondLst>
                                        </p:cTn>
                                        <p:tgtEl>
                                          <p:spTgt spid="8">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8">
                                            <p:txEl>
                                              <p:pRg st="2" end="2"/>
                                            </p:txEl>
                                          </p:spTgt>
                                        </p:tgtEl>
                                        <p:attrNameLst>
                                          <p:attrName>ppt_x</p:attrName>
                                          <p:attrName>ppt_y</p:attrName>
                                        </p:attrNameLst>
                                      </p:cBhvr>
                                    </p:animMotion>
                                    <p:animEffect transition="in" filter="fade">
                                      <p:cBhvr>
                                        <p:cTn id="35" dur="1000"/>
                                        <p:tgtEl>
                                          <p:spTgt spid="8">
                                            <p:txEl>
                                              <p:pRg st="2" end="2"/>
                                            </p:txEl>
                                          </p:spTgt>
                                        </p:tgtEl>
                                      </p:cBhvr>
                                    </p:animEffect>
                                  </p:childTnLst>
                                </p:cTn>
                              </p:par>
                              <p:par>
                                <p:cTn id="36" presetID="52" presetClass="entr" presetSubtype="0" fill="hold" nodeType="with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Scale>
                                      <p:cBhvr>
                                        <p:cTn id="38" dur="1000" decel="50000" fill="hold">
                                          <p:stCondLst>
                                            <p:cond delay="0"/>
                                          </p:stCondLst>
                                        </p:cTn>
                                        <p:tgtEl>
                                          <p:spTgt spid="8">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1000" decel="50000" fill="hold">
                                          <p:stCondLst>
                                            <p:cond delay="0"/>
                                          </p:stCondLst>
                                        </p:cTn>
                                        <p:tgtEl>
                                          <p:spTgt spid="8">
                                            <p:txEl>
                                              <p:pRg st="3" end="3"/>
                                            </p:txEl>
                                          </p:spTgt>
                                        </p:tgtEl>
                                        <p:attrNameLst>
                                          <p:attrName>ppt_x</p:attrName>
                                          <p:attrName>ppt_y</p:attrName>
                                        </p:attrNameLst>
                                      </p:cBhvr>
                                    </p:animMotion>
                                    <p:animEffect transition="in" filter="fade">
                                      <p:cBhvr>
                                        <p:cTn id="40" dur="1000"/>
                                        <p:tgtEl>
                                          <p:spTgt spid="8">
                                            <p:txEl>
                                              <p:pRg st="3" end="3"/>
                                            </p:txEl>
                                          </p:spTgt>
                                        </p:tgtEl>
                                      </p:cBhvr>
                                    </p:animEffect>
                                  </p:childTnLst>
                                </p:cTn>
                              </p:par>
                              <p:par>
                                <p:cTn id="41" presetID="52" presetClass="entr" presetSubtype="0" fill="hold" nodeType="with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Scale>
                                      <p:cBhvr>
                                        <p:cTn id="43" dur="1000" decel="50000" fill="hold">
                                          <p:stCondLst>
                                            <p:cond delay="0"/>
                                          </p:stCondLst>
                                        </p:cTn>
                                        <p:tgtEl>
                                          <p:spTgt spid="8">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4" dur="1000" decel="50000" fill="hold">
                                          <p:stCondLst>
                                            <p:cond delay="0"/>
                                          </p:stCondLst>
                                        </p:cTn>
                                        <p:tgtEl>
                                          <p:spTgt spid="8">
                                            <p:txEl>
                                              <p:pRg st="4" end="4"/>
                                            </p:txEl>
                                          </p:spTgt>
                                        </p:tgtEl>
                                        <p:attrNameLst>
                                          <p:attrName>ppt_x</p:attrName>
                                          <p:attrName>ppt_y</p:attrName>
                                        </p:attrNameLst>
                                      </p:cBhvr>
                                    </p:animMotion>
                                    <p:animEffect transition="in" filter="fade">
                                      <p:cBhvr>
                                        <p:cTn id="45" dur="1000"/>
                                        <p:tgtEl>
                                          <p:spTgt spid="8">
                                            <p:txEl>
                                              <p:pRg st="4" end="4"/>
                                            </p:txEl>
                                          </p:spTgt>
                                        </p:tgtEl>
                                      </p:cBhvr>
                                    </p:animEffect>
                                  </p:childTnLst>
                                </p:cTn>
                              </p:par>
                              <p:par>
                                <p:cTn id="46" presetID="52" presetClass="entr" presetSubtype="0" fill="hold" nodeType="withEffect">
                                  <p:stCondLst>
                                    <p:cond delay="0"/>
                                  </p:stCondLst>
                                  <p:childTnLst>
                                    <p:set>
                                      <p:cBhvr>
                                        <p:cTn id="47" dur="1" fill="hold">
                                          <p:stCondLst>
                                            <p:cond delay="0"/>
                                          </p:stCondLst>
                                        </p:cTn>
                                        <p:tgtEl>
                                          <p:spTgt spid="8">
                                            <p:txEl>
                                              <p:pRg st="5" end="5"/>
                                            </p:txEl>
                                          </p:spTgt>
                                        </p:tgtEl>
                                        <p:attrNameLst>
                                          <p:attrName>style.visibility</p:attrName>
                                        </p:attrNameLst>
                                      </p:cBhvr>
                                      <p:to>
                                        <p:strVal val="visible"/>
                                      </p:to>
                                    </p:set>
                                    <p:animScale>
                                      <p:cBhvr>
                                        <p:cTn id="48" dur="1000" decel="50000" fill="hold">
                                          <p:stCondLst>
                                            <p:cond delay="0"/>
                                          </p:stCondLst>
                                        </p:cTn>
                                        <p:tgtEl>
                                          <p:spTgt spid="8">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1000" decel="50000" fill="hold">
                                          <p:stCondLst>
                                            <p:cond delay="0"/>
                                          </p:stCondLst>
                                        </p:cTn>
                                        <p:tgtEl>
                                          <p:spTgt spid="8">
                                            <p:txEl>
                                              <p:pRg st="5" end="5"/>
                                            </p:txEl>
                                          </p:spTgt>
                                        </p:tgtEl>
                                        <p:attrNameLst>
                                          <p:attrName>ppt_x</p:attrName>
                                          <p:attrName>ppt_y</p:attrName>
                                        </p:attrNameLst>
                                      </p:cBhvr>
                                    </p:animMotion>
                                    <p:animEffect transition="in" filter="fade">
                                      <p:cBhvr>
                                        <p:cTn id="50" dur="1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144000" cy="563562"/>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dirty="0">
                <a:solidFill>
                  <a:schemeClr val="bg1"/>
                </a:solidFill>
              </a:rPr>
              <a:t>Slavery: </a:t>
            </a:r>
            <a:r>
              <a:rPr lang="en-US" dirty="0" smtClean="0">
                <a:solidFill>
                  <a:schemeClr val="bg1"/>
                </a:solidFill>
              </a:rPr>
              <a:t>“The </a:t>
            </a:r>
            <a:r>
              <a:rPr lang="en-US" dirty="0">
                <a:solidFill>
                  <a:schemeClr val="bg1"/>
                </a:solidFill>
              </a:rPr>
              <a:t>Peculiar </a:t>
            </a:r>
            <a:r>
              <a:rPr lang="en-US" dirty="0" smtClean="0">
                <a:solidFill>
                  <a:schemeClr val="bg1"/>
                </a:solidFill>
              </a:rPr>
              <a:t>Institution”</a:t>
            </a:r>
            <a:endParaRPr lang="en-US" dirty="0">
              <a:solidFill>
                <a:schemeClr val="bg1"/>
              </a:solidFill>
            </a:endParaRPr>
          </a:p>
        </p:txBody>
      </p:sp>
      <p:sp>
        <p:nvSpPr>
          <p:cNvPr id="5" name="Content Placeholder 4"/>
          <p:cNvSpPr>
            <a:spLocks noGrp="1"/>
          </p:cNvSpPr>
          <p:nvPr>
            <p:ph sz="half" idx="1"/>
          </p:nvPr>
        </p:nvSpPr>
        <p:spPr>
          <a:xfrm>
            <a:off x="0" y="914400"/>
            <a:ext cx="4876800" cy="5943600"/>
          </a:xfrm>
          <a:solidFill>
            <a:schemeClr val="accent5">
              <a:lumMod val="75000"/>
            </a:schemeClr>
          </a:solidFill>
        </p:spPr>
        <p:style>
          <a:lnRef idx="0">
            <a:schemeClr val="accent5"/>
          </a:lnRef>
          <a:fillRef idx="3">
            <a:schemeClr val="accent5"/>
          </a:fillRef>
          <a:effectRef idx="3">
            <a:schemeClr val="accent5"/>
          </a:effectRef>
          <a:fontRef idx="minor">
            <a:schemeClr val="lt1"/>
          </a:fontRef>
        </p:style>
        <p:txBody>
          <a:bodyPr>
            <a:noAutofit/>
          </a:bodyPr>
          <a:lstStyle/>
          <a:p>
            <a:pPr>
              <a:buNone/>
            </a:pPr>
            <a:r>
              <a:rPr lang="en-US" sz="1300" dirty="0" smtClean="0">
                <a:solidFill>
                  <a:schemeClr val="bg1"/>
                </a:solidFill>
              </a:rPr>
              <a:t>Slaves were a source of wealth in the South.</a:t>
            </a:r>
          </a:p>
          <a:p>
            <a:pPr lvl="1"/>
            <a:r>
              <a:rPr lang="en-US" sz="1300" dirty="0" smtClean="0">
                <a:solidFill>
                  <a:schemeClr val="bg1"/>
                </a:solidFill>
              </a:rPr>
              <a:t>They were bought and sold, treated like property.</a:t>
            </a:r>
          </a:p>
          <a:p>
            <a:pPr lvl="1"/>
            <a:endParaRPr lang="en-US" sz="1300" dirty="0" smtClean="0">
              <a:solidFill>
                <a:schemeClr val="bg1"/>
              </a:solidFill>
            </a:endParaRPr>
          </a:p>
          <a:p>
            <a:pPr>
              <a:buNone/>
            </a:pPr>
            <a:r>
              <a:rPr lang="en-US" sz="1300" b="1" u="sng" cap="small" dirty="0" smtClean="0">
                <a:solidFill>
                  <a:schemeClr val="bg1"/>
                </a:solidFill>
              </a:rPr>
              <a:t>Justification for Slavery</a:t>
            </a:r>
          </a:p>
          <a:p>
            <a:pPr>
              <a:buNone/>
            </a:pPr>
            <a:r>
              <a:rPr lang="en-US" sz="1300" dirty="0" smtClean="0">
                <a:solidFill>
                  <a:schemeClr val="bg1"/>
                </a:solidFill>
              </a:rPr>
              <a:t>	</a:t>
            </a:r>
            <a:r>
              <a:rPr lang="en-US" sz="1300" b="1" i="1" dirty="0" smtClean="0">
                <a:solidFill>
                  <a:schemeClr val="bg1"/>
                </a:solidFill>
              </a:rPr>
              <a:t>Colonial times: </a:t>
            </a:r>
            <a:r>
              <a:rPr lang="en-US" sz="1300" dirty="0" smtClean="0">
                <a:solidFill>
                  <a:schemeClr val="bg1"/>
                </a:solidFill>
              </a:rPr>
              <a:t>it was an economic necessity.</a:t>
            </a:r>
          </a:p>
          <a:p>
            <a:pPr>
              <a:buNone/>
            </a:pPr>
            <a:r>
              <a:rPr lang="en-US" sz="1300" b="1" dirty="0" smtClean="0">
                <a:solidFill>
                  <a:schemeClr val="bg1"/>
                </a:solidFill>
              </a:rPr>
              <a:t>19</a:t>
            </a:r>
            <a:r>
              <a:rPr lang="en-US" sz="1300" b="1" baseline="30000" dirty="0" smtClean="0">
                <a:solidFill>
                  <a:schemeClr val="bg1"/>
                </a:solidFill>
              </a:rPr>
              <a:t>th</a:t>
            </a:r>
            <a:r>
              <a:rPr lang="en-US" sz="1300" b="1" dirty="0" smtClean="0">
                <a:solidFill>
                  <a:schemeClr val="bg1"/>
                </a:solidFill>
              </a:rPr>
              <a:t> Century: </a:t>
            </a:r>
            <a:r>
              <a:rPr lang="en-US" sz="1300" dirty="0" smtClean="0">
                <a:solidFill>
                  <a:schemeClr val="bg1"/>
                </a:solidFill>
              </a:rPr>
              <a:t>historical and religious arguments were introduced (it was good for the slave and the master)</a:t>
            </a:r>
          </a:p>
          <a:p>
            <a:pPr>
              <a:buNone/>
            </a:pPr>
            <a:endParaRPr lang="en-US" sz="1300" dirty="0" smtClean="0">
              <a:solidFill>
                <a:schemeClr val="bg1"/>
              </a:solidFill>
            </a:endParaRPr>
          </a:p>
          <a:p>
            <a:pPr>
              <a:buNone/>
            </a:pPr>
            <a:r>
              <a:rPr lang="en-US" sz="1300" b="1" u="sng" cap="small" dirty="0" smtClean="0">
                <a:solidFill>
                  <a:schemeClr val="bg1"/>
                </a:solidFill>
              </a:rPr>
              <a:t>Population</a:t>
            </a:r>
          </a:p>
          <a:p>
            <a:r>
              <a:rPr lang="en-US" sz="1300" dirty="0" smtClean="0">
                <a:solidFill>
                  <a:schemeClr val="bg1"/>
                </a:solidFill>
              </a:rPr>
              <a:t>Cotton boom quadrupled the slave population:</a:t>
            </a:r>
          </a:p>
          <a:p>
            <a:pPr lvl="1"/>
            <a:r>
              <a:rPr lang="en-US" sz="1300" dirty="0" smtClean="0">
                <a:solidFill>
                  <a:schemeClr val="bg1"/>
                </a:solidFill>
              </a:rPr>
              <a:t>Natural reproduction</a:t>
            </a:r>
          </a:p>
          <a:p>
            <a:pPr lvl="1"/>
            <a:r>
              <a:rPr lang="en-US" sz="1300" dirty="0" smtClean="0">
                <a:solidFill>
                  <a:schemeClr val="bg1"/>
                </a:solidFill>
              </a:rPr>
              <a:t>Thousands were smuggled in after 1808.</a:t>
            </a:r>
          </a:p>
          <a:p>
            <a:pPr lvl="1"/>
            <a:r>
              <a:rPr lang="en-US" sz="1300" dirty="0" smtClean="0">
                <a:solidFill>
                  <a:schemeClr val="bg1"/>
                </a:solidFill>
              </a:rPr>
              <a:t>The Deep South held 75 % of the population.</a:t>
            </a:r>
          </a:p>
          <a:p>
            <a:r>
              <a:rPr lang="en-US" sz="1300" dirty="0" smtClean="0">
                <a:solidFill>
                  <a:schemeClr val="bg1"/>
                </a:solidFill>
              </a:rPr>
              <a:t>Fear of slave revolts led to restricted movement &amp; education for slaves.</a:t>
            </a:r>
          </a:p>
          <a:p>
            <a:endParaRPr lang="en-US" sz="1300" dirty="0" smtClean="0">
              <a:solidFill>
                <a:schemeClr val="bg1"/>
              </a:solidFill>
            </a:endParaRPr>
          </a:p>
          <a:p>
            <a:pPr>
              <a:buNone/>
            </a:pPr>
            <a:r>
              <a:rPr lang="en-US" sz="1300" b="1" u="sng" cap="small" dirty="0" smtClean="0">
                <a:solidFill>
                  <a:schemeClr val="bg1"/>
                </a:solidFill>
              </a:rPr>
              <a:t>Economics</a:t>
            </a:r>
          </a:p>
          <a:p>
            <a:pPr lvl="1"/>
            <a:r>
              <a:rPr lang="en-US" sz="1300" dirty="0" smtClean="0">
                <a:solidFill>
                  <a:schemeClr val="bg1"/>
                </a:solidFill>
              </a:rPr>
              <a:t>Worked in fields</a:t>
            </a:r>
          </a:p>
          <a:p>
            <a:pPr lvl="1"/>
            <a:r>
              <a:rPr lang="en-US" sz="1300" dirty="0" smtClean="0">
                <a:solidFill>
                  <a:schemeClr val="bg1"/>
                </a:solidFill>
              </a:rPr>
              <a:t>Were house servants</a:t>
            </a:r>
          </a:p>
          <a:p>
            <a:pPr lvl="1"/>
            <a:r>
              <a:rPr lang="en-US" sz="1300" dirty="0" smtClean="0">
                <a:solidFill>
                  <a:schemeClr val="bg1"/>
                </a:solidFill>
              </a:rPr>
              <a:t>Were skilled craftsmen</a:t>
            </a:r>
          </a:p>
          <a:p>
            <a:pPr lvl="1"/>
            <a:r>
              <a:rPr lang="en-US" sz="1300" dirty="0" smtClean="0">
                <a:solidFill>
                  <a:schemeClr val="bg1"/>
                </a:solidFill>
              </a:rPr>
              <a:t>Worked on construction gangs</a:t>
            </a:r>
          </a:p>
          <a:p>
            <a:r>
              <a:rPr lang="en-US" sz="1300" dirty="0" smtClean="0">
                <a:solidFill>
                  <a:schemeClr val="bg1"/>
                </a:solidFill>
              </a:rPr>
              <a:t>1860: a slave was worth $2,000.</a:t>
            </a:r>
          </a:p>
          <a:p>
            <a:r>
              <a:rPr lang="en-US" sz="1300" dirty="0" smtClean="0">
                <a:solidFill>
                  <a:schemeClr val="bg1"/>
                </a:solidFill>
              </a:rPr>
              <a:t>Capital investment in slaves </a:t>
            </a:r>
            <a:r>
              <a:rPr lang="en-US" sz="1300" dirty="0" smtClean="0">
                <a:solidFill>
                  <a:schemeClr val="bg1"/>
                </a:solidFill>
                <a:sym typeface="Wingdings" pitchFamily="2" charset="2"/>
              </a:rPr>
              <a:t> less capital in the South for industrialization.</a:t>
            </a:r>
            <a:endParaRPr lang="en-US" sz="1300" dirty="0" smtClean="0">
              <a:solidFill>
                <a:schemeClr val="bg1"/>
              </a:solidFill>
            </a:endParaRPr>
          </a:p>
        </p:txBody>
      </p:sp>
      <p:sp>
        <p:nvSpPr>
          <p:cNvPr id="6" name="Content Placeholder 5"/>
          <p:cNvSpPr>
            <a:spLocks noGrp="1"/>
          </p:cNvSpPr>
          <p:nvPr>
            <p:ph sz="half" idx="2"/>
          </p:nvPr>
        </p:nvSpPr>
        <p:spPr>
          <a:xfrm>
            <a:off x="4876800" y="914400"/>
            <a:ext cx="4267200" cy="5943600"/>
          </a:xfrm>
          <a:solidFill>
            <a:schemeClr val="tx2">
              <a:lumMod val="50000"/>
            </a:schemeClr>
          </a:solidFill>
        </p:spPr>
        <p:style>
          <a:lnRef idx="0">
            <a:schemeClr val="accent1"/>
          </a:lnRef>
          <a:fillRef idx="3">
            <a:schemeClr val="accent1"/>
          </a:fillRef>
          <a:effectRef idx="3">
            <a:schemeClr val="accent1"/>
          </a:effectRef>
          <a:fontRef idx="minor">
            <a:schemeClr val="lt1"/>
          </a:fontRef>
        </p:style>
        <p:txBody>
          <a:bodyPr>
            <a:normAutofit fontScale="40000" lnSpcReduction="20000"/>
          </a:bodyPr>
          <a:lstStyle/>
          <a:p>
            <a:pPr>
              <a:buNone/>
            </a:pPr>
            <a:r>
              <a:rPr lang="en-US" sz="4400" b="1" u="sng" cap="small" dirty="0" smtClean="0">
                <a:solidFill>
                  <a:schemeClr val="bg1"/>
                </a:solidFill>
              </a:rPr>
              <a:t>Slave life</a:t>
            </a:r>
          </a:p>
          <a:p>
            <a:r>
              <a:rPr lang="en-US" sz="4400" dirty="0" smtClean="0">
                <a:solidFill>
                  <a:schemeClr val="bg1"/>
                </a:solidFill>
              </a:rPr>
              <a:t>Many were beaten.</a:t>
            </a:r>
          </a:p>
          <a:p>
            <a:r>
              <a:rPr lang="en-US" sz="4400" dirty="0" smtClean="0">
                <a:solidFill>
                  <a:schemeClr val="bg1"/>
                </a:solidFill>
              </a:rPr>
              <a:t>Some were treated humanely.</a:t>
            </a:r>
          </a:p>
          <a:p>
            <a:r>
              <a:rPr lang="en-US" sz="4400" dirty="0" smtClean="0">
                <a:solidFill>
                  <a:schemeClr val="bg1"/>
                </a:solidFill>
              </a:rPr>
              <a:t>Families were sold apart</a:t>
            </a:r>
          </a:p>
          <a:p>
            <a:r>
              <a:rPr lang="en-US" sz="4400" dirty="0" smtClean="0">
                <a:solidFill>
                  <a:schemeClr val="bg1"/>
                </a:solidFill>
              </a:rPr>
              <a:t>Females were exploited sexually.</a:t>
            </a:r>
          </a:p>
          <a:p>
            <a:pPr>
              <a:buNone/>
            </a:pPr>
            <a:r>
              <a:rPr lang="en-US" sz="4400" dirty="0" smtClean="0">
                <a:solidFill>
                  <a:srgbClr val="FF0000"/>
                </a:solidFill>
                <a:sym typeface="Wingdings"/>
              </a:rPr>
              <a:t>Slaves maintained a strong sense of family and religious faith.</a:t>
            </a:r>
          </a:p>
          <a:p>
            <a:pPr>
              <a:buNone/>
            </a:pPr>
            <a:endParaRPr lang="en-US" sz="4400" dirty="0" smtClean="0">
              <a:solidFill>
                <a:schemeClr val="bg1"/>
              </a:solidFill>
            </a:endParaRPr>
          </a:p>
          <a:p>
            <a:pPr>
              <a:buNone/>
            </a:pPr>
            <a:r>
              <a:rPr lang="en-US" sz="4400" b="1" u="sng" cap="small" dirty="0" smtClean="0">
                <a:solidFill>
                  <a:schemeClr val="bg1"/>
                </a:solidFill>
              </a:rPr>
              <a:t>resistance</a:t>
            </a:r>
          </a:p>
          <a:p>
            <a:r>
              <a:rPr lang="en-US" sz="4400" dirty="0" smtClean="0">
                <a:solidFill>
                  <a:schemeClr val="bg1"/>
                </a:solidFill>
              </a:rPr>
              <a:t>Methods:</a:t>
            </a:r>
          </a:p>
          <a:p>
            <a:pPr lvl="1"/>
            <a:r>
              <a:rPr lang="en-US" sz="4000" dirty="0" smtClean="0">
                <a:solidFill>
                  <a:schemeClr val="bg1"/>
                </a:solidFill>
              </a:rPr>
              <a:t>Work slowdowns</a:t>
            </a:r>
          </a:p>
          <a:p>
            <a:pPr lvl="1"/>
            <a:r>
              <a:rPr lang="en-US" sz="4000" dirty="0" smtClean="0">
                <a:solidFill>
                  <a:schemeClr val="bg1"/>
                </a:solidFill>
              </a:rPr>
              <a:t>Sabotage</a:t>
            </a:r>
          </a:p>
          <a:p>
            <a:pPr lvl="1"/>
            <a:r>
              <a:rPr lang="en-US" sz="4000" dirty="0" smtClean="0">
                <a:solidFill>
                  <a:schemeClr val="bg1"/>
                </a:solidFill>
              </a:rPr>
              <a:t>Escape</a:t>
            </a:r>
          </a:p>
          <a:p>
            <a:pPr lvl="1"/>
            <a:r>
              <a:rPr lang="en-US" sz="4000" dirty="0" smtClean="0">
                <a:solidFill>
                  <a:schemeClr val="bg1"/>
                </a:solidFill>
              </a:rPr>
              <a:t>Revolt</a:t>
            </a:r>
          </a:p>
          <a:p>
            <a:r>
              <a:rPr lang="en-US" sz="4400" dirty="0" smtClean="0">
                <a:solidFill>
                  <a:schemeClr val="bg1"/>
                </a:solidFill>
              </a:rPr>
              <a:t>Major uprisings: (these were quickly suppressed.)</a:t>
            </a:r>
          </a:p>
          <a:p>
            <a:pPr lvl="1"/>
            <a:r>
              <a:rPr lang="en-US" sz="4000" dirty="0" smtClean="0">
                <a:solidFill>
                  <a:schemeClr val="bg1"/>
                </a:solidFill>
              </a:rPr>
              <a:t>1822: Denmark Vesey</a:t>
            </a:r>
          </a:p>
          <a:p>
            <a:pPr lvl="1"/>
            <a:r>
              <a:rPr lang="en-US" sz="4000" dirty="0" smtClean="0">
                <a:solidFill>
                  <a:schemeClr val="bg1"/>
                </a:solidFill>
              </a:rPr>
              <a:t>1831: Nat Turner’s Rebellion</a:t>
            </a:r>
          </a:p>
          <a:p>
            <a:r>
              <a:rPr lang="en-US" sz="4400" dirty="0" smtClean="0">
                <a:solidFill>
                  <a:schemeClr val="bg1"/>
                </a:solidFill>
              </a:rPr>
              <a:t>Rebellions </a:t>
            </a:r>
          </a:p>
          <a:p>
            <a:pPr marL="1200150" lvl="1" indent="-742950">
              <a:buFont typeface="+mj-lt"/>
              <a:buAutoNum type="arabicPeriod"/>
            </a:pPr>
            <a:r>
              <a:rPr lang="en-US" sz="4000" dirty="0" smtClean="0">
                <a:solidFill>
                  <a:schemeClr val="bg1"/>
                </a:solidFill>
              </a:rPr>
              <a:t>Gave hope to slaves</a:t>
            </a:r>
          </a:p>
          <a:p>
            <a:pPr marL="1200150" lvl="1" indent="-742950">
              <a:buFont typeface="+mj-lt"/>
              <a:buAutoNum type="arabicPeriod"/>
            </a:pPr>
            <a:r>
              <a:rPr lang="en-US" sz="4000" dirty="0" smtClean="0">
                <a:solidFill>
                  <a:schemeClr val="bg1"/>
                </a:solidFill>
              </a:rPr>
              <a:t>Tightened slave codes</a:t>
            </a:r>
          </a:p>
          <a:p>
            <a:pPr marL="1200150" lvl="1" indent="-742950">
              <a:buFont typeface="+mj-lt"/>
              <a:buAutoNum type="arabicPeriod"/>
            </a:pPr>
            <a:r>
              <a:rPr lang="en-US" sz="4000" dirty="0" smtClean="0">
                <a:solidFill>
                  <a:schemeClr val="bg1"/>
                </a:solidFill>
              </a:rPr>
              <a:t>Showed the evils of slavery</a:t>
            </a:r>
          </a:p>
          <a:p>
            <a:pPr>
              <a:buNone/>
            </a:pPr>
            <a:endParaRPr lang="en-US" sz="4400" dirty="0" smtClean="0">
              <a:solidFill>
                <a:schemeClr val="bg1"/>
              </a:solidFill>
            </a:endParaRPr>
          </a:p>
          <a:p>
            <a:pPr>
              <a:buNone/>
            </a:pPr>
            <a:endParaRPr lang="en-US" dirty="0" smtClean="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38526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80">
                                          <p:stCondLst>
                                            <p:cond delay="0"/>
                                          </p:stCondLst>
                                        </p:cTn>
                                        <p:tgtEl>
                                          <p:spTgt spid="5">
                                            <p:txEl>
                                              <p:pRg st="3" end="3"/>
                                            </p:txEl>
                                          </p:spTgt>
                                        </p:tgtEl>
                                      </p:cBhvr>
                                    </p:animEffect>
                                    <p:anim calcmode="lin" valueType="num">
                                      <p:cBhvr>
                                        <p:cTn id="8" dur="1822" tmFilter="0,0; 0.14,0.36; 0.43,0.73; 0.71,0.91; 1.0,1.0">
                                          <p:stCondLst>
                                            <p:cond delay="0"/>
                                          </p:stCondLst>
                                        </p:cTn>
                                        <p:tgtEl>
                                          <p:spTgt spid="5">
                                            <p:txEl>
                                              <p:pRg st="3" end="3"/>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xEl>
                                              <p:pRg st="3" end="3"/>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xEl>
                                              <p:pRg st="3" end="3"/>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xEl>
                                              <p:pRg st="3" end="3"/>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xEl>
                                              <p:pRg st="3" end="3"/>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xEl>
                                              <p:pRg st="3" end="3"/>
                                            </p:txEl>
                                          </p:spTgt>
                                        </p:tgtEl>
                                      </p:cBhvr>
                                      <p:to x="100000" y="60000"/>
                                    </p:animScale>
                                    <p:animScale>
                                      <p:cBhvr>
                                        <p:cTn id="14" dur="166" decel="50000">
                                          <p:stCondLst>
                                            <p:cond delay="676"/>
                                          </p:stCondLst>
                                        </p:cTn>
                                        <p:tgtEl>
                                          <p:spTgt spid="5">
                                            <p:txEl>
                                              <p:pRg st="3" end="3"/>
                                            </p:txEl>
                                          </p:spTgt>
                                        </p:tgtEl>
                                      </p:cBhvr>
                                      <p:to x="100000" y="100000"/>
                                    </p:animScale>
                                    <p:animScale>
                                      <p:cBhvr>
                                        <p:cTn id="15" dur="26">
                                          <p:stCondLst>
                                            <p:cond delay="1312"/>
                                          </p:stCondLst>
                                        </p:cTn>
                                        <p:tgtEl>
                                          <p:spTgt spid="5">
                                            <p:txEl>
                                              <p:pRg st="3" end="3"/>
                                            </p:txEl>
                                          </p:spTgt>
                                        </p:tgtEl>
                                      </p:cBhvr>
                                      <p:to x="100000" y="80000"/>
                                    </p:animScale>
                                    <p:animScale>
                                      <p:cBhvr>
                                        <p:cTn id="16" dur="166" decel="50000">
                                          <p:stCondLst>
                                            <p:cond delay="1338"/>
                                          </p:stCondLst>
                                        </p:cTn>
                                        <p:tgtEl>
                                          <p:spTgt spid="5">
                                            <p:txEl>
                                              <p:pRg st="3" end="3"/>
                                            </p:txEl>
                                          </p:spTgt>
                                        </p:tgtEl>
                                      </p:cBhvr>
                                      <p:to x="100000" y="100000"/>
                                    </p:animScale>
                                    <p:animScale>
                                      <p:cBhvr>
                                        <p:cTn id="17" dur="26">
                                          <p:stCondLst>
                                            <p:cond delay="1642"/>
                                          </p:stCondLst>
                                        </p:cTn>
                                        <p:tgtEl>
                                          <p:spTgt spid="5">
                                            <p:txEl>
                                              <p:pRg st="3" end="3"/>
                                            </p:txEl>
                                          </p:spTgt>
                                        </p:tgtEl>
                                      </p:cBhvr>
                                      <p:to x="100000" y="90000"/>
                                    </p:animScale>
                                    <p:animScale>
                                      <p:cBhvr>
                                        <p:cTn id="18" dur="166" decel="50000">
                                          <p:stCondLst>
                                            <p:cond delay="1668"/>
                                          </p:stCondLst>
                                        </p:cTn>
                                        <p:tgtEl>
                                          <p:spTgt spid="5">
                                            <p:txEl>
                                              <p:pRg st="3" end="3"/>
                                            </p:txEl>
                                          </p:spTgt>
                                        </p:tgtEl>
                                      </p:cBhvr>
                                      <p:to x="100000" y="100000"/>
                                    </p:animScale>
                                    <p:animScale>
                                      <p:cBhvr>
                                        <p:cTn id="19" dur="26">
                                          <p:stCondLst>
                                            <p:cond delay="1808"/>
                                          </p:stCondLst>
                                        </p:cTn>
                                        <p:tgtEl>
                                          <p:spTgt spid="5">
                                            <p:txEl>
                                              <p:pRg st="3" end="3"/>
                                            </p:txEl>
                                          </p:spTgt>
                                        </p:tgtEl>
                                      </p:cBhvr>
                                      <p:to x="100000" y="95000"/>
                                    </p:animScale>
                                    <p:animScale>
                                      <p:cBhvr>
                                        <p:cTn id="20" dur="166" decel="50000">
                                          <p:stCondLst>
                                            <p:cond delay="1834"/>
                                          </p:stCondLst>
                                        </p:cTn>
                                        <p:tgtEl>
                                          <p:spTgt spid="5">
                                            <p:txEl>
                                              <p:pRg st="3" end="3"/>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580">
                                          <p:stCondLst>
                                            <p:cond delay="0"/>
                                          </p:stCondLst>
                                        </p:cTn>
                                        <p:tgtEl>
                                          <p:spTgt spid="5">
                                            <p:txEl>
                                              <p:pRg st="4" end="4"/>
                                            </p:txEl>
                                          </p:spTgt>
                                        </p:tgtEl>
                                      </p:cBhvr>
                                    </p:animEffect>
                                    <p:anim calcmode="lin" valueType="num">
                                      <p:cBhvr>
                                        <p:cTn id="24" dur="1822" tmFilter="0,0; 0.14,0.36; 0.43,0.73; 0.71,0.91; 1.0,1.0">
                                          <p:stCondLst>
                                            <p:cond delay="0"/>
                                          </p:stCondLst>
                                        </p:cTn>
                                        <p:tgtEl>
                                          <p:spTgt spid="5">
                                            <p:txEl>
                                              <p:pRg st="4" end="4"/>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xEl>
                                              <p:pRg st="4" end="4"/>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xEl>
                                              <p:pRg st="4" end="4"/>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xEl>
                                              <p:pRg st="4" end="4"/>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xEl>
                                              <p:pRg st="4" end="4"/>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xEl>
                                              <p:pRg st="4" end="4"/>
                                            </p:txEl>
                                          </p:spTgt>
                                        </p:tgtEl>
                                      </p:cBhvr>
                                      <p:to x="100000" y="60000"/>
                                    </p:animScale>
                                    <p:animScale>
                                      <p:cBhvr>
                                        <p:cTn id="30" dur="166" decel="50000">
                                          <p:stCondLst>
                                            <p:cond delay="676"/>
                                          </p:stCondLst>
                                        </p:cTn>
                                        <p:tgtEl>
                                          <p:spTgt spid="5">
                                            <p:txEl>
                                              <p:pRg st="4" end="4"/>
                                            </p:txEl>
                                          </p:spTgt>
                                        </p:tgtEl>
                                      </p:cBhvr>
                                      <p:to x="100000" y="100000"/>
                                    </p:animScale>
                                    <p:animScale>
                                      <p:cBhvr>
                                        <p:cTn id="31" dur="26">
                                          <p:stCondLst>
                                            <p:cond delay="1312"/>
                                          </p:stCondLst>
                                        </p:cTn>
                                        <p:tgtEl>
                                          <p:spTgt spid="5">
                                            <p:txEl>
                                              <p:pRg st="4" end="4"/>
                                            </p:txEl>
                                          </p:spTgt>
                                        </p:tgtEl>
                                      </p:cBhvr>
                                      <p:to x="100000" y="80000"/>
                                    </p:animScale>
                                    <p:animScale>
                                      <p:cBhvr>
                                        <p:cTn id="32" dur="166" decel="50000">
                                          <p:stCondLst>
                                            <p:cond delay="1338"/>
                                          </p:stCondLst>
                                        </p:cTn>
                                        <p:tgtEl>
                                          <p:spTgt spid="5">
                                            <p:txEl>
                                              <p:pRg st="4" end="4"/>
                                            </p:txEl>
                                          </p:spTgt>
                                        </p:tgtEl>
                                      </p:cBhvr>
                                      <p:to x="100000" y="100000"/>
                                    </p:animScale>
                                    <p:animScale>
                                      <p:cBhvr>
                                        <p:cTn id="33" dur="26">
                                          <p:stCondLst>
                                            <p:cond delay="1642"/>
                                          </p:stCondLst>
                                        </p:cTn>
                                        <p:tgtEl>
                                          <p:spTgt spid="5">
                                            <p:txEl>
                                              <p:pRg st="4" end="4"/>
                                            </p:txEl>
                                          </p:spTgt>
                                        </p:tgtEl>
                                      </p:cBhvr>
                                      <p:to x="100000" y="90000"/>
                                    </p:animScale>
                                    <p:animScale>
                                      <p:cBhvr>
                                        <p:cTn id="34" dur="166" decel="50000">
                                          <p:stCondLst>
                                            <p:cond delay="1668"/>
                                          </p:stCondLst>
                                        </p:cTn>
                                        <p:tgtEl>
                                          <p:spTgt spid="5">
                                            <p:txEl>
                                              <p:pRg st="4" end="4"/>
                                            </p:txEl>
                                          </p:spTgt>
                                        </p:tgtEl>
                                      </p:cBhvr>
                                      <p:to x="100000" y="100000"/>
                                    </p:animScale>
                                    <p:animScale>
                                      <p:cBhvr>
                                        <p:cTn id="35" dur="26">
                                          <p:stCondLst>
                                            <p:cond delay="1808"/>
                                          </p:stCondLst>
                                        </p:cTn>
                                        <p:tgtEl>
                                          <p:spTgt spid="5">
                                            <p:txEl>
                                              <p:pRg st="4" end="4"/>
                                            </p:txEl>
                                          </p:spTgt>
                                        </p:tgtEl>
                                      </p:cBhvr>
                                      <p:to x="100000" y="95000"/>
                                    </p:animScale>
                                    <p:animScale>
                                      <p:cBhvr>
                                        <p:cTn id="36" dur="166" decel="50000">
                                          <p:stCondLst>
                                            <p:cond delay="1834"/>
                                          </p:stCondLst>
                                        </p:cTn>
                                        <p:tgtEl>
                                          <p:spTgt spid="5">
                                            <p:txEl>
                                              <p:pRg st="4" end="4"/>
                                            </p:txEl>
                                          </p:spTgt>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wipe(down)">
                                      <p:cBhvr>
                                        <p:cTn id="39" dur="580">
                                          <p:stCondLst>
                                            <p:cond delay="0"/>
                                          </p:stCondLst>
                                        </p:cTn>
                                        <p:tgtEl>
                                          <p:spTgt spid="5">
                                            <p:txEl>
                                              <p:pRg st="5" end="5"/>
                                            </p:txEl>
                                          </p:spTgt>
                                        </p:tgtEl>
                                      </p:cBhvr>
                                    </p:animEffect>
                                    <p:anim calcmode="lin" valueType="num">
                                      <p:cBhvr>
                                        <p:cTn id="40" dur="1822" tmFilter="0,0; 0.14,0.36; 0.43,0.73; 0.71,0.91; 1.0,1.0">
                                          <p:stCondLst>
                                            <p:cond delay="0"/>
                                          </p:stCondLst>
                                        </p:cTn>
                                        <p:tgtEl>
                                          <p:spTgt spid="5">
                                            <p:txEl>
                                              <p:pRg st="5" end="5"/>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5">
                                            <p:txEl>
                                              <p:pRg st="5" end="5"/>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5">
                                            <p:txEl>
                                              <p:pRg st="5" end="5"/>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5">
                                            <p:txEl>
                                              <p:pRg st="5" end="5"/>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5">
                                            <p:txEl>
                                              <p:pRg st="5" end="5"/>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5">
                                            <p:txEl>
                                              <p:pRg st="5" end="5"/>
                                            </p:txEl>
                                          </p:spTgt>
                                        </p:tgtEl>
                                      </p:cBhvr>
                                      <p:to x="100000" y="60000"/>
                                    </p:animScale>
                                    <p:animScale>
                                      <p:cBhvr>
                                        <p:cTn id="46" dur="166" decel="50000">
                                          <p:stCondLst>
                                            <p:cond delay="676"/>
                                          </p:stCondLst>
                                        </p:cTn>
                                        <p:tgtEl>
                                          <p:spTgt spid="5">
                                            <p:txEl>
                                              <p:pRg st="5" end="5"/>
                                            </p:txEl>
                                          </p:spTgt>
                                        </p:tgtEl>
                                      </p:cBhvr>
                                      <p:to x="100000" y="100000"/>
                                    </p:animScale>
                                    <p:animScale>
                                      <p:cBhvr>
                                        <p:cTn id="47" dur="26">
                                          <p:stCondLst>
                                            <p:cond delay="1312"/>
                                          </p:stCondLst>
                                        </p:cTn>
                                        <p:tgtEl>
                                          <p:spTgt spid="5">
                                            <p:txEl>
                                              <p:pRg st="5" end="5"/>
                                            </p:txEl>
                                          </p:spTgt>
                                        </p:tgtEl>
                                      </p:cBhvr>
                                      <p:to x="100000" y="80000"/>
                                    </p:animScale>
                                    <p:animScale>
                                      <p:cBhvr>
                                        <p:cTn id="48" dur="166" decel="50000">
                                          <p:stCondLst>
                                            <p:cond delay="1338"/>
                                          </p:stCondLst>
                                        </p:cTn>
                                        <p:tgtEl>
                                          <p:spTgt spid="5">
                                            <p:txEl>
                                              <p:pRg st="5" end="5"/>
                                            </p:txEl>
                                          </p:spTgt>
                                        </p:tgtEl>
                                      </p:cBhvr>
                                      <p:to x="100000" y="100000"/>
                                    </p:animScale>
                                    <p:animScale>
                                      <p:cBhvr>
                                        <p:cTn id="49" dur="26">
                                          <p:stCondLst>
                                            <p:cond delay="1642"/>
                                          </p:stCondLst>
                                        </p:cTn>
                                        <p:tgtEl>
                                          <p:spTgt spid="5">
                                            <p:txEl>
                                              <p:pRg st="5" end="5"/>
                                            </p:txEl>
                                          </p:spTgt>
                                        </p:tgtEl>
                                      </p:cBhvr>
                                      <p:to x="100000" y="90000"/>
                                    </p:animScale>
                                    <p:animScale>
                                      <p:cBhvr>
                                        <p:cTn id="50" dur="166" decel="50000">
                                          <p:stCondLst>
                                            <p:cond delay="1668"/>
                                          </p:stCondLst>
                                        </p:cTn>
                                        <p:tgtEl>
                                          <p:spTgt spid="5">
                                            <p:txEl>
                                              <p:pRg st="5" end="5"/>
                                            </p:txEl>
                                          </p:spTgt>
                                        </p:tgtEl>
                                      </p:cBhvr>
                                      <p:to x="100000" y="100000"/>
                                    </p:animScale>
                                    <p:animScale>
                                      <p:cBhvr>
                                        <p:cTn id="51" dur="26">
                                          <p:stCondLst>
                                            <p:cond delay="1808"/>
                                          </p:stCondLst>
                                        </p:cTn>
                                        <p:tgtEl>
                                          <p:spTgt spid="5">
                                            <p:txEl>
                                              <p:pRg st="5" end="5"/>
                                            </p:txEl>
                                          </p:spTgt>
                                        </p:tgtEl>
                                      </p:cBhvr>
                                      <p:to x="100000" y="95000"/>
                                    </p:animScale>
                                    <p:animScale>
                                      <p:cBhvr>
                                        <p:cTn id="52" dur="166" decel="50000">
                                          <p:stCondLst>
                                            <p:cond delay="1834"/>
                                          </p:stCondLst>
                                        </p:cTn>
                                        <p:tgtEl>
                                          <p:spTgt spid="5">
                                            <p:txEl>
                                              <p:pRg st="5" end="5"/>
                                            </p:txEl>
                                          </p:spTgt>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5">
                                            <p:txEl>
                                              <p:pRg st="8" end="8"/>
                                            </p:txEl>
                                          </p:spTgt>
                                        </p:tgtEl>
                                        <p:attrNameLst>
                                          <p:attrName>style.visibility</p:attrName>
                                        </p:attrNameLst>
                                      </p:cBhvr>
                                      <p:to>
                                        <p:strVal val="visible"/>
                                      </p:to>
                                    </p:set>
                                    <p:animEffect transition="in" filter="wipe(down)">
                                      <p:cBhvr>
                                        <p:cTn id="57" dur="580">
                                          <p:stCondLst>
                                            <p:cond delay="0"/>
                                          </p:stCondLst>
                                        </p:cTn>
                                        <p:tgtEl>
                                          <p:spTgt spid="5">
                                            <p:txEl>
                                              <p:pRg st="8" end="8"/>
                                            </p:txEl>
                                          </p:spTgt>
                                        </p:tgtEl>
                                      </p:cBhvr>
                                    </p:animEffect>
                                    <p:anim calcmode="lin" valueType="num">
                                      <p:cBhvr>
                                        <p:cTn id="58" dur="1822" tmFilter="0,0; 0.14,0.36; 0.43,0.73; 0.71,0.91; 1.0,1.0">
                                          <p:stCondLst>
                                            <p:cond delay="0"/>
                                          </p:stCondLst>
                                        </p:cTn>
                                        <p:tgtEl>
                                          <p:spTgt spid="5">
                                            <p:txEl>
                                              <p:pRg st="8" end="8"/>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5">
                                            <p:txEl>
                                              <p:pRg st="8" end="8"/>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5">
                                            <p:txEl>
                                              <p:pRg st="8" end="8"/>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5">
                                            <p:txEl>
                                              <p:pRg st="8" end="8"/>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5">
                                            <p:txEl>
                                              <p:pRg st="8" end="8"/>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5">
                                            <p:txEl>
                                              <p:pRg st="8" end="8"/>
                                            </p:txEl>
                                          </p:spTgt>
                                        </p:tgtEl>
                                      </p:cBhvr>
                                      <p:to x="100000" y="60000"/>
                                    </p:animScale>
                                    <p:animScale>
                                      <p:cBhvr>
                                        <p:cTn id="64" dur="166" decel="50000">
                                          <p:stCondLst>
                                            <p:cond delay="676"/>
                                          </p:stCondLst>
                                        </p:cTn>
                                        <p:tgtEl>
                                          <p:spTgt spid="5">
                                            <p:txEl>
                                              <p:pRg st="8" end="8"/>
                                            </p:txEl>
                                          </p:spTgt>
                                        </p:tgtEl>
                                      </p:cBhvr>
                                      <p:to x="100000" y="100000"/>
                                    </p:animScale>
                                    <p:animScale>
                                      <p:cBhvr>
                                        <p:cTn id="65" dur="26">
                                          <p:stCondLst>
                                            <p:cond delay="1312"/>
                                          </p:stCondLst>
                                        </p:cTn>
                                        <p:tgtEl>
                                          <p:spTgt spid="5">
                                            <p:txEl>
                                              <p:pRg st="8" end="8"/>
                                            </p:txEl>
                                          </p:spTgt>
                                        </p:tgtEl>
                                      </p:cBhvr>
                                      <p:to x="100000" y="80000"/>
                                    </p:animScale>
                                    <p:animScale>
                                      <p:cBhvr>
                                        <p:cTn id="66" dur="166" decel="50000">
                                          <p:stCondLst>
                                            <p:cond delay="1338"/>
                                          </p:stCondLst>
                                        </p:cTn>
                                        <p:tgtEl>
                                          <p:spTgt spid="5">
                                            <p:txEl>
                                              <p:pRg st="8" end="8"/>
                                            </p:txEl>
                                          </p:spTgt>
                                        </p:tgtEl>
                                      </p:cBhvr>
                                      <p:to x="100000" y="100000"/>
                                    </p:animScale>
                                    <p:animScale>
                                      <p:cBhvr>
                                        <p:cTn id="67" dur="26">
                                          <p:stCondLst>
                                            <p:cond delay="1642"/>
                                          </p:stCondLst>
                                        </p:cTn>
                                        <p:tgtEl>
                                          <p:spTgt spid="5">
                                            <p:txEl>
                                              <p:pRg st="8" end="8"/>
                                            </p:txEl>
                                          </p:spTgt>
                                        </p:tgtEl>
                                      </p:cBhvr>
                                      <p:to x="100000" y="90000"/>
                                    </p:animScale>
                                    <p:animScale>
                                      <p:cBhvr>
                                        <p:cTn id="68" dur="166" decel="50000">
                                          <p:stCondLst>
                                            <p:cond delay="1668"/>
                                          </p:stCondLst>
                                        </p:cTn>
                                        <p:tgtEl>
                                          <p:spTgt spid="5">
                                            <p:txEl>
                                              <p:pRg st="8" end="8"/>
                                            </p:txEl>
                                          </p:spTgt>
                                        </p:tgtEl>
                                      </p:cBhvr>
                                      <p:to x="100000" y="100000"/>
                                    </p:animScale>
                                    <p:animScale>
                                      <p:cBhvr>
                                        <p:cTn id="69" dur="26">
                                          <p:stCondLst>
                                            <p:cond delay="1808"/>
                                          </p:stCondLst>
                                        </p:cTn>
                                        <p:tgtEl>
                                          <p:spTgt spid="5">
                                            <p:txEl>
                                              <p:pRg st="8" end="8"/>
                                            </p:txEl>
                                          </p:spTgt>
                                        </p:tgtEl>
                                      </p:cBhvr>
                                      <p:to x="100000" y="95000"/>
                                    </p:animScale>
                                    <p:animScale>
                                      <p:cBhvr>
                                        <p:cTn id="70" dur="166" decel="50000">
                                          <p:stCondLst>
                                            <p:cond delay="1834"/>
                                          </p:stCondLst>
                                        </p:cTn>
                                        <p:tgtEl>
                                          <p:spTgt spid="5">
                                            <p:txEl>
                                              <p:pRg st="8" end="8"/>
                                            </p:txEl>
                                          </p:spTgt>
                                        </p:tgtEl>
                                      </p:cBhvr>
                                      <p:to x="100000" y="100000"/>
                                    </p:animScale>
                                  </p:childTnLst>
                                </p:cTn>
                              </p:par>
                              <p:par>
                                <p:cTn id="71" presetID="26" presetClass="entr" presetSubtype="0" fill="hold" nodeType="withEffect">
                                  <p:stCondLst>
                                    <p:cond delay="0"/>
                                  </p:stCondLst>
                                  <p:childTnLst>
                                    <p:set>
                                      <p:cBhvr>
                                        <p:cTn id="72" dur="1" fill="hold">
                                          <p:stCondLst>
                                            <p:cond delay="0"/>
                                          </p:stCondLst>
                                        </p:cTn>
                                        <p:tgtEl>
                                          <p:spTgt spid="5">
                                            <p:txEl>
                                              <p:pRg st="9" end="9"/>
                                            </p:txEl>
                                          </p:spTgt>
                                        </p:tgtEl>
                                        <p:attrNameLst>
                                          <p:attrName>style.visibility</p:attrName>
                                        </p:attrNameLst>
                                      </p:cBhvr>
                                      <p:to>
                                        <p:strVal val="visible"/>
                                      </p:to>
                                    </p:set>
                                    <p:animEffect transition="in" filter="wipe(down)">
                                      <p:cBhvr>
                                        <p:cTn id="73" dur="580">
                                          <p:stCondLst>
                                            <p:cond delay="0"/>
                                          </p:stCondLst>
                                        </p:cTn>
                                        <p:tgtEl>
                                          <p:spTgt spid="5">
                                            <p:txEl>
                                              <p:pRg st="9" end="9"/>
                                            </p:txEl>
                                          </p:spTgt>
                                        </p:tgtEl>
                                      </p:cBhvr>
                                    </p:animEffect>
                                    <p:anim calcmode="lin" valueType="num">
                                      <p:cBhvr>
                                        <p:cTn id="74" dur="1822" tmFilter="0,0; 0.14,0.36; 0.43,0.73; 0.71,0.91; 1.0,1.0">
                                          <p:stCondLst>
                                            <p:cond delay="0"/>
                                          </p:stCondLst>
                                        </p:cTn>
                                        <p:tgtEl>
                                          <p:spTgt spid="5">
                                            <p:txEl>
                                              <p:pRg st="9" end="9"/>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5">
                                            <p:txEl>
                                              <p:pRg st="9" end="9"/>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5">
                                            <p:txEl>
                                              <p:pRg st="9" end="9"/>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5">
                                            <p:txEl>
                                              <p:pRg st="9" end="9"/>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5">
                                            <p:txEl>
                                              <p:pRg st="9" end="9"/>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5">
                                            <p:txEl>
                                              <p:pRg st="9" end="9"/>
                                            </p:txEl>
                                          </p:spTgt>
                                        </p:tgtEl>
                                      </p:cBhvr>
                                      <p:to x="100000" y="60000"/>
                                    </p:animScale>
                                    <p:animScale>
                                      <p:cBhvr>
                                        <p:cTn id="80" dur="166" decel="50000">
                                          <p:stCondLst>
                                            <p:cond delay="676"/>
                                          </p:stCondLst>
                                        </p:cTn>
                                        <p:tgtEl>
                                          <p:spTgt spid="5">
                                            <p:txEl>
                                              <p:pRg st="9" end="9"/>
                                            </p:txEl>
                                          </p:spTgt>
                                        </p:tgtEl>
                                      </p:cBhvr>
                                      <p:to x="100000" y="100000"/>
                                    </p:animScale>
                                    <p:animScale>
                                      <p:cBhvr>
                                        <p:cTn id="81" dur="26">
                                          <p:stCondLst>
                                            <p:cond delay="1312"/>
                                          </p:stCondLst>
                                        </p:cTn>
                                        <p:tgtEl>
                                          <p:spTgt spid="5">
                                            <p:txEl>
                                              <p:pRg st="9" end="9"/>
                                            </p:txEl>
                                          </p:spTgt>
                                        </p:tgtEl>
                                      </p:cBhvr>
                                      <p:to x="100000" y="80000"/>
                                    </p:animScale>
                                    <p:animScale>
                                      <p:cBhvr>
                                        <p:cTn id="82" dur="166" decel="50000">
                                          <p:stCondLst>
                                            <p:cond delay="1338"/>
                                          </p:stCondLst>
                                        </p:cTn>
                                        <p:tgtEl>
                                          <p:spTgt spid="5">
                                            <p:txEl>
                                              <p:pRg st="9" end="9"/>
                                            </p:txEl>
                                          </p:spTgt>
                                        </p:tgtEl>
                                      </p:cBhvr>
                                      <p:to x="100000" y="100000"/>
                                    </p:animScale>
                                    <p:animScale>
                                      <p:cBhvr>
                                        <p:cTn id="83" dur="26">
                                          <p:stCondLst>
                                            <p:cond delay="1642"/>
                                          </p:stCondLst>
                                        </p:cTn>
                                        <p:tgtEl>
                                          <p:spTgt spid="5">
                                            <p:txEl>
                                              <p:pRg st="9" end="9"/>
                                            </p:txEl>
                                          </p:spTgt>
                                        </p:tgtEl>
                                      </p:cBhvr>
                                      <p:to x="100000" y="90000"/>
                                    </p:animScale>
                                    <p:animScale>
                                      <p:cBhvr>
                                        <p:cTn id="84" dur="166" decel="50000">
                                          <p:stCondLst>
                                            <p:cond delay="1668"/>
                                          </p:stCondLst>
                                        </p:cTn>
                                        <p:tgtEl>
                                          <p:spTgt spid="5">
                                            <p:txEl>
                                              <p:pRg st="9" end="9"/>
                                            </p:txEl>
                                          </p:spTgt>
                                        </p:tgtEl>
                                      </p:cBhvr>
                                      <p:to x="100000" y="100000"/>
                                    </p:animScale>
                                    <p:animScale>
                                      <p:cBhvr>
                                        <p:cTn id="85" dur="26">
                                          <p:stCondLst>
                                            <p:cond delay="1808"/>
                                          </p:stCondLst>
                                        </p:cTn>
                                        <p:tgtEl>
                                          <p:spTgt spid="5">
                                            <p:txEl>
                                              <p:pRg st="9" end="9"/>
                                            </p:txEl>
                                          </p:spTgt>
                                        </p:tgtEl>
                                      </p:cBhvr>
                                      <p:to x="100000" y="95000"/>
                                    </p:animScale>
                                    <p:animScale>
                                      <p:cBhvr>
                                        <p:cTn id="86" dur="166" decel="50000">
                                          <p:stCondLst>
                                            <p:cond delay="1834"/>
                                          </p:stCondLst>
                                        </p:cTn>
                                        <p:tgtEl>
                                          <p:spTgt spid="5">
                                            <p:txEl>
                                              <p:pRg st="9" end="9"/>
                                            </p:txEl>
                                          </p:spTgt>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5">
                                            <p:txEl>
                                              <p:pRg st="10" end="10"/>
                                            </p:txEl>
                                          </p:spTgt>
                                        </p:tgtEl>
                                        <p:attrNameLst>
                                          <p:attrName>style.visibility</p:attrName>
                                        </p:attrNameLst>
                                      </p:cBhvr>
                                      <p:to>
                                        <p:strVal val="visible"/>
                                      </p:to>
                                    </p:set>
                                    <p:animEffect transition="in" filter="wipe(down)">
                                      <p:cBhvr>
                                        <p:cTn id="89" dur="580">
                                          <p:stCondLst>
                                            <p:cond delay="0"/>
                                          </p:stCondLst>
                                        </p:cTn>
                                        <p:tgtEl>
                                          <p:spTgt spid="5">
                                            <p:txEl>
                                              <p:pRg st="10" end="10"/>
                                            </p:txEl>
                                          </p:spTgt>
                                        </p:tgtEl>
                                      </p:cBhvr>
                                    </p:animEffect>
                                    <p:anim calcmode="lin" valueType="num">
                                      <p:cBhvr>
                                        <p:cTn id="90" dur="1822" tmFilter="0,0; 0.14,0.36; 0.43,0.73; 0.71,0.91; 1.0,1.0">
                                          <p:stCondLst>
                                            <p:cond delay="0"/>
                                          </p:stCondLst>
                                        </p:cTn>
                                        <p:tgtEl>
                                          <p:spTgt spid="5">
                                            <p:txEl>
                                              <p:pRg st="10" end="10"/>
                                            </p:txEl>
                                          </p:spTgt>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5">
                                            <p:txEl>
                                              <p:pRg st="10" end="10"/>
                                            </p:txEl>
                                          </p:spTgt>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5">
                                            <p:txEl>
                                              <p:pRg st="10" end="10"/>
                                            </p:txEl>
                                          </p:spTgt>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5">
                                            <p:txEl>
                                              <p:pRg st="10" end="10"/>
                                            </p:txEl>
                                          </p:spTgt>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5">
                                            <p:txEl>
                                              <p:pRg st="10" end="10"/>
                                            </p:txEl>
                                          </p:spTgt>
                                        </p:tgtEl>
                                        <p:attrNameLst>
                                          <p:attrName>ppt_y</p:attrName>
                                        </p:attrNameLst>
                                      </p:cBhvr>
                                      <p:tavLst>
                                        <p:tav tm="0" fmla="#ppt_y-sin(pi*$)/81">
                                          <p:val>
                                            <p:fltVal val="0"/>
                                          </p:val>
                                        </p:tav>
                                        <p:tav tm="100000">
                                          <p:val>
                                            <p:fltVal val="1"/>
                                          </p:val>
                                        </p:tav>
                                      </p:tavLst>
                                    </p:anim>
                                    <p:animScale>
                                      <p:cBhvr>
                                        <p:cTn id="95" dur="26">
                                          <p:stCondLst>
                                            <p:cond delay="650"/>
                                          </p:stCondLst>
                                        </p:cTn>
                                        <p:tgtEl>
                                          <p:spTgt spid="5">
                                            <p:txEl>
                                              <p:pRg st="10" end="10"/>
                                            </p:txEl>
                                          </p:spTgt>
                                        </p:tgtEl>
                                      </p:cBhvr>
                                      <p:to x="100000" y="60000"/>
                                    </p:animScale>
                                    <p:animScale>
                                      <p:cBhvr>
                                        <p:cTn id="96" dur="166" decel="50000">
                                          <p:stCondLst>
                                            <p:cond delay="676"/>
                                          </p:stCondLst>
                                        </p:cTn>
                                        <p:tgtEl>
                                          <p:spTgt spid="5">
                                            <p:txEl>
                                              <p:pRg st="10" end="10"/>
                                            </p:txEl>
                                          </p:spTgt>
                                        </p:tgtEl>
                                      </p:cBhvr>
                                      <p:to x="100000" y="100000"/>
                                    </p:animScale>
                                    <p:animScale>
                                      <p:cBhvr>
                                        <p:cTn id="97" dur="26">
                                          <p:stCondLst>
                                            <p:cond delay="1312"/>
                                          </p:stCondLst>
                                        </p:cTn>
                                        <p:tgtEl>
                                          <p:spTgt spid="5">
                                            <p:txEl>
                                              <p:pRg st="10" end="10"/>
                                            </p:txEl>
                                          </p:spTgt>
                                        </p:tgtEl>
                                      </p:cBhvr>
                                      <p:to x="100000" y="80000"/>
                                    </p:animScale>
                                    <p:animScale>
                                      <p:cBhvr>
                                        <p:cTn id="98" dur="166" decel="50000">
                                          <p:stCondLst>
                                            <p:cond delay="1338"/>
                                          </p:stCondLst>
                                        </p:cTn>
                                        <p:tgtEl>
                                          <p:spTgt spid="5">
                                            <p:txEl>
                                              <p:pRg st="10" end="10"/>
                                            </p:txEl>
                                          </p:spTgt>
                                        </p:tgtEl>
                                      </p:cBhvr>
                                      <p:to x="100000" y="100000"/>
                                    </p:animScale>
                                    <p:animScale>
                                      <p:cBhvr>
                                        <p:cTn id="99" dur="26">
                                          <p:stCondLst>
                                            <p:cond delay="1642"/>
                                          </p:stCondLst>
                                        </p:cTn>
                                        <p:tgtEl>
                                          <p:spTgt spid="5">
                                            <p:txEl>
                                              <p:pRg st="10" end="10"/>
                                            </p:txEl>
                                          </p:spTgt>
                                        </p:tgtEl>
                                      </p:cBhvr>
                                      <p:to x="100000" y="90000"/>
                                    </p:animScale>
                                    <p:animScale>
                                      <p:cBhvr>
                                        <p:cTn id="100" dur="166" decel="50000">
                                          <p:stCondLst>
                                            <p:cond delay="1668"/>
                                          </p:stCondLst>
                                        </p:cTn>
                                        <p:tgtEl>
                                          <p:spTgt spid="5">
                                            <p:txEl>
                                              <p:pRg st="10" end="10"/>
                                            </p:txEl>
                                          </p:spTgt>
                                        </p:tgtEl>
                                      </p:cBhvr>
                                      <p:to x="100000" y="100000"/>
                                    </p:animScale>
                                    <p:animScale>
                                      <p:cBhvr>
                                        <p:cTn id="101" dur="26">
                                          <p:stCondLst>
                                            <p:cond delay="1808"/>
                                          </p:stCondLst>
                                        </p:cTn>
                                        <p:tgtEl>
                                          <p:spTgt spid="5">
                                            <p:txEl>
                                              <p:pRg st="10" end="10"/>
                                            </p:txEl>
                                          </p:spTgt>
                                        </p:tgtEl>
                                      </p:cBhvr>
                                      <p:to x="100000" y="95000"/>
                                    </p:animScale>
                                    <p:animScale>
                                      <p:cBhvr>
                                        <p:cTn id="102" dur="166" decel="50000">
                                          <p:stCondLst>
                                            <p:cond delay="1834"/>
                                          </p:stCondLst>
                                        </p:cTn>
                                        <p:tgtEl>
                                          <p:spTgt spid="5">
                                            <p:txEl>
                                              <p:pRg st="10" end="10"/>
                                            </p:txEl>
                                          </p:spTgt>
                                        </p:tgtEl>
                                      </p:cBhvr>
                                      <p:to x="100000" y="100000"/>
                                    </p:animScale>
                                  </p:childTnLst>
                                </p:cTn>
                              </p:par>
                              <p:par>
                                <p:cTn id="103" presetID="26" presetClass="entr" presetSubtype="0" fill="hold" nodeType="withEffect">
                                  <p:stCondLst>
                                    <p:cond delay="0"/>
                                  </p:stCondLst>
                                  <p:childTnLst>
                                    <p:set>
                                      <p:cBhvr>
                                        <p:cTn id="104" dur="1" fill="hold">
                                          <p:stCondLst>
                                            <p:cond delay="0"/>
                                          </p:stCondLst>
                                        </p:cTn>
                                        <p:tgtEl>
                                          <p:spTgt spid="5">
                                            <p:txEl>
                                              <p:pRg st="11" end="11"/>
                                            </p:txEl>
                                          </p:spTgt>
                                        </p:tgtEl>
                                        <p:attrNameLst>
                                          <p:attrName>style.visibility</p:attrName>
                                        </p:attrNameLst>
                                      </p:cBhvr>
                                      <p:to>
                                        <p:strVal val="visible"/>
                                      </p:to>
                                    </p:set>
                                    <p:animEffect transition="in" filter="wipe(down)">
                                      <p:cBhvr>
                                        <p:cTn id="105" dur="580">
                                          <p:stCondLst>
                                            <p:cond delay="0"/>
                                          </p:stCondLst>
                                        </p:cTn>
                                        <p:tgtEl>
                                          <p:spTgt spid="5">
                                            <p:txEl>
                                              <p:pRg st="11" end="11"/>
                                            </p:txEl>
                                          </p:spTgt>
                                        </p:tgtEl>
                                      </p:cBhvr>
                                    </p:animEffect>
                                    <p:anim calcmode="lin" valueType="num">
                                      <p:cBhvr>
                                        <p:cTn id="106" dur="1822" tmFilter="0,0; 0.14,0.36; 0.43,0.73; 0.71,0.91; 1.0,1.0">
                                          <p:stCondLst>
                                            <p:cond delay="0"/>
                                          </p:stCondLst>
                                        </p:cTn>
                                        <p:tgtEl>
                                          <p:spTgt spid="5">
                                            <p:txEl>
                                              <p:pRg st="11" end="11"/>
                                            </p:txEl>
                                          </p:spTgt>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5">
                                            <p:txEl>
                                              <p:pRg st="11" end="11"/>
                                            </p:txEl>
                                          </p:spTgt>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5">
                                            <p:txEl>
                                              <p:pRg st="11" end="11"/>
                                            </p:txEl>
                                          </p:spTgt>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5">
                                            <p:txEl>
                                              <p:pRg st="11" end="11"/>
                                            </p:txEl>
                                          </p:spTgt>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5">
                                            <p:txEl>
                                              <p:pRg st="11" end="11"/>
                                            </p:txEl>
                                          </p:spTgt>
                                        </p:tgtEl>
                                        <p:attrNameLst>
                                          <p:attrName>ppt_y</p:attrName>
                                        </p:attrNameLst>
                                      </p:cBhvr>
                                      <p:tavLst>
                                        <p:tav tm="0" fmla="#ppt_y-sin(pi*$)/81">
                                          <p:val>
                                            <p:fltVal val="0"/>
                                          </p:val>
                                        </p:tav>
                                        <p:tav tm="100000">
                                          <p:val>
                                            <p:fltVal val="1"/>
                                          </p:val>
                                        </p:tav>
                                      </p:tavLst>
                                    </p:anim>
                                    <p:animScale>
                                      <p:cBhvr>
                                        <p:cTn id="111" dur="26">
                                          <p:stCondLst>
                                            <p:cond delay="650"/>
                                          </p:stCondLst>
                                        </p:cTn>
                                        <p:tgtEl>
                                          <p:spTgt spid="5">
                                            <p:txEl>
                                              <p:pRg st="11" end="11"/>
                                            </p:txEl>
                                          </p:spTgt>
                                        </p:tgtEl>
                                      </p:cBhvr>
                                      <p:to x="100000" y="60000"/>
                                    </p:animScale>
                                    <p:animScale>
                                      <p:cBhvr>
                                        <p:cTn id="112" dur="166" decel="50000">
                                          <p:stCondLst>
                                            <p:cond delay="676"/>
                                          </p:stCondLst>
                                        </p:cTn>
                                        <p:tgtEl>
                                          <p:spTgt spid="5">
                                            <p:txEl>
                                              <p:pRg st="11" end="11"/>
                                            </p:txEl>
                                          </p:spTgt>
                                        </p:tgtEl>
                                      </p:cBhvr>
                                      <p:to x="100000" y="100000"/>
                                    </p:animScale>
                                    <p:animScale>
                                      <p:cBhvr>
                                        <p:cTn id="113" dur="26">
                                          <p:stCondLst>
                                            <p:cond delay="1312"/>
                                          </p:stCondLst>
                                        </p:cTn>
                                        <p:tgtEl>
                                          <p:spTgt spid="5">
                                            <p:txEl>
                                              <p:pRg st="11" end="11"/>
                                            </p:txEl>
                                          </p:spTgt>
                                        </p:tgtEl>
                                      </p:cBhvr>
                                      <p:to x="100000" y="80000"/>
                                    </p:animScale>
                                    <p:animScale>
                                      <p:cBhvr>
                                        <p:cTn id="114" dur="166" decel="50000">
                                          <p:stCondLst>
                                            <p:cond delay="1338"/>
                                          </p:stCondLst>
                                        </p:cTn>
                                        <p:tgtEl>
                                          <p:spTgt spid="5">
                                            <p:txEl>
                                              <p:pRg st="11" end="11"/>
                                            </p:txEl>
                                          </p:spTgt>
                                        </p:tgtEl>
                                      </p:cBhvr>
                                      <p:to x="100000" y="100000"/>
                                    </p:animScale>
                                    <p:animScale>
                                      <p:cBhvr>
                                        <p:cTn id="115" dur="26">
                                          <p:stCondLst>
                                            <p:cond delay="1642"/>
                                          </p:stCondLst>
                                        </p:cTn>
                                        <p:tgtEl>
                                          <p:spTgt spid="5">
                                            <p:txEl>
                                              <p:pRg st="11" end="11"/>
                                            </p:txEl>
                                          </p:spTgt>
                                        </p:tgtEl>
                                      </p:cBhvr>
                                      <p:to x="100000" y="90000"/>
                                    </p:animScale>
                                    <p:animScale>
                                      <p:cBhvr>
                                        <p:cTn id="116" dur="166" decel="50000">
                                          <p:stCondLst>
                                            <p:cond delay="1668"/>
                                          </p:stCondLst>
                                        </p:cTn>
                                        <p:tgtEl>
                                          <p:spTgt spid="5">
                                            <p:txEl>
                                              <p:pRg st="11" end="11"/>
                                            </p:txEl>
                                          </p:spTgt>
                                        </p:tgtEl>
                                      </p:cBhvr>
                                      <p:to x="100000" y="100000"/>
                                    </p:animScale>
                                    <p:animScale>
                                      <p:cBhvr>
                                        <p:cTn id="117" dur="26">
                                          <p:stCondLst>
                                            <p:cond delay="1808"/>
                                          </p:stCondLst>
                                        </p:cTn>
                                        <p:tgtEl>
                                          <p:spTgt spid="5">
                                            <p:txEl>
                                              <p:pRg st="11" end="11"/>
                                            </p:txEl>
                                          </p:spTgt>
                                        </p:tgtEl>
                                      </p:cBhvr>
                                      <p:to x="100000" y="95000"/>
                                    </p:animScale>
                                    <p:animScale>
                                      <p:cBhvr>
                                        <p:cTn id="118" dur="166" decel="50000">
                                          <p:stCondLst>
                                            <p:cond delay="1834"/>
                                          </p:stCondLst>
                                        </p:cTn>
                                        <p:tgtEl>
                                          <p:spTgt spid="5">
                                            <p:txEl>
                                              <p:pRg st="11" end="11"/>
                                            </p:txEl>
                                          </p:spTgt>
                                        </p:tgtEl>
                                      </p:cBhvr>
                                      <p:to x="100000" y="100000"/>
                                    </p:animScale>
                                  </p:childTnLst>
                                </p:cTn>
                              </p:par>
                              <p:par>
                                <p:cTn id="119" presetID="26" presetClass="entr" presetSubtype="0" fill="hold" nodeType="withEffect">
                                  <p:stCondLst>
                                    <p:cond delay="0"/>
                                  </p:stCondLst>
                                  <p:childTnLst>
                                    <p:set>
                                      <p:cBhvr>
                                        <p:cTn id="120" dur="1" fill="hold">
                                          <p:stCondLst>
                                            <p:cond delay="0"/>
                                          </p:stCondLst>
                                        </p:cTn>
                                        <p:tgtEl>
                                          <p:spTgt spid="5">
                                            <p:txEl>
                                              <p:pRg st="12" end="12"/>
                                            </p:txEl>
                                          </p:spTgt>
                                        </p:tgtEl>
                                        <p:attrNameLst>
                                          <p:attrName>style.visibility</p:attrName>
                                        </p:attrNameLst>
                                      </p:cBhvr>
                                      <p:to>
                                        <p:strVal val="visible"/>
                                      </p:to>
                                    </p:set>
                                    <p:animEffect transition="in" filter="wipe(down)">
                                      <p:cBhvr>
                                        <p:cTn id="121" dur="580">
                                          <p:stCondLst>
                                            <p:cond delay="0"/>
                                          </p:stCondLst>
                                        </p:cTn>
                                        <p:tgtEl>
                                          <p:spTgt spid="5">
                                            <p:txEl>
                                              <p:pRg st="12" end="12"/>
                                            </p:txEl>
                                          </p:spTgt>
                                        </p:tgtEl>
                                      </p:cBhvr>
                                    </p:animEffect>
                                    <p:anim calcmode="lin" valueType="num">
                                      <p:cBhvr>
                                        <p:cTn id="122" dur="1822" tmFilter="0,0; 0.14,0.36; 0.43,0.73; 0.71,0.91; 1.0,1.0">
                                          <p:stCondLst>
                                            <p:cond delay="0"/>
                                          </p:stCondLst>
                                        </p:cTn>
                                        <p:tgtEl>
                                          <p:spTgt spid="5">
                                            <p:txEl>
                                              <p:pRg st="12" end="12"/>
                                            </p:txEl>
                                          </p:spTgt>
                                        </p:tgtEl>
                                        <p:attrNameLst>
                                          <p:attrName>ppt_x</p:attrName>
                                        </p:attrNameLst>
                                      </p:cBhvr>
                                      <p:tavLst>
                                        <p:tav tm="0">
                                          <p:val>
                                            <p:strVal val="#ppt_x-0.25"/>
                                          </p:val>
                                        </p:tav>
                                        <p:tav tm="100000">
                                          <p:val>
                                            <p:strVal val="#ppt_x"/>
                                          </p:val>
                                        </p:tav>
                                      </p:tavLst>
                                    </p:anim>
                                    <p:anim calcmode="lin" valueType="num">
                                      <p:cBhvr>
                                        <p:cTn id="123" dur="664" tmFilter="0.0,0.0; 0.25,0.07; 0.50,0.2; 0.75,0.467; 1.0,1.0">
                                          <p:stCondLst>
                                            <p:cond delay="0"/>
                                          </p:stCondLst>
                                        </p:cTn>
                                        <p:tgtEl>
                                          <p:spTgt spid="5">
                                            <p:txEl>
                                              <p:pRg st="12" end="12"/>
                                            </p:txEl>
                                          </p:spTgt>
                                        </p:tgtEl>
                                        <p:attrNameLst>
                                          <p:attrName>ppt_y</p:attrName>
                                        </p:attrNameLst>
                                      </p:cBhvr>
                                      <p:tavLst>
                                        <p:tav tm="0" fmla="#ppt_y-sin(pi*$)/3">
                                          <p:val>
                                            <p:fltVal val="0.5"/>
                                          </p:val>
                                        </p:tav>
                                        <p:tav tm="100000">
                                          <p:val>
                                            <p:fltVal val="1"/>
                                          </p:val>
                                        </p:tav>
                                      </p:tavLst>
                                    </p:anim>
                                    <p:anim calcmode="lin" valueType="num">
                                      <p:cBhvr>
                                        <p:cTn id="124" dur="664" tmFilter="0, 0; 0.125,0.2665; 0.25,0.4; 0.375,0.465; 0.5,0.5;  0.625,0.535; 0.75,0.6; 0.875,0.7335; 1,1">
                                          <p:stCondLst>
                                            <p:cond delay="664"/>
                                          </p:stCondLst>
                                        </p:cTn>
                                        <p:tgtEl>
                                          <p:spTgt spid="5">
                                            <p:txEl>
                                              <p:pRg st="12" end="12"/>
                                            </p:txEl>
                                          </p:spTgt>
                                        </p:tgtEl>
                                        <p:attrNameLst>
                                          <p:attrName>ppt_y</p:attrName>
                                        </p:attrNameLst>
                                      </p:cBhvr>
                                      <p:tavLst>
                                        <p:tav tm="0" fmla="#ppt_y-sin(pi*$)/9">
                                          <p:val>
                                            <p:fltVal val="0"/>
                                          </p:val>
                                        </p:tav>
                                        <p:tav tm="100000">
                                          <p:val>
                                            <p:fltVal val="1"/>
                                          </p:val>
                                        </p:tav>
                                      </p:tavLst>
                                    </p:anim>
                                    <p:anim calcmode="lin" valueType="num">
                                      <p:cBhvr>
                                        <p:cTn id="125" dur="332" tmFilter="0, 0; 0.125,0.2665; 0.25,0.4; 0.375,0.465; 0.5,0.5;  0.625,0.535; 0.75,0.6; 0.875,0.7335; 1,1">
                                          <p:stCondLst>
                                            <p:cond delay="1324"/>
                                          </p:stCondLst>
                                        </p:cTn>
                                        <p:tgtEl>
                                          <p:spTgt spid="5">
                                            <p:txEl>
                                              <p:pRg st="12" end="12"/>
                                            </p:txEl>
                                          </p:spTgt>
                                        </p:tgtEl>
                                        <p:attrNameLst>
                                          <p:attrName>ppt_y</p:attrName>
                                        </p:attrNameLst>
                                      </p:cBhvr>
                                      <p:tavLst>
                                        <p:tav tm="0" fmla="#ppt_y-sin(pi*$)/27">
                                          <p:val>
                                            <p:fltVal val="0"/>
                                          </p:val>
                                        </p:tav>
                                        <p:tav tm="100000">
                                          <p:val>
                                            <p:fltVal val="1"/>
                                          </p:val>
                                        </p:tav>
                                      </p:tavLst>
                                    </p:anim>
                                    <p:anim calcmode="lin" valueType="num">
                                      <p:cBhvr>
                                        <p:cTn id="126" dur="164" tmFilter="0, 0; 0.125,0.2665; 0.25,0.4; 0.375,0.465; 0.5,0.5;  0.625,0.535; 0.75,0.6; 0.875,0.7335; 1,1">
                                          <p:stCondLst>
                                            <p:cond delay="1656"/>
                                          </p:stCondLst>
                                        </p:cTn>
                                        <p:tgtEl>
                                          <p:spTgt spid="5">
                                            <p:txEl>
                                              <p:pRg st="12" end="12"/>
                                            </p:txEl>
                                          </p:spTgt>
                                        </p:tgtEl>
                                        <p:attrNameLst>
                                          <p:attrName>ppt_y</p:attrName>
                                        </p:attrNameLst>
                                      </p:cBhvr>
                                      <p:tavLst>
                                        <p:tav tm="0" fmla="#ppt_y-sin(pi*$)/81">
                                          <p:val>
                                            <p:fltVal val="0"/>
                                          </p:val>
                                        </p:tav>
                                        <p:tav tm="100000">
                                          <p:val>
                                            <p:fltVal val="1"/>
                                          </p:val>
                                        </p:tav>
                                      </p:tavLst>
                                    </p:anim>
                                    <p:animScale>
                                      <p:cBhvr>
                                        <p:cTn id="127" dur="26">
                                          <p:stCondLst>
                                            <p:cond delay="650"/>
                                          </p:stCondLst>
                                        </p:cTn>
                                        <p:tgtEl>
                                          <p:spTgt spid="5">
                                            <p:txEl>
                                              <p:pRg st="12" end="12"/>
                                            </p:txEl>
                                          </p:spTgt>
                                        </p:tgtEl>
                                      </p:cBhvr>
                                      <p:to x="100000" y="60000"/>
                                    </p:animScale>
                                    <p:animScale>
                                      <p:cBhvr>
                                        <p:cTn id="128" dur="166" decel="50000">
                                          <p:stCondLst>
                                            <p:cond delay="676"/>
                                          </p:stCondLst>
                                        </p:cTn>
                                        <p:tgtEl>
                                          <p:spTgt spid="5">
                                            <p:txEl>
                                              <p:pRg st="12" end="12"/>
                                            </p:txEl>
                                          </p:spTgt>
                                        </p:tgtEl>
                                      </p:cBhvr>
                                      <p:to x="100000" y="100000"/>
                                    </p:animScale>
                                    <p:animScale>
                                      <p:cBhvr>
                                        <p:cTn id="129" dur="26">
                                          <p:stCondLst>
                                            <p:cond delay="1312"/>
                                          </p:stCondLst>
                                        </p:cTn>
                                        <p:tgtEl>
                                          <p:spTgt spid="5">
                                            <p:txEl>
                                              <p:pRg st="12" end="12"/>
                                            </p:txEl>
                                          </p:spTgt>
                                        </p:tgtEl>
                                      </p:cBhvr>
                                      <p:to x="100000" y="80000"/>
                                    </p:animScale>
                                    <p:animScale>
                                      <p:cBhvr>
                                        <p:cTn id="130" dur="166" decel="50000">
                                          <p:stCondLst>
                                            <p:cond delay="1338"/>
                                          </p:stCondLst>
                                        </p:cTn>
                                        <p:tgtEl>
                                          <p:spTgt spid="5">
                                            <p:txEl>
                                              <p:pRg st="12" end="12"/>
                                            </p:txEl>
                                          </p:spTgt>
                                        </p:tgtEl>
                                      </p:cBhvr>
                                      <p:to x="100000" y="100000"/>
                                    </p:animScale>
                                    <p:animScale>
                                      <p:cBhvr>
                                        <p:cTn id="131" dur="26">
                                          <p:stCondLst>
                                            <p:cond delay="1642"/>
                                          </p:stCondLst>
                                        </p:cTn>
                                        <p:tgtEl>
                                          <p:spTgt spid="5">
                                            <p:txEl>
                                              <p:pRg st="12" end="12"/>
                                            </p:txEl>
                                          </p:spTgt>
                                        </p:tgtEl>
                                      </p:cBhvr>
                                      <p:to x="100000" y="90000"/>
                                    </p:animScale>
                                    <p:animScale>
                                      <p:cBhvr>
                                        <p:cTn id="132" dur="166" decel="50000">
                                          <p:stCondLst>
                                            <p:cond delay="1668"/>
                                          </p:stCondLst>
                                        </p:cTn>
                                        <p:tgtEl>
                                          <p:spTgt spid="5">
                                            <p:txEl>
                                              <p:pRg st="12" end="12"/>
                                            </p:txEl>
                                          </p:spTgt>
                                        </p:tgtEl>
                                      </p:cBhvr>
                                      <p:to x="100000" y="100000"/>
                                    </p:animScale>
                                    <p:animScale>
                                      <p:cBhvr>
                                        <p:cTn id="133" dur="26">
                                          <p:stCondLst>
                                            <p:cond delay="1808"/>
                                          </p:stCondLst>
                                        </p:cTn>
                                        <p:tgtEl>
                                          <p:spTgt spid="5">
                                            <p:txEl>
                                              <p:pRg st="12" end="12"/>
                                            </p:txEl>
                                          </p:spTgt>
                                        </p:tgtEl>
                                      </p:cBhvr>
                                      <p:to x="100000" y="95000"/>
                                    </p:animScale>
                                    <p:animScale>
                                      <p:cBhvr>
                                        <p:cTn id="134" dur="166" decel="50000">
                                          <p:stCondLst>
                                            <p:cond delay="1834"/>
                                          </p:stCondLst>
                                        </p:cTn>
                                        <p:tgtEl>
                                          <p:spTgt spid="5">
                                            <p:txEl>
                                              <p:pRg st="12" end="12"/>
                                            </p:txEl>
                                          </p:spTgt>
                                        </p:tgtEl>
                                      </p:cBhvr>
                                      <p:to x="100000" y="100000"/>
                                    </p:animScale>
                                  </p:childTnLst>
                                </p:cTn>
                              </p:par>
                            </p:childTnLst>
                          </p:cTn>
                        </p:par>
                      </p:childTnLst>
                    </p:cTn>
                  </p:par>
                  <p:par>
                    <p:cTn id="135" fill="hold">
                      <p:stCondLst>
                        <p:cond delay="indefinite"/>
                      </p:stCondLst>
                      <p:childTnLst>
                        <p:par>
                          <p:cTn id="136" fill="hold">
                            <p:stCondLst>
                              <p:cond delay="0"/>
                            </p:stCondLst>
                            <p:childTnLst>
                              <p:par>
                                <p:cTn id="137" presetID="26" presetClass="entr" presetSubtype="0" fill="hold" nodeType="clickEffect">
                                  <p:stCondLst>
                                    <p:cond delay="0"/>
                                  </p:stCondLst>
                                  <p:childTnLst>
                                    <p:set>
                                      <p:cBhvr>
                                        <p:cTn id="138" dur="1" fill="hold">
                                          <p:stCondLst>
                                            <p:cond delay="0"/>
                                          </p:stCondLst>
                                        </p:cTn>
                                        <p:tgtEl>
                                          <p:spTgt spid="5">
                                            <p:txEl>
                                              <p:pRg st="15" end="15"/>
                                            </p:txEl>
                                          </p:spTgt>
                                        </p:tgtEl>
                                        <p:attrNameLst>
                                          <p:attrName>style.visibility</p:attrName>
                                        </p:attrNameLst>
                                      </p:cBhvr>
                                      <p:to>
                                        <p:strVal val="visible"/>
                                      </p:to>
                                    </p:set>
                                    <p:animEffect transition="in" filter="wipe(down)">
                                      <p:cBhvr>
                                        <p:cTn id="139" dur="580">
                                          <p:stCondLst>
                                            <p:cond delay="0"/>
                                          </p:stCondLst>
                                        </p:cTn>
                                        <p:tgtEl>
                                          <p:spTgt spid="5">
                                            <p:txEl>
                                              <p:pRg st="15" end="15"/>
                                            </p:txEl>
                                          </p:spTgt>
                                        </p:tgtEl>
                                      </p:cBhvr>
                                    </p:animEffect>
                                    <p:anim calcmode="lin" valueType="num">
                                      <p:cBhvr>
                                        <p:cTn id="140" dur="1822" tmFilter="0,0; 0.14,0.36; 0.43,0.73; 0.71,0.91; 1.0,1.0">
                                          <p:stCondLst>
                                            <p:cond delay="0"/>
                                          </p:stCondLst>
                                        </p:cTn>
                                        <p:tgtEl>
                                          <p:spTgt spid="5">
                                            <p:txEl>
                                              <p:pRg st="15" end="15"/>
                                            </p:txEl>
                                          </p:spTgt>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5">
                                            <p:txEl>
                                              <p:pRg st="15" end="15"/>
                                            </p:txEl>
                                          </p:spTgt>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5">
                                            <p:txEl>
                                              <p:pRg st="15" end="15"/>
                                            </p:txEl>
                                          </p:spTgt>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5">
                                            <p:txEl>
                                              <p:pRg st="15" end="15"/>
                                            </p:txEl>
                                          </p:spTgt>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5">
                                            <p:txEl>
                                              <p:pRg st="15" end="15"/>
                                            </p:txEl>
                                          </p:spTgt>
                                        </p:tgtEl>
                                        <p:attrNameLst>
                                          <p:attrName>ppt_y</p:attrName>
                                        </p:attrNameLst>
                                      </p:cBhvr>
                                      <p:tavLst>
                                        <p:tav tm="0" fmla="#ppt_y-sin(pi*$)/81">
                                          <p:val>
                                            <p:fltVal val="0"/>
                                          </p:val>
                                        </p:tav>
                                        <p:tav tm="100000">
                                          <p:val>
                                            <p:fltVal val="1"/>
                                          </p:val>
                                        </p:tav>
                                      </p:tavLst>
                                    </p:anim>
                                    <p:animScale>
                                      <p:cBhvr>
                                        <p:cTn id="145" dur="26">
                                          <p:stCondLst>
                                            <p:cond delay="650"/>
                                          </p:stCondLst>
                                        </p:cTn>
                                        <p:tgtEl>
                                          <p:spTgt spid="5">
                                            <p:txEl>
                                              <p:pRg st="15" end="15"/>
                                            </p:txEl>
                                          </p:spTgt>
                                        </p:tgtEl>
                                      </p:cBhvr>
                                      <p:to x="100000" y="60000"/>
                                    </p:animScale>
                                    <p:animScale>
                                      <p:cBhvr>
                                        <p:cTn id="146" dur="166" decel="50000">
                                          <p:stCondLst>
                                            <p:cond delay="676"/>
                                          </p:stCondLst>
                                        </p:cTn>
                                        <p:tgtEl>
                                          <p:spTgt spid="5">
                                            <p:txEl>
                                              <p:pRg st="15" end="15"/>
                                            </p:txEl>
                                          </p:spTgt>
                                        </p:tgtEl>
                                      </p:cBhvr>
                                      <p:to x="100000" y="100000"/>
                                    </p:animScale>
                                    <p:animScale>
                                      <p:cBhvr>
                                        <p:cTn id="147" dur="26">
                                          <p:stCondLst>
                                            <p:cond delay="1312"/>
                                          </p:stCondLst>
                                        </p:cTn>
                                        <p:tgtEl>
                                          <p:spTgt spid="5">
                                            <p:txEl>
                                              <p:pRg st="15" end="15"/>
                                            </p:txEl>
                                          </p:spTgt>
                                        </p:tgtEl>
                                      </p:cBhvr>
                                      <p:to x="100000" y="80000"/>
                                    </p:animScale>
                                    <p:animScale>
                                      <p:cBhvr>
                                        <p:cTn id="148" dur="166" decel="50000">
                                          <p:stCondLst>
                                            <p:cond delay="1338"/>
                                          </p:stCondLst>
                                        </p:cTn>
                                        <p:tgtEl>
                                          <p:spTgt spid="5">
                                            <p:txEl>
                                              <p:pRg st="15" end="15"/>
                                            </p:txEl>
                                          </p:spTgt>
                                        </p:tgtEl>
                                      </p:cBhvr>
                                      <p:to x="100000" y="100000"/>
                                    </p:animScale>
                                    <p:animScale>
                                      <p:cBhvr>
                                        <p:cTn id="149" dur="26">
                                          <p:stCondLst>
                                            <p:cond delay="1642"/>
                                          </p:stCondLst>
                                        </p:cTn>
                                        <p:tgtEl>
                                          <p:spTgt spid="5">
                                            <p:txEl>
                                              <p:pRg st="15" end="15"/>
                                            </p:txEl>
                                          </p:spTgt>
                                        </p:tgtEl>
                                      </p:cBhvr>
                                      <p:to x="100000" y="90000"/>
                                    </p:animScale>
                                    <p:animScale>
                                      <p:cBhvr>
                                        <p:cTn id="150" dur="166" decel="50000">
                                          <p:stCondLst>
                                            <p:cond delay="1668"/>
                                          </p:stCondLst>
                                        </p:cTn>
                                        <p:tgtEl>
                                          <p:spTgt spid="5">
                                            <p:txEl>
                                              <p:pRg st="15" end="15"/>
                                            </p:txEl>
                                          </p:spTgt>
                                        </p:tgtEl>
                                      </p:cBhvr>
                                      <p:to x="100000" y="100000"/>
                                    </p:animScale>
                                    <p:animScale>
                                      <p:cBhvr>
                                        <p:cTn id="151" dur="26">
                                          <p:stCondLst>
                                            <p:cond delay="1808"/>
                                          </p:stCondLst>
                                        </p:cTn>
                                        <p:tgtEl>
                                          <p:spTgt spid="5">
                                            <p:txEl>
                                              <p:pRg st="15" end="15"/>
                                            </p:txEl>
                                          </p:spTgt>
                                        </p:tgtEl>
                                      </p:cBhvr>
                                      <p:to x="100000" y="95000"/>
                                    </p:animScale>
                                    <p:animScale>
                                      <p:cBhvr>
                                        <p:cTn id="152" dur="166" decel="50000">
                                          <p:stCondLst>
                                            <p:cond delay="1834"/>
                                          </p:stCondLst>
                                        </p:cTn>
                                        <p:tgtEl>
                                          <p:spTgt spid="5">
                                            <p:txEl>
                                              <p:pRg st="15" end="15"/>
                                            </p:txEl>
                                          </p:spTgt>
                                        </p:tgtEl>
                                      </p:cBhvr>
                                      <p:to x="100000" y="100000"/>
                                    </p:animScale>
                                  </p:childTnLst>
                                </p:cTn>
                              </p:par>
                              <p:par>
                                <p:cTn id="153" presetID="26" presetClass="entr" presetSubtype="0" fill="hold" nodeType="withEffect">
                                  <p:stCondLst>
                                    <p:cond delay="0"/>
                                  </p:stCondLst>
                                  <p:childTnLst>
                                    <p:set>
                                      <p:cBhvr>
                                        <p:cTn id="154" dur="1" fill="hold">
                                          <p:stCondLst>
                                            <p:cond delay="0"/>
                                          </p:stCondLst>
                                        </p:cTn>
                                        <p:tgtEl>
                                          <p:spTgt spid="5">
                                            <p:txEl>
                                              <p:pRg st="16" end="16"/>
                                            </p:txEl>
                                          </p:spTgt>
                                        </p:tgtEl>
                                        <p:attrNameLst>
                                          <p:attrName>style.visibility</p:attrName>
                                        </p:attrNameLst>
                                      </p:cBhvr>
                                      <p:to>
                                        <p:strVal val="visible"/>
                                      </p:to>
                                    </p:set>
                                    <p:animEffect transition="in" filter="wipe(down)">
                                      <p:cBhvr>
                                        <p:cTn id="155" dur="580">
                                          <p:stCondLst>
                                            <p:cond delay="0"/>
                                          </p:stCondLst>
                                        </p:cTn>
                                        <p:tgtEl>
                                          <p:spTgt spid="5">
                                            <p:txEl>
                                              <p:pRg st="16" end="16"/>
                                            </p:txEl>
                                          </p:spTgt>
                                        </p:tgtEl>
                                      </p:cBhvr>
                                    </p:animEffect>
                                    <p:anim calcmode="lin" valueType="num">
                                      <p:cBhvr>
                                        <p:cTn id="156" dur="1822" tmFilter="0,0; 0.14,0.36; 0.43,0.73; 0.71,0.91; 1.0,1.0">
                                          <p:stCondLst>
                                            <p:cond delay="0"/>
                                          </p:stCondLst>
                                        </p:cTn>
                                        <p:tgtEl>
                                          <p:spTgt spid="5">
                                            <p:txEl>
                                              <p:pRg st="16" end="16"/>
                                            </p:txEl>
                                          </p:spTgt>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5">
                                            <p:txEl>
                                              <p:pRg st="16" end="16"/>
                                            </p:txEl>
                                          </p:spTgt>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5">
                                            <p:txEl>
                                              <p:pRg st="16" end="16"/>
                                            </p:txEl>
                                          </p:spTgt>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5">
                                            <p:txEl>
                                              <p:pRg st="16" end="16"/>
                                            </p:txEl>
                                          </p:spTgt>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5">
                                            <p:txEl>
                                              <p:pRg st="16" end="16"/>
                                            </p:txEl>
                                          </p:spTgt>
                                        </p:tgtEl>
                                        <p:attrNameLst>
                                          <p:attrName>ppt_y</p:attrName>
                                        </p:attrNameLst>
                                      </p:cBhvr>
                                      <p:tavLst>
                                        <p:tav tm="0" fmla="#ppt_y-sin(pi*$)/81">
                                          <p:val>
                                            <p:fltVal val="0"/>
                                          </p:val>
                                        </p:tav>
                                        <p:tav tm="100000">
                                          <p:val>
                                            <p:fltVal val="1"/>
                                          </p:val>
                                        </p:tav>
                                      </p:tavLst>
                                    </p:anim>
                                    <p:animScale>
                                      <p:cBhvr>
                                        <p:cTn id="161" dur="26">
                                          <p:stCondLst>
                                            <p:cond delay="650"/>
                                          </p:stCondLst>
                                        </p:cTn>
                                        <p:tgtEl>
                                          <p:spTgt spid="5">
                                            <p:txEl>
                                              <p:pRg st="16" end="16"/>
                                            </p:txEl>
                                          </p:spTgt>
                                        </p:tgtEl>
                                      </p:cBhvr>
                                      <p:to x="100000" y="60000"/>
                                    </p:animScale>
                                    <p:animScale>
                                      <p:cBhvr>
                                        <p:cTn id="162" dur="166" decel="50000">
                                          <p:stCondLst>
                                            <p:cond delay="676"/>
                                          </p:stCondLst>
                                        </p:cTn>
                                        <p:tgtEl>
                                          <p:spTgt spid="5">
                                            <p:txEl>
                                              <p:pRg st="16" end="16"/>
                                            </p:txEl>
                                          </p:spTgt>
                                        </p:tgtEl>
                                      </p:cBhvr>
                                      <p:to x="100000" y="100000"/>
                                    </p:animScale>
                                    <p:animScale>
                                      <p:cBhvr>
                                        <p:cTn id="163" dur="26">
                                          <p:stCondLst>
                                            <p:cond delay="1312"/>
                                          </p:stCondLst>
                                        </p:cTn>
                                        <p:tgtEl>
                                          <p:spTgt spid="5">
                                            <p:txEl>
                                              <p:pRg st="16" end="16"/>
                                            </p:txEl>
                                          </p:spTgt>
                                        </p:tgtEl>
                                      </p:cBhvr>
                                      <p:to x="100000" y="80000"/>
                                    </p:animScale>
                                    <p:animScale>
                                      <p:cBhvr>
                                        <p:cTn id="164" dur="166" decel="50000">
                                          <p:stCondLst>
                                            <p:cond delay="1338"/>
                                          </p:stCondLst>
                                        </p:cTn>
                                        <p:tgtEl>
                                          <p:spTgt spid="5">
                                            <p:txEl>
                                              <p:pRg st="16" end="16"/>
                                            </p:txEl>
                                          </p:spTgt>
                                        </p:tgtEl>
                                      </p:cBhvr>
                                      <p:to x="100000" y="100000"/>
                                    </p:animScale>
                                    <p:animScale>
                                      <p:cBhvr>
                                        <p:cTn id="165" dur="26">
                                          <p:stCondLst>
                                            <p:cond delay="1642"/>
                                          </p:stCondLst>
                                        </p:cTn>
                                        <p:tgtEl>
                                          <p:spTgt spid="5">
                                            <p:txEl>
                                              <p:pRg st="16" end="16"/>
                                            </p:txEl>
                                          </p:spTgt>
                                        </p:tgtEl>
                                      </p:cBhvr>
                                      <p:to x="100000" y="90000"/>
                                    </p:animScale>
                                    <p:animScale>
                                      <p:cBhvr>
                                        <p:cTn id="166" dur="166" decel="50000">
                                          <p:stCondLst>
                                            <p:cond delay="1668"/>
                                          </p:stCondLst>
                                        </p:cTn>
                                        <p:tgtEl>
                                          <p:spTgt spid="5">
                                            <p:txEl>
                                              <p:pRg st="16" end="16"/>
                                            </p:txEl>
                                          </p:spTgt>
                                        </p:tgtEl>
                                      </p:cBhvr>
                                      <p:to x="100000" y="100000"/>
                                    </p:animScale>
                                    <p:animScale>
                                      <p:cBhvr>
                                        <p:cTn id="167" dur="26">
                                          <p:stCondLst>
                                            <p:cond delay="1808"/>
                                          </p:stCondLst>
                                        </p:cTn>
                                        <p:tgtEl>
                                          <p:spTgt spid="5">
                                            <p:txEl>
                                              <p:pRg st="16" end="16"/>
                                            </p:txEl>
                                          </p:spTgt>
                                        </p:tgtEl>
                                      </p:cBhvr>
                                      <p:to x="100000" y="95000"/>
                                    </p:animScale>
                                    <p:animScale>
                                      <p:cBhvr>
                                        <p:cTn id="168" dur="166" decel="50000">
                                          <p:stCondLst>
                                            <p:cond delay="1834"/>
                                          </p:stCondLst>
                                        </p:cTn>
                                        <p:tgtEl>
                                          <p:spTgt spid="5">
                                            <p:txEl>
                                              <p:pRg st="16" end="16"/>
                                            </p:txEl>
                                          </p:spTgt>
                                        </p:tgtEl>
                                      </p:cBhvr>
                                      <p:to x="100000" y="100000"/>
                                    </p:animScale>
                                  </p:childTnLst>
                                </p:cTn>
                              </p:par>
                              <p:par>
                                <p:cTn id="169" presetID="26" presetClass="entr" presetSubtype="0" fill="hold" nodeType="withEffect">
                                  <p:stCondLst>
                                    <p:cond delay="0"/>
                                  </p:stCondLst>
                                  <p:childTnLst>
                                    <p:set>
                                      <p:cBhvr>
                                        <p:cTn id="170" dur="1" fill="hold">
                                          <p:stCondLst>
                                            <p:cond delay="0"/>
                                          </p:stCondLst>
                                        </p:cTn>
                                        <p:tgtEl>
                                          <p:spTgt spid="5">
                                            <p:txEl>
                                              <p:pRg st="17" end="17"/>
                                            </p:txEl>
                                          </p:spTgt>
                                        </p:tgtEl>
                                        <p:attrNameLst>
                                          <p:attrName>style.visibility</p:attrName>
                                        </p:attrNameLst>
                                      </p:cBhvr>
                                      <p:to>
                                        <p:strVal val="visible"/>
                                      </p:to>
                                    </p:set>
                                    <p:animEffect transition="in" filter="wipe(down)">
                                      <p:cBhvr>
                                        <p:cTn id="171" dur="580">
                                          <p:stCondLst>
                                            <p:cond delay="0"/>
                                          </p:stCondLst>
                                        </p:cTn>
                                        <p:tgtEl>
                                          <p:spTgt spid="5">
                                            <p:txEl>
                                              <p:pRg st="17" end="17"/>
                                            </p:txEl>
                                          </p:spTgt>
                                        </p:tgtEl>
                                      </p:cBhvr>
                                    </p:animEffect>
                                    <p:anim calcmode="lin" valueType="num">
                                      <p:cBhvr>
                                        <p:cTn id="172" dur="1822" tmFilter="0,0; 0.14,0.36; 0.43,0.73; 0.71,0.91; 1.0,1.0">
                                          <p:stCondLst>
                                            <p:cond delay="0"/>
                                          </p:stCondLst>
                                        </p:cTn>
                                        <p:tgtEl>
                                          <p:spTgt spid="5">
                                            <p:txEl>
                                              <p:pRg st="17" end="17"/>
                                            </p:txEl>
                                          </p:spTgt>
                                        </p:tgtEl>
                                        <p:attrNameLst>
                                          <p:attrName>ppt_x</p:attrName>
                                        </p:attrNameLst>
                                      </p:cBhvr>
                                      <p:tavLst>
                                        <p:tav tm="0">
                                          <p:val>
                                            <p:strVal val="#ppt_x-0.25"/>
                                          </p:val>
                                        </p:tav>
                                        <p:tav tm="100000">
                                          <p:val>
                                            <p:strVal val="#ppt_x"/>
                                          </p:val>
                                        </p:tav>
                                      </p:tavLst>
                                    </p:anim>
                                    <p:anim calcmode="lin" valueType="num">
                                      <p:cBhvr>
                                        <p:cTn id="173" dur="664" tmFilter="0.0,0.0; 0.25,0.07; 0.50,0.2; 0.75,0.467; 1.0,1.0">
                                          <p:stCondLst>
                                            <p:cond delay="0"/>
                                          </p:stCondLst>
                                        </p:cTn>
                                        <p:tgtEl>
                                          <p:spTgt spid="5">
                                            <p:txEl>
                                              <p:pRg st="17" end="17"/>
                                            </p:txEl>
                                          </p:spTgt>
                                        </p:tgtEl>
                                        <p:attrNameLst>
                                          <p:attrName>ppt_y</p:attrName>
                                        </p:attrNameLst>
                                      </p:cBhvr>
                                      <p:tavLst>
                                        <p:tav tm="0" fmla="#ppt_y-sin(pi*$)/3">
                                          <p:val>
                                            <p:fltVal val="0.5"/>
                                          </p:val>
                                        </p:tav>
                                        <p:tav tm="100000">
                                          <p:val>
                                            <p:fltVal val="1"/>
                                          </p:val>
                                        </p:tav>
                                      </p:tavLst>
                                    </p:anim>
                                    <p:anim calcmode="lin" valueType="num">
                                      <p:cBhvr>
                                        <p:cTn id="174" dur="664" tmFilter="0, 0; 0.125,0.2665; 0.25,0.4; 0.375,0.465; 0.5,0.5;  0.625,0.535; 0.75,0.6; 0.875,0.7335; 1,1">
                                          <p:stCondLst>
                                            <p:cond delay="664"/>
                                          </p:stCondLst>
                                        </p:cTn>
                                        <p:tgtEl>
                                          <p:spTgt spid="5">
                                            <p:txEl>
                                              <p:pRg st="17" end="17"/>
                                            </p:txEl>
                                          </p:spTgt>
                                        </p:tgtEl>
                                        <p:attrNameLst>
                                          <p:attrName>ppt_y</p:attrName>
                                        </p:attrNameLst>
                                      </p:cBhvr>
                                      <p:tavLst>
                                        <p:tav tm="0" fmla="#ppt_y-sin(pi*$)/9">
                                          <p:val>
                                            <p:fltVal val="0"/>
                                          </p:val>
                                        </p:tav>
                                        <p:tav tm="100000">
                                          <p:val>
                                            <p:fltVal val="1"/>
                                          </p:val>
                                        </p:tav>
                                      </p:tavLst>
                                    </p:anim>
                                    <p:anim calcmode="lin" valueType="num">
                                      <p:cBhvr>
                                        <p:cTn id="175" dur="332" tmFilter="0, 0; 0.125,0.2665; 0.25,0.4; 0.375,0.465; 0.5,0.5;  0.625,0.535; 0.75,0.6; 0.875,0.7335; 1,1">
                                          <p:stCondLst>
                                            <p:cond delay="1324"/>
                                          </p:stCondLst>
                                        </p:cTn>
                                        <p:tgtEl>
                                          <p:spTgt spid="5">
                                            <p:txEl>
                                              <p:pRg st="17" end="17"/>
                                            </p:txEl>
                                          </p:spTgt>
                                        </p:tgtEl>
                                        <p:attrNameLst>
                                          <p:attrName>ppt_y</p:attrName>
                                        </p:attrNameLst>
                                      </p:cBhvr>
                                      <p:tavLst>
                                        <p:tav tm="0" fmla="#ppt_y-sin(pi*$)/27">
                                          <p:val>
                                            <p:fltVal val="0"/>
                                          </p:val>
                                        </p:tav>
                                        <p:tav tm="100000">
                                          <p:val>
                                            <p:fltVal val="1"/>
                                          </p:val>
                                        </p:tav>
                                      </p:tavLst>
                                    </p:anim>
                                    <p:anim calcmode="lin" valueType="num">
                                      <p:cBhvr>
                                        <p:cTn id="176" dur="164" tmFilter="0, 0; 0.125,0.2665; 0.25,0.4; 0.375,0.465; 0.5,0.5;  0.625,0.535; 0.75,0.6; 0.875,0.7335; 1,1">
                                          <p:stCondLst>
                                            <p:cond delay="1656"/>
                                          </p:stCondLst>
                                        </p:cTn>
                                        <p:tgtEl>
                                          <p:spTgt spid="5">
                                            <p:txEl>
                                              <p:pRg st="17" end="17"/>
                                            </p:txEl>
                                          </p:spTgt>
                                        </p:tgtEl>
                                        <p:attrNameLst>
                                          <p:attrName>ppt_y</p:attrName>
                                        </p:attrNameLst>
                                      </p:cBhvr>
                                      <p:tavLst>
                                        <p:tav tm="0" fmla="#ppt_y-sin(pi*$)/81">
                                          <p:val>
                                            <p:fltVal val="0"/>
                                          </p:val>
                                        </p:tav>
                                        <p:tav tm="100000">
                                          <p:val>
                                            <p:fltVal val="1"/>
                                          </p:val>
                                        </p:tav>
                                      </p:tavLst>
                                    </p:anim>
                                    <p:animScale>
                                      <p:cBhvr>
                                        <p:cTn id="177" dur="26">
                                          <p:stCondLst>
                                            <p:cond delay="650"/>
                                          </p:stCondLst>
                                        </p:cTn>
                                        <p:tgtEl>
                                          <p:spTgt spid="5">
                                            <p:txEl>
                                              <p:pRg st="17" end="17"/>
                                            </p:txEl>
                                          </p:spTgt>
                                        </p:tgtEl>
                                      </p:cBhvr>
                                      <p:to x="100000" y="60000"/>
                                    </p:animScale>
                                    <p:animScale>
                                      <p:cBhvr>
                                        <p:cTn id="178" dur="166" decel="50000">
                                          <p:stCondLst>
                                            <p:cond delay="676"/>
                                          </p:stCondLst>
                                        </p:cTn>
                                        <p:tgtEl>
                                          <p:spTgt spid="5">
                                            <p:txEl>
                                              <p:pRg st="17" end="17"/>
                                            </p:txEl>
                                          </p:spTgt>
                                        </p:tgtEl>
                                      </p:cBhvr>
                                      <p:to x="100000" y="100000"/>
                                    </p:animScale>
                                    <p:animScale>
                                      <p:cBhvr>
                                        <p:cTn id="179" dur="26">
                                          <p:stCondLst>
                                            <p:cond delay="1312"/>
                                          </p:stCondLst>
                                        </p:cTn>
                                        <p:tgtEl>
                                          <p:spTgt spid="5">
                                            <p:txEl>
                                              <p:pRg st="17" end="17"/>
                                            </p:txEl>
                                          </p:spTgt>
                                        </p:tgtEl>
                                      </p:cBhvr>
                                      <p:to x="100000" y="80000"/>
                                    </p:animScale>
                                    <p:animScale>
                                      <p:cBhvr>
                                        <p:cTn id="180" dur="166" decel="50000">
                                          <p:stCondLst>
                                            <p:cond delay="1338"/>
                                          </p:stCondLst>
                                        </p:cTn>
                                        <p:tgtEl>
                                          <p:spTgt spid="5">
                                            <p:txEl>
                                              <p:pRg st="17" end="17"/>
                                            </p:txEl>
                                          </p:spTgt>
                                        </p:tgtEl>
                                      </p:cBhvr>
                                      <p:to x="100000" y="100000"/>
                                    </p:animScale>
                                    <p:animScale>
                                      <p:cBhvr>
                                        <p:cTn id="181" dur="26">
                                          <p:stCondLst>
                                            <p:cond delay="1642"/>
                                          </p:stCondLst>
                                        </p:cTn>
                                        <p:tgtEl>
                                          <p:spTgt spid="5">
                                            <p:txEl>
                                              <p:pRg st="17" end="17"/>
                                            </p:txEl>
                                          </p:spTgt>
                                        </p:tgtEl>
                                      </p:cBhvr>
                                      <p:to x="100000" y="90000"/>
                                    </p:animScale>
                                    <p:animScale>
                                      <p:cBhvr>
                                        <p:cTn id="182" dur="166" decel="50000">
                                          <p:stCondLst>
                                            <p:cond delay="1668"/>
                                          </p:stCondLst>
                                        </p:cTn>
                                        <p:tgtEl>
                                          <p:spTgt spid="5">
                                            <p:txEl>
                                              <p:pRg st="17" end="17"/>
                                            </p:txEl>
                                          </p:spTgt>
                                        </p:tgtEl>
                                      </p:cBhvr>
                                      <p:to x="100000" y="100000"/>
                                    </p:animScale>
                                    <p:animScale>
                                      <p:cBhvr>
                                        <p:cTn id="183" dur="26">
                                          <p:stCondLst>
                                            <p:cond delay="1808"/>
                                          </p:stCondLst>
                                        </p:cTn>
                                        <p:tgtEl>
                                          <p:spTgt spid="5">
                                            <p:txEl>
                                              <p:pRg st="17" end="17"/>
                                            </p:txEl>
                                          </p:spTgt>
                                        </p:tgtEl>
                                      </p:cBhvr>
                                      <p:to x="100000" y="95000"/>
                                    </p:animScale>
                                    <p:animScale>
                                      <p:cBhvr>
                                        <p:cTn id="184" dur="166" decel="50000">
                                          <p:stCondLst>
                                            <p:cond delay="1834"/>
                                          </p:stCondLst>
                                        </p:cTn>
                                        <p:tgtEl>
                                          <p:spTgt spid="5">
                                            <p:txEl>
                                              <p:pRg st="17" end="17"/>
                                            </p:txEl>
                                          </p:spTgt>
                                        </p:tgtEl>
                                      </p:cBhvr>
                                      <p:to x="100000" y="100000"/>
                                    </p:animScale>
                                  </p:childTnLst>
                                </p:cTn>
                              </p:par>
                              <p:par>
                                <p:cTn id="185" presetID="26" presetClass="entr" presetSubtype="0" fill="hold" nodeType="withEffect">
                                  <p:stCondLst>
                                    <p:cond delay="0"/>
                                  </p:stCondLst>
                                  <p:childTnLst>
                                    <p:set>
                                      <p:cBhvr>
                                        <p:cTn id="186" dur="1" fill="hold">
                                          <p:stCondLst>
                                            <p:cond delay="0"/>
                                          </p:stCondLst>
                                        </p:cTn>
                                        <p:tgtEl>
                                          <p:spTgt spid="5">
                                            <p:txEl>
                                              <p:pRg st="18" end="18"/>
                                            </p:txEl>
                                          </p:spTgt>
                                        </p:tgtEl>
                                        <p:attrNameLst>
                                          <p:attrName>style.visibility</p:attrName>
                                        </p:attrNameLst>
                                      </p:cBhvr>
                                      <p:to>
                                        <p:strVal val="visible"/>
                                      </p:to>
                                    </p:set>
                                    <p:animEffect transition="in" filter="wipe(down)">
                                      <p:cBhvr>
                                        <p:cTn id="187" dur="580">
                                          <p:stCondLst>
                                            <p:cond delay="0"/>
                                          </p:stCondLst>
                                        </p:cTn>
                                        <p:tgtEl>
                                          <p:spTgt spid="5">
                                            <p:txEl>
                                              <p:pRg st="18" end="18"/>
                                            </p:txEl>
                                          </p:spTgt>
                                        </p:tgtEl>
                                      </p:cBhvr>
                                    </p:animEffect>
                                    <p:anim calcmode="lin" valueType="num">
                                      <p:cBhvr>
                                        <p:cTn id="188" dur="1822" tmFilter="0,0; 0.14,0.36; 0.43,0.73; 0.71,0.91; 1.0,1.0">
                                          <p:stCondLst>
                                            <p:cond delay="0"/>
                                          </p:stCondLst>
                                        </p:cTn>
                                        <p:tgtEl>
                                          <p:spTgt spid="5">
                                            <p:txEl>
                                              <p:pRg st="18" end="18"/>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5">
                                            <p:txEl>
                                              <p:pRg st="18" end="18"/>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5">
                                            <p:txEl>
                                              <p:pRg st="18" end="18"/>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5">
                                            <p:txEl>
                                              <p:pRg st="18" end="18"/>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5">
                                            <p:txEl>
                                              <p:pRg st="18" end="18"/>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5">
                                            <p:txEl>
                                              <p:pRg st="18" end="18"/>
                                            </p:txEl>
                                          </p:spTgt>
                                        </p:tgtEl>
                                      </p:cBhvr>
                                      <p:to x="100000" y="60000"/>
                                    </p:animScale>
                                    <p:animScale>
                                      <p:cBhvr>
                                        <p:cTn id="194" dur="166" decel="50000">
                                          <p:stCondLst>
                                            <p:cond delay="676"/>
                                          </p:stCondLst>
                                        </p:cTn>
                                        <p:tgtEl>
                                          <p:spTgt spid="5">
                                            <p:txEl>
                                              <p:pRg st="18" end="18"/>
                                            </p:txEl>
                                          </p:spTgt>
                                        </p:tgtEl>
                                      </p:cBhvr>
                                      <p:to x="100000" y="100000"/>
                                    </p:animScale>
                                    <p:animScale>
                                      <p:cBhvr>
                                        <p:cTn id="195" dur="26">
                                          <p:stCondLst>
                                            <p:cond delay="1312"/>
                                          </p:stCondLst>
                                        </p:cTn>
                                        <p:tgtEl>
                                          <p:spTgt spid="5">
                                            <p:txEl>
                                              <p:pRg st="18" end="18"/>
                                            </p:txEl>
                                          </p:spTgt>
                                        </p:tgtEl>
                                      </p:cBhvr>
                                      <p:to x="100000" y="80000"/>
                                    </p:animScale>
                                    <p:animScale>
                                      <p:cBhvr>
                                        <p:cTn id="196" dur="166" decel="50000">
                                          <p:stCondLst>
                                            <p:cond delay="1338"/>
                                          </p:stCondLst>
                                        </p:cTn>
                                        <p:tgtEl>
                                          <p:spTgt spid="5">
                                            <p:txEl>
                                              <p:pRg st="18" end="18"/>
                                            </p:txEl>
                                          </p:spTgt>
                                        </p:tgtEl>
                                      </p:cBhvr>
                                      <p:to x="100000" y="100000"/>
                                    </p:animScale>
                                    <p:animScale>
                                      <p:cBhvr>
                                        <p:cTn id="197" dur="26">
                                          <p:stCondLst>
                                            <p:cond delay="1642"/>
                                          </p:stCondLst>
                                        </p:cTn>
                                        <p:tgtEl>
                                          <p:spTgt spid="5">
                                            <p:txEl>
                                              <p:pRg st="18" end="18"/>
                                            </p:txEl>
                                          </p:spTgt>
                                        </p:tgtEl>
                                      </p:cBhvr>
                                      <p:to x="100000" y="90000"/>
                                    </p:animScale>
                                    <p:animScale>
                                      <p:cBhvr>
                                        <p:cTn id="198" dur="166" decel="50000">
                                          <p:stCondLst>
                                            <p:cond delay="1668"/>
                                          </p:stCondLst>
                                        </p:cTn>
                                        <p:tgtEl>
                                          <p:spTgt spid="5">
                                            <p:txEl>
                                              <p:pRg st="18" end="18"/>
                                            </p:txEl>
                                          </p:spTgt>
                                        </p:tgtEl>
                                      </p:cBhvr>
                                      <p:to x="100000" y="100000"/>
                                    </p:animScale>
                                    <p:animScale>
                                      <p:cBhvr>
                                        <p:cTn id="199" dur="26">
                                          <p:stCondLst>
                                            <p:cond delay="1808"/>
                                          </p:stCondLst>
                                        </p:cTn>
                                        <p:tgtEl>
                                          <p:spTgt spid="5">
                                            <p:txEl>
                                              <p:pRg st="18" end="18"/>
                                            </p:txEl>
                                          </p:spTgt>
                                        </p:tgtEl>
                                      </p:cBhvr>
                                      <p:to x="100000" y="95000"/>
                                    </p:animScale>
                                    <p:animScale>
                                      <p:cBhvr>
                                        <p:cTn id="200" dur="166" decel="50000">
                                          <p:stCondLst>
                                            <p:cond delay="1834"/>
                                          </p:stCondLst>
                                        </p:cTn>
                                        <p:tgtEl>
                                          <p:spTgt spid="5">
                                            <p:txEl>
                                              <p:pRg st="18" end="18"/>
                                            </p:txEl>
                                          </p:spTgt>
                                        </p:tgtEl>
                                      </p:cBhvr>
                                      <p:to x="100000" y="100000"/>
                                    </p:animScale>
                                  </p:childTnLst>
                                </p:cTn>
                              </p:par>
                              <p:par>
                                <p:cTn id="201" presetID="26" presetClass="entr" presetSubtype="0" fill="hold" nodeType="withEffect">
                                  <p:stCondLst>
                                    <p:cond delay="0"/>
                                  </p:stCondLst>
                                  <p:childTnLst>
                                    <p:set>
                                      <p:cBhvr>
                                        <p:cTn id="202" dur="1" fill="hold">
                                          <p:stCondLst>
                                            <p:cond delay="0"/>
                                          </p:stCondLst>
                                        </p:cTn>
                                        <p:tgtEl>
                                          <p:spTgt spid="5">
                                            <p:txEl>
                                              <p:pRg st="19" end="19"/>
                                            </p:txEl>
                                          </p:spTgt>
                                        </p:tgtEl>
                                        <p:attrNameLst>
                                          <p:attrName>style.visibility</p:attrName>
                                        </p:attrNameLst>
                                      </p:cBhvr>
                                      <p:to>
                                        <p:strVal val="visible"/>
                                      </p:to>
                                    </p:set>
                                    <p:animEffect transition="in" filter="wipe(down)">
                                      <p:cBhvr>
                                        <p:cTn id="203" dur="580">
                                          <p:stCondLst>
                                            <p:cond delay="0"/>
                                          </p:stCondLst>
                                        </p:cTn>
                                        <p:tgtEl>
                                          <p:spTgt spid="5">
                                            <p:txEl>
                                              <p:pRg st="19" end="19"/>
                                            </p:txEl>
                                          </p:spTgt>
                                        </p:tgtEl>
                                      </p:cBhvr>
                                    </p:animEffect>
                                    <p:anim calcmode="lin" valueType="num">
                                      <p:cBhvr>
                                        <p:cTn id="204" dur="1822" tmFilter="0,0; 0.14,0.36; 0.43,0.73; 0.71,0.91; 1.0,1.0">
                                          <p:stCondLst>
                                            <p:cond delay="0"/>
                                          </p:stCondLst>
                                        </p:cTn>
                                        <p:tgtEl>
                                          <p:spTgt spid="5">
                                            <p:txEl>
                                              <p:pRg st="19" end="19"/>
                                            </p:txEl>
                                          </p:spTgt>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5">
                                            <p:txEl>
                                              <p:pRg st="19" end="19"/>
                                            </p:txEl>
                                          </p:spTgt>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5">
                                            <p:txEl>
                                              <p:pRg st="19" end="19"/>
                                            </p:txEl>
                                          </p:spTgt>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5">
                                            <p:txEl>
                                              <p:pRg st="19" end="19"/>
                                            </p:txEl>
                                          </p:spTgt>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5">
                                            <p:txEl>
                                              <p:pRg st="19" end="19"/>
                                            </p:txEl>
                                          </p:spTgt>
                                        </p:tgtEl>
                                        <p:attrNameLst>
                                          <p:attrName>ppt_y</p:attrName>
                                        </p:attrNameLst>
                                      </p:cBhvr>
                                      <p:tavLst>
                                        <p:tav tm="0" fmla="#ppt_y-sin(pi*$)/81">
                                          <p:val>
                                            <p:fltVal val="0"/>
                                          </p:val>
                                        </p:tav>
                                        <p:tav tm="100000">
                                          <p:val>
                                            <p:fltVal val="1"/>
                                          </p:val>
                                        </p:tav>
                                      </p:tavLst>
                                    </p:anim>
                                    <p:animScale>
                                      <p:cBhvr>
                                        <p:cTn id="209" dur="26">
                                          <p:stCondLst>
                                            <p:cond delay="650"/>
                                          </p:stCondLst>
                                        </p:cTn>
                                        <p:tgtEl>
                                          <p:spTgt spid="5">
                                            <p:txEl>
                                              <p:pRg st="19" end="19"/>
                                            </p:txEl>
                                          </p:spTgt>
                                        </p:tgtEl>
                                      </p:cBhvr>
                                      <p:to x="100000" y="60000"/>
                                    </p:animScale>
                                    <p:animScale>
                                      <p:cBhvr>
                                        <p:cTn id="210" dur="166" decel="50000">
                                          <p:stCondLst>
                                            <p:cond delay="676"/>
                                          </p:stCondLst>
                                        </p:cTn>
                                        <p:tgtEl>
                                          <p:spTgt spid="5">
                                            <p:txEl>
                                              <p:pRg st="19" end="19"/>
                                            </p:txEl>
                                          </p:spTgt>
                                        </p:tgtEl>
                                      </p:cBhvr>
                                      <p:to x="100000" y="100000"/>
                                    </p:animScale>
                                    <p:animScale>
                                      <p:cBhvr>
                                        <p:cTn id="211" dur="26">
                                          <p:stCondLst>
                                            <p:cond delay="1312"/>
                                          </p:stCondLst>
                                        </p:cTn>
                                        <p:tgtEl>
                                          <p:spTgt spid="5">
                                            <p:txEl>
                                              <p:pRg st="19" end="19"/>
                                            </p:txEl>
                                          </p:spTgt>
                                        </p:tgtEl>
                                      </p:cBhvr>
                                      <p:to x="100000" y="80000"/>
                                    </p:animScale>
                                    <p:animScale>
                                      <p:cBhvr>
                                        <p:cTn id="212" dur="166" decel="50000">
                                          <p:stCondLst>
                                            <p:cond delay="1338"/>
                                          </p:stCondLst>
                                        </p:cTn>
                                        <p:tgtEl>
                                          <p:spTgt spid="5">
                                            <p:txEl>
                                              <p:pRg st="19" end="19"/>
                                            </p:txEl>
                                          </p:spTgt>
                                        </p:tgtEl>
                                      </p:cBhvr>
                                      <p:to x="100000" y="100000"/>
                                    </p:animScale>
                                    <p:animScale>
                                      <p:cBhvr>
                                        <p:cTn id="213" dur="26">
                                          <p:stCondLst>
                                            <p:cond delay="1642"/>
                                          </p:stCondLst>
                                        </p:cTn>
                                        <p:tgtEl>
                                          <p:spTgt spid="5">
                                            <p:txEl>
                                              <p:pRg st="19" end="19"/>
                                            </p:txEl>
                                          </p:spTgt>
                                        </p:tgtEl>
                                      </p:cBhvr>
                                      <p:to x="100000" y="90000"/>
                                    </p:animScale>
                                    <p:animScale>
                                      <p:cBhvr>
                                        <p:cTn id="214" dur="166" decel="50000">
                                          <p:stCondLst>
                                            <p:cond delay="1668"/>
                                          </p:stCondLst>
                                        </p:cTn>
                                        <p:tgtEl>
                                          <p:spTgt spid="5">
                                            <p:txEl>
                                              <p:pRg st="19" end="19"/>
                                            </p:txEl>
                                          </p:spTgt>
                                        </p:tgtEl>
                                      </p:cBhvr>
                                      <p:to x="100000" y="100000"/>
                                    </p:animScale>
                                    <p:animScale>
                                      <p:cBhvr>
                                        <p:cTn id="215" dur="26">
                                          <p:stCondLst>
                                            <p:cond delay="1808"/>
                                          </p:stCondLst>
                                        </p:cTn>
                                        <p:tgtEl>
                                          <p:spTgt spid="5">
                                            <p:txEl>
                                              <p:pRg st="19" end="19"/>
                                            </p:txEl>
                                          </p:spTgt>
                                        </p:tgtEl>
                                      </p:cBhvr>
                                      <p:to x="100000" y="95000"/>
                                    </p:animScale>
                                    <p:animScale>
                                      <p:cBhvr>
                                        <p:cTn id="216" dur="166" decel="50000">
                                          <p:stCondLst>
                                            <p:cond delay="1834"/>
                                          </p:stCondLst>
                                        </p:cTn>
                                        <p:tgtEl>
                                          <p:spTgt spid="5">
                                            <p:txEl>
                                              <p:pRg st="19" end="19"/>
                                            </p:txEl>
                                          </p:spTgt>
                                        </p:tgtEl>
                                      </p:cBhvr>
                                      <p:to x="100000" y="100000"/>
                                    </p:animScale>
                                  </p:childTnLst>
                                </p:cTn>
                              </p:par>
                              <p:par>
                                <p:cTn id="217" presetID="26" presetClass="entr" presetSubtype="0" fill="hold" nodeType="withEffect">
                                  <p:stCondLst>
                                    <p:cond delay="0"/>
                                  </p:stCondLst>
                                  <p:childTnLst>
                                    <p:set>
                                      <p:cBhvr>
                                        <p:cTn id="218" dur="1" fill="hold">
                                          <p:stCondLst>
                                            <p:cond delay="0"/>
                                          </p:stCondLst>
                                        </p:cTn>
                                        <p:tgtEl>
                                          <p:spTgt spid="5">
                                            <p:txEl>
                                              <p:pRg st="20" end="20"/>
                                            </p:txEl>
                                          </p:spTgt>
                                        </p:tgtEl>
                                        <p:attrNameLst>
                                          <p:attrName>style.visibility</p:attrName>
                                        </p:attrNameLst>
                                      </p:cBhvr>
                                      <p:to>
                                        <p:strVal val="visible"/>
                                      </p:to>
                                    </p:set>
                                    <p:animEffect transition="in" filter="wipe(down)">
                                      <p:cBhvr>
                                        <p:cTn id="219" dur="580">
                                          <p:stCondLst>
                                            <p:cond delay="0"/>
                                          </p:stCondLst>
                                        </p:cTn>
                                        <p:tgtEl>
                                          <p:spTgt spid="5">
                                            <p:txEl>
                                              <p:pRg st="20" end="20"/>
                                            </p:txEl>
                                          </p:spTgt>
                                        </p:tgtEl>
                                      </p:cBhvr>
                                    </p:animEffect>
                                    <p:anim calcmode="lin" valueType="num">
                                      <p:cBhvr>
                                        <p:cTn id="220" dur="1822" tmFilter="0,0; 0.14,0.36; 0.43,0.73; 0.71,0.91; 1.0,1.0">
                                          <p:stCondLst>
                                            <p:cond delay="0"/>
                                          </p:stCondLst>
                                        </p:cTn>
                                        <p:tgtEl>
                                          <p:spTgt spid="5">
                                            <p:txEl>
                                              <p:pRg st="20" end="20"/>
                                            </p:txEl>
                                          </p:spTgt>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5">
                                            <p:txEl>
                                              <p:pRg st="20" end="20"/>
                                            </p:txEl>
                                          </p:spTgt>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5">
                                            <p:txEl>
                                              <p:pRg st="20" end="20"/>
                                            </p:txEl>
                                          </p:spTgt>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5">
                                            <p:txEl>
                                              <p:pRg st="20" end="20"/>
                                            </p:txEl>
                                          </p:spTgt>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5">
                                            <p:txEl>
                                              <p:pRg st="20" end="20"/>
                                            </p:txEl>
                                          </p:spTgt>
                                        </p:tgtEl>
                                        <p:attrNameLst>
                                          <p:attrName>ppt_y</p:attrName>
                                        </p:attrNameLst>
                                      </p:cBhvr>
                                      <p:tavLst>
                                        <p:tav tm="0" fmla="#ppt_y-sin(pi*$)/81">
                                          <p:val>
                                            <p:fltVal val="0"/>
                                          </p:val>
                                        </p:tav>
                                        <p:tav tm="100000">
                                          <p:val>
                                            <p:fltVal val="1"/>
                                          </p:val>
                                        </p:tav>
                                      </p:tavLst>
                                    </p:anim>
                                    <p:animScale>
                                      <p:cBhvr>
                                        <p:cTn id="225" dur="26">
                                          <p:stCondLst>
                                            <p:cond delay="650"/>
                                          </p:stCondLst>
                                        </p:cTn>
                                        <p:tgtEl>
                                          <p:spTgt spid="5">
                                            <p:txEl>
                                              <p:pRg st="20" end="20"/>
                                            </p:txEl>
                                          </p:spTgt>
                                        </p:tgtEl>
                                      </p:cBhvr>
                                      <p:to x="100000" y="60000"/>
                                    </p:animScale>
                                    <p:animScale>
                                      <p:cBhvr>
                                        <p:cTn id="226" dur="166" decel="50000">
                                          <p:stCondLst>
                                            <p:cond delay="676"/>
                                          </p:stCondLst>
                                        </p:cTn>
                                        <p:tgtEl>
                                          <p:spTgt spid="5">
                                            <p:txEl>
                                              <p:pRg st="20" end="20"/>
                                            </p:txEl>
                                          </p:spTgt>
                                        </p:tgtEl>
                                      </p:cBhvr>
                                      <p:to x="100000" y="100000"/>
                                    </p:animScale>
                                    <p:animScale>
                                      <p:cBhvr>
                                        <p:cTn id="227" dur="26">
                                          <p:stCondLst>
                                            <p:cond delay="1312"/>
                                          </p:stCondLst>
                                        </p:cTn>
                                        <p:tgtEl>
                                          <p:spTgt spid="5">
                                            <p:txEl>
                                              <p:pRg st="20" end="20"/>
                                            </p:txEl>
                                          </p:spTgt>
                                        </p:tgtEl>
                                      </p:cBhvr>
                                      <p:to x="100000" y="80000"/>
                                    </p:animScale>
                                    <p:animScale>
                                      <p:cBhvr>
                                        <p:cTn id="228" dur="166" decel="50000">
                                          <p:stCondLst>
                                            <p:cond delay="1338"/>
                                          </p:stCondLst>
                                        </p:cTn>
                                        <p:tgtEl>
                                          <p:spTgt spid="5">
                                            <p:txEl>
                                              <p:pRg st="20" end="20"/>
                                            </p:txEl>
                                          </p:spTgt>
                                        </p:tgtEl>
                                      </p:cBhvr>
                                      <p:to x="100000" y="100000"/>
                                    </p:animScale>
                                    <p:animScale>
                                      <p:cBhvr>
                                        <p:cTn id="229" dur="26">
                                          <p:stCondLst>
                                            <p:cond delay="1642"/>
                                          </p:stCondLst>
                                        </p:cTn>
                                        <p:tgtEl>
                                          <p:spTgt spid="5">
                                            <p:txEl>
                                              <p:pRg st="20" end="20"/>
                                            </p:txEl>
                                          </p:spTgt>
                                        </p:tgtEl>
                                      </p:cBhvr>
                                      <p:to x="100000" y="90000"/>
                                    </p:animScale>
                                    <p:animScale>
                                      <p:cBhvr>
                                        <p:cTn id="230" dur="166" decel="50000">
                                          <p:stCondLst>
                                            <p:cond delay="1668"/>
                                          </p:stCondLst>
                                        </p:cTn>
                                        <p:tgtEl>
                                          <p:spTgt spid="5">
                                            <p:txEl>
                                              <p:pRg st="20" end="20"/>
                                            </p:txEl>
                                          </p:spTgt>
                                        </p:tgtEl>
                                      </p:cBhvr>
                                      <p:to x="100000" y="100000"/>
                                    </p:animScale>
                                    <p:animScale>
                                      <p:cBhvr>
                                        <p:cTn id="231" dur="26">
                                          <p:stCondLst>
                                            <p:cond delay="1808"/>
                                          </p:stCondLst>
                                        </p:cTn>
                                        <p:tgtEl>
                                          <p:spTgt spid="5">
                                            <p:txEl>
                                              <p:pRg st="20" end="20"/>
                                            </p:txEl>
                                          </p:spTgt>
                                        </p:tgtEl>
                                      </p:cBhvr>
                                      <p:to x="100000" y="95000"/>
                                    </p:animScale>
                                    <p:animScale>
                                      <p:cBhvr>
                                        <p:cTn id="232" dur="166" decel="50000">
                                          <p:stCondLst>
                                            <p:cond delay="1834"/>
                                          </p:stCondLst>
                                        </p:cTn>
                                        <p:tgtEl>
                                          <p:spTgt spid="5">
                                            <p:txEl>
                                              <p:pRg st="20" end="20"/>
                                            </p:txEl>
                                          </p:spTgt>
                                        </p:tgtEl>
                                      </p:cBhvr>
                                      <p:to x="100000" y="100000"/>
                                    </p:animScale>
                                  </p:childTnLst>
                                </p:cTn>
                              </p:par>
                            </p:childTnLst>
                          </p:cTn>
                        </p:par>
                      </p:childTnLst>
                    </p:cTn>
                  </p:par>
                  <p:par>
                    <p:cTn id="233" fill="hold">
                      <p:stCondLst>
                        <p:cond delay="indefinite"/>
                      </p:stCondLst>
                      <p:childTnLst>
                        <p:par>
                          <p:cTn id="234" fill="hold">
                            <p:stCondLst>
                              <p:cond delay="0"/>
                            </p:stCondLst>
                            <p:childTnLst>
                              <p:par>
                                <p:cTn id="235" presetID="26" presetClass="entr" presetSubtype="0" fill="hold" nodeType="clickEffect">
                                  <p:stCondLst>
                                    <p:cond delay="0"/>
                                  </p:stCondLst>
                                  <p:childTnLst>
                                    <p:set>
                                      <p:cBhvr>
                                        <p:cTn id="236" dur="1" fill="hold">
                                          <p:stCondLst>
                                            <p:cond delay="0"/>
                                          </p:stCondLst>
                                        </p:cTn>
                                        <p:tgtEl>
                                          <p:spTgt spid="6">
                                            <p:txEl>
                                              <p:pRg st="1" end="1"/>
                                            </p:txEl>
                                          </p:spTgt>
                                        </p:tgtEl>
                                        <p:attrNameLst>
                                          <p:attrName>style.visibility</p:attrName>
                                        </p:attrNameLst>
                                      </p:cBhvr>
                                      <p:to>
                                        <p:strVal val="visible"/>
                                      </p:to>
                                    </p:set>
                                    <p:animEffect transition="in" filter="wipe(down)">
                                      <p:cBhvr>
                                        <p:cTn id="237" dur="580">
                                          <p:stCondLst>
                                            <p:cond delay="0"/>
                                          </p:stCondLst>
                                        </p:cTn>
                                        <p:tgtEl>
                                          <p:spTgt spid="6">
                                            <p:txEl>
                                              <p:pRg st="1" end="1"/>
                                            </p:txEl>
                                          </p:spTgt>
                                        </p:tgtEl>
                                      </p:cBhvr>
                                    </p:animEffect>
                                    <p:anim calcmode="lin" valueType="num">
                                      <p:cBhvr>
                                        <p:cTn id="238"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239"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240"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241"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242"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243" dur="26">
                                          <p:stCondLst>
                                            <p:cond delay="650"/>
                                          </p:stCondLst>
                                        </p:cTn>
                                        <p:tgtEl>
                                          <p:spTgt spid="6">
                                            <p:txEl>
                                              <p:pRg st="1" end="1"/>
                                            </p:txEl>
                                          </p:spTgt>
                                        </p:tgtEl>
                                      </p:cBhvr>
                                      <p:to x="100000" y="60000"/>
                                    </p:animScale>
                                    <p:animScale>
                                      <p:cBhvr>
                                        <p:cTn id="244" dur="166" decel="50000">
                                          <p:stCondLst>
                                            <p:cond delay="676"/>
                                          </p:stCondLst>
                                        </p:cTn>
                                        <p:tgtEl>
                                          <p:spTgt spid="6">
                                            <p:txEl>
                                              <p:pRg st="1" end="1"/>
                                            </p:txEl>
                                          </p:spTgt>
                                        </p:tgtEl>
                                      </p:cBhvr>
                                      <p:to x="100000" y="100000"/>
                                    </p:animScale>
                                    <p:animScale>
                                      <p:cBhvr>
                                        <p:cTn id="245" dur="26">
                                          <p:stCondLst>
                                            <p:cond delay="1312"/>
                                          </p:stCondLst>
                                        </p:cTn>
                                        <p:tgtEl>
                                          <p:spTgt spid="6">
                                            <p:txEl>
                                              <p:pRg st="1" end="1"/>
                                            </p:txEl>
                                          </p:spTgt>
                                        </p:tgtEl>
                                      </p:cBhvr>
                                      <p:to x="100000" y="80000"/>
                                    </p:animScale>
                                    <p:animScale>
                                      <p:cBhvr>
                                        <p:cTn id="246" dur="166" decel="50000">
                                          <p:stCondLst>
                                            <p:cond delay="1338"/>
                                          </p:stCondLst>
                                        </p:cTn>
                                        <p:tgtEl>
                                          <p:spTgt spid="6">
                                            <p:txEl>
                                              <p:pRg st="1" end="1"/>
                                            </p:txEl>
                                          </p:spTgt>
                                        </p:tgtEl>
                                      </p:cBhvr>
                                      <p:to x="100000" y="100000"/>
                                    </p:animScale>
                                    <p:animScale>
                                      <p:cBhvr>
                                        <p:cTn id="247" dur="26">
                                          <p:stCondLst>
                                            <p:cond delay="1642"/>
                                          </p:stCondLst>
                                        </p:cTn>
                                        <p:tgtEl>
                                          <p:spTgt spid="6">
                                            <p:txEl>
                                              <p:pRg st="1" end="1"/>
                                            </p:txEl>
                                          </p:spTgt>
                                        </p:tgtEl>
                                      </p:cBhvr>
                                      <p:to x="100000" y="90000"/>
                                    </p:animScale>
                                    <p:animScale>
                                      <p:cBhvr>
                                        <p:cTn id="248" dur="166" decel="50000">
                                          <p:stCondLst>
                                            <p:cond delay="1668"/>
                                          </p:stCondLst>
                                        </p:cTn>
                                        <p:tgtEl>
                                          <p:spTgt spid="6">
                                            <p:txEl>
                                              <p:pRg st="1" end="1"/>
                                            </p:txEl>
                                          </p:spTgt>
                                        </p:tgtEl>
                                      </p:cBhvr>
                                      <p:to x="100000" y="100000"/>
                                    </p:animScale>
                                    <p:animScale>
                                      <p:cBhvr>
                                        <p:cTn id="249" dur="26">
                                          <p:stCondLst>
                                            <p:cond delay="1808"/>
                                          </p:stCondLst>
                                        </p:cTn>
                                        <p:tgtEl>
                                          <p:spTgt spid="6">
                                            <p:txEl>
                                              <p:pRg st="1" end="1"/>
                                            </p:txEl>
                                          </p:spTgt>
                                        </p:tgtEl>
                                      </p:cBhvr>
                                      <p:to x="100000" y="95000"/>
                                    </p:animScale>
                                    <p:animScale>
                                      <p:cBhvr>
                                        <p:cTn id="250" dur="166" decel="50000">
                                          <p:stCondLst>
                                            <p:cond delay="1834"/>
                                          </p:stCondLst>
                                        </p:cTn>
                                        <p:tgtEl>
                                          <p:spTgt spid="6">
                                            <p:txEl>
                                              <p:pRg st="1" end="1"/>
                                            </p:txEl>
                                          </p:spTgt>
                                        </p:tgtEl>
                                      </p:cBhvr>
                                      <p:to x="100000" y="100000"/>
                                    </p:animScale>
                                  </p:childTnLst>
                                </p:cTn>
                              </p:par>
                              <p:par>
                                <p:cTn id="251" presetID="26" presetClass="entr" presetSubtype="0" fill="hold" nodeType="withEffect">
                                  <p:stCondLst>
                                    <p:cond delay="0"/>
                                  </p:stCondLst>
                                  <p:childTnLst>
                                    <p:set>
                                      <p:cBhvr>
                                        <p:cTn id="252" dur="1" fill="hold">
                                          <p:stCondLst>
                                            <p:cond delay="0"/>
                                          </p:stCondLst>
                                        </p:cTn>
                                        <p:tgtEl>
                                          <p:spTgt spid="6">
                                            <p:txEl>
                                              <p:pRg st="2" end="2"/>
                                            </p:txEl>
                                          </p:spTgt>
                                        </p:tgtEl>
                                        <p:attrNameLst>
                                          <p:attrName>style.visibility</p:attrName>
                                        </p:attrNameLst>
                                      </p:cBhvr>
                                      <p:to>
                                        <p:strVal val="visible"/>
                                      </p:to>
                                    </p:set>
                                    <p:animEffect transition="in" filter="wipe(down)">
                                      <p:cBhvr>
                                        <p:cTn id="253" dur="580">
                                          <p:stCondLst>
                                            <p:cond delay="0"/>
                                          </p:stCondLst>
                                        </p:cTn>
                                        <p:tgtEl>
                                          <p:spTgt spid="6">
                                            <p:txEl>
                                              <p:pRg st="2" end="2"/>
                                            </p:txEl>
                                          </p:spTgt>
                                        </p:tgtEl>
                                      </p:cBhvr>
                                    </p:animEffect>
                                    <p:anim calcmode="lin" valueType="num">
                                      <p:cBhvr>
                                        <p:cTn id="254"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255"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256"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257"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258"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259" dur="26">
                                          <p:stCondLst>
                                            <p:cond delay="650"/>
                                          </p:stCondLst>
                                        </p:cTn>
                                        <p:tgtEl>
                                          <p:spTgt spid="6">
                                            <p:txEl>
                                              <p:pRg st="2" end="2"/>
                                            </p:txEl>
                                          </p:spTgt>
                                        </p:tgtEl>
                                      </p:cBhvr>
                                      <p:to x="100000" y="60000"/>
                                    </p:animScale>
                                    <p:animScale>
                                      <p:cBhvr>
                                        <p:cTn id="260" dur="166" decel="50000">
                                          <p:stCondLst>
                                            <p:cond delay="676"/>
                                          </p:stCondLst>
                                        </p:cTn>
                                        <p:tgtEl>
                                          <p:spTgt spid="6">
                                            <p:txEl>
                                              <p:pRg st="2" end="2"/>
                                            </p:txEl>
                                          </p:spTgt>
                                        </p:tgtEl>
                                      </p:cBhvr>
                                      <p:to x="100000" y="100000"/>
                                    </p:animScale>
                                    <p:animScale>
                                      <p:cBhvr>
                                        <p:cTn id="261" dur="26">
                                          <p:stCondLst>
                                            <p:cond delay="1312"/>
                                          </p:stCondLst>
                                        </p:cTn>
                                        <p:tgtEl>
                                          <p:spTgt spid="6">
                                            <p:txEl>
                                              <p:pRg st="2" end="2"/>
                                            </p:txEl>
                                          </p:spTgt>
                                        </p:tgtEl>
                                      </p:cBhvr>
                                      <p:to x="100000" y="80000"/>
                                    </p:animScale>
                                    <p:animScale>
                                      <p:cBhvr>
                                        <p:cTn id="262" dur="166" decel="50000">
                                          <p:stCondLst>
                                            <p:cond delay="1338"/>
                                          </p:stCondLst>
                                        </p:cTn>
                                        <p:tgtEl>
                                          <p:spTgt spid="6">
                                            <p:txEl>
                                              <p:pRg st="2" end="2"/>
                                            </p:txEl>
                                          </p:spTgt>
                                        </p:tgtEl>
                                      </p:cBhvr>
                                      <p:to x="100000" y="100000"/>
                                    </p:animScale>
                                    <p:animScale>
                                      <p:cBhvr>
                                        <p:cTn id="263" dur="26">
                                          <p:stCondLst>
                                            <p:cond delay="1642"/>
                                          </p:stCondLst>
                                        </p:cTn>
                                        <p:tgtEl>
                                          <p:spTgt spid="6">
                                            <p:txEl>
                                              <p:pRg st="2" end="2"/>
                                            </p:txEl>
                                          </p:spTgt>
                                        </p:tgtEl>
                                      </p:cBhvr>
                                      <p:to x="100000" y="90000"/>
                                    </p:animScale>
                                    <p:animScale>
                                      <p:cBhvr>
                                        <p:cTn id="264" dur="166" decel="50000">
                                          <p:stCondLst>
                                            <p:cond delay="1668"/>
                                          </p:stCondLst>
                                        </p:cTn>
                                        <p:tgtEl>
                                          <p:spTgt spid="6">
                                            <p:txEl>
                                              <p:pRg st="2" end="2"/>
                                            </p:txEl>
                                          </p:spTgt>
                                        </p:tgtEl>
                                      </p:cBhvr>
                                      <p:to x="100000" y="100000"/>
                                    </p:animScale>
                                    <p:animScale>
                                      <p:cBhvr>
                                        <p:cTn id="265" dur="26">
                                          <p:stCondLst>
                                            <p:cond delay="1808"/>
                                          </p:stCondLst>
                                        </p:cTn>
                                        <p:tgtEl>
                                          <p:spTgt spid="6">
                                            <p:txEl>
                                              <p:pRg st="2" end="2"/>
                                            </p:txEl>
                                          </p:spTgt>
                                        </p:tgtEl>
                                      </p:cBhvr>
                                      <p:to x="100000" y="95000"/>
                                    </p:animScale>
                                    <p:animScale>
                                      <p:cBhvr>
                                        <p:cTn id="266" dur="166" decel="50000">
                                          <p:stCondLst>
                                            <p:cond delay="1834"/>
                                          </p:stCondLst>
                                        </p:cTn>
                                        <p:tgtEl>
                                          <p:spTgt spid="6">
                                            <p:txEl>
                                              <p:pRg st="2" end="2"/>
                                            </p:txEl>
                                          </p:spTgt>
                                        </p:tgtEl>
                                      </p:cBhvr>
                                      <p:to x="100000" y="100000"/>
                                    </p:animScale>
                                  </p:childTnLst>
                                </p:cTn>
                              </p:par>
                              <p:par>
                                <p:cTn id="267" presetID="26" presetClass="entr" presetSubtype="0" fill="hold" nodeType="withEffect">
                                  <p:stCondLst>
                                    <p:cond delay="0"/>
                                  </p:stCondLst>
                                  <p:childTnLst>
                                    <p:set>
                                      <p:cBhvr>
                                        <p:cTn id="268" dur="1" fill="hold">
                                          <p:stCondLst>
                                            <p:cond delay="0"/>
                                          </p:stCondLst>
                                        </p:cTn>
                                        <p:tgtEl>
                                          <p:spTgt spid="6">
                                            <p:txEl>
                                              <p:pRg st="3" end="3"/>
                                            </p:txEl>
                                          </p:spTgt>
                                        </p:tgtEl>
                                        <p:attrNameLst>
                                          <p:attrName>style.visibility</p:attrName>
                                        </p:attrNameLst>
                                      </p:cBhvr>
                                      <p:to>
                                        <p:strVal val="visible"/>
                                      </p:to>
                                    </p:set>
                                    <p:animEffect transition="in" filter="wipe(down)">
                                      <p:cBhvr>
                                        <p:cTn id="269" dur="580">
                                          <p:stCondLst>
                                            <p:cond delay="0"/>
                                          </p:stCondLst>
                                        </p:cTn>
                                        <p:tgtEl>
                                          <p:spTgt spid="6">
                                            <p:txEl>
                                              <p:pRg st="3" end="3"/>
                                            </p:txEl>
                                          </p:spTgt>
                                        </p:tgtEl>
                                      </p:cBhvr>
                                    </p:animEffect>
                                    <p:anim calcmode="lin" valueType="num">
                                      <p:cBhvr>
                                        <p:cTn id="270"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271"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272"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273"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274"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275" dur="26">
                                          <p:stCondLst>
                                            <p:cond delay="650"/>
                                          </p:stCondLst>
                                        </p:cTn>
                                        <p:tgtEl>
                                          <p:spTgt spid="6">
                                            <p:txEl>
                                              <p:pRg st="3" end="3"/>
                                            </p:txEl>
                                          </p:spTgt>
                                        </p:tgtEl>
                                      </p:cBhvr>
                                      <p:to x="100000" y="60000"/>
                                    </p:animScale>
                                    <p:animScale>
                                      <p:cBhvr>
                                        <p:cTn id="276" dur="166" decel="50000">
                                          <p:stCondLst>
                                            <p:cond delay="676"/>
                                          </p:stCondLst>
                                        </p:cTn>
                                        <p:tgtEl>
                                          <p:spTgt spid="6">
                                            <p:txEl>
                                              <p:pRg st="3" end="3"/>
                                            </p:txEl>
                                          </p:spTgt>
                                        </p:tgtEl>
                                      </p:cBhvr>
                                      <p:to x="100000" y="100000"/>
                                    </p:animScale>
                                    <p:animScale>
                                      <p:cBhvr>
                                        <p:cTn id="277" dur="26">
                                          <p:stCondLst>
                                            <p:cond delay="1312"/>
                                          </p:stCondLst>
                                        </p:cTn>
                                        <p:tgtEl>
                                          <p:spTgt spid="6">
                                            <p:txEl>
                                              <p:pRg st="3" end="3"/>
                                            </p:txEl>
                                          </p:spTgt>
                                        </p:tgtEl>
                                      </p:cBhvr>
                                      <p:to x="100000" y="80000"/>
                                    </p:animScale>
                                    <p:animScale>
                                      <p:cBhvr>
                                        <p:cTn id="278" dur="166" decel="50000">
                                          <p:stCondLst>
                                            <p:cond delay="1338"/>
                                          </p:stCondLst>
                                        </p:cTn>
                                        <p:tgtEl>
                                          <p:spTgt spid="6">
                                            <p:txEl>
                                              <p:pRg st="3" end="3"/>
                                            </p:txEl>
                                          </p:spTgt>
                                        </p:tgtEl>
                                      </p:cBhvr>
                                      <p:to x="100000" y="100000"/>
                                    </p:animScale>
                                    <p:animScale>
                                      <p:cBhvr>
                                        <p:cTn id="279" dur="26">
                                          <p:stCondLst>
                                            <p:cond delay="1642"/>
                                          </p:stCondLst>
                                        </p:cTn>
                                        <p:tgtEl>
                                          <p:spTgt spid="6">
                                            <p:txEl>
                                              <p:pRg st="3" end="3"/>
                                            </p:txEl>
                                          </p:spTgt>
                                        </p:tgtEl>
                                      </p:cBhvr>
                                      <p:to x="100000" y="90000"/>
                                    </p:animScale>
                                    <p:animScale>
                                      <p:cBhvr>
                                        <p:cTn id="280" dur="166" decel="50000">
                                          <p:stCondLst>
                                            <p:cond delay="1668"/>
                                          </p:stCondLst>
                                        </p:cTn>
                                        <p:tgtEl>
                                          <p:spTgt spid="6">
                                            <p:txEl>
                                              <p:pRg st="3" end="3"/>
                                            </p:txEl>
                                          </p:spTgt>
                                        </p:tgtEl>
                                      </p:cBhvr>
                                      <p:to x="100000" y="100000"/>
                                    </p:animScale>
                                    <p:animScale>
                                      <p:cBhvr>
                                        <p:cTn id="281" dur="26">
                                          <p:stCondLst>
                                            <p:cond delay="1808"/>
                                          </p:stCondLst>
                                        </p:cTn>
                                        <p:tgtEl>
                                          <p:spTgt spid="6">
                                            <p:txEl>
                                              <p:pRg st="3" end="3"/>
                                            </p:txEl>
                                          </p:spTgt>
                                        </p:tgtEl>
                                      </p:cBhvr>
                                      <p:to x="100000" y="95000"/>
                                    </p:animScale>
                                    <p:animScale>
                                      <p:cBhvr>
                                        <p:cTn id="282" dur="166" decel="50000">
                                          <p:stCondLst>
                                            <p:cond delay="1834"/>
                                          </p:stCondLst>
                                        </p:cTn>
                                        <p:tgtEl>
                                          <p:spTgt spid="6">
                                            <p:txEl>
                                              <p:pRg st="3" end="3"/>
                                            </p:txEl>
                                          </p:spTgt>
                                        </p:tgtEl>
                                      </p:cBhvr>
                                      <p:to x="100000" y="100000"/>
                                    </p:animScale>
                                  </p:childTnLst>
                                </p:cTn>
                              </p:par>
                              <p:par>
                                <p:cTn id="283" presetID="26" presetClass="entr" presetSubtype="0" fill="hold" nodeType="withEffect">
                                  <p:stCondLst>
                                    <p:cond delay="0"/>
                                  </p:stCondLst>
                                  <p:childTnLst>
                                    <p:set>
                                      <p:cBhvr>
                                        <p:cTn id="284" dur="1" fill="hold">
                                          <p:stCondLst>
                                            <p:cond delay="0"/>
                                          </p:stCondLst>
                                        </p:cTn>
                                        <p:tgtEl>
                                          <p:spTgt spid="6">
                                            <p:txEl>
                                              <p:pRg st="4" end="4"/>
                                            </p:txEl>
                                          </p:spTgt>
                                        </p:tgtEl>
                                        <p:attrNameLst>
                                          <p:attrName>style.visibility</p:attrName>
                                        </p:attrNameLst>
                                      </p:cBhvr>
                                      <p:to>
                                        <p:strVal val="visible"/>
                                      </p:to>
                                    </p:set>
                                    <p:animEffect transition="in" filter="wipe(down)">
                                      <p:cBhvr>
                                        <p:cTn id="285" dur="580">
                                          <p:stCondLst>
                                            <p:cond delay="0"/>
                                          </p:stCondLst>
                                        </p:cTn>
                                        <p:tgtEl>
                                          <p:spTgt spid="6">
                                            <p:txEl>
                                              <p:pRg st="4" end="4"/>
                                            </p:txEl>
                                          </p:spTgt>
                                        </p:tgtEl>
                                      </p:cBhvr>
                                    </p:animEffect>
                                    <p:anim calcmode="lin" valueType="num">
                                      <p:cBhvr>
                                        <p:cTn id="286"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287"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288"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289"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290"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291" dur="26">
                                          <p:stCondLst>
                                            <p:cond delay="650"/>
                                          </p:stCondLst>
                                        </p:cTn>
                                        <p:tgtEl>
                                          <p:spTgt spid="6">
                                            <p:txEl>
                                              <p:pRg st="4" end="4"/>
                                            </p:txEl>
                                          </p:spTgt>
                                        </p:tgtEl>
                                      </p:cBhvr>
                                      <p:to x="100000" y="60000"/>
                                    </p:animScale>
                                    <p:animScale>
                                      <p:cBhvr>
                                        <p:cTn id="292" dur="166" decel="50000">
                                          <p:stCondLst>
                                            <p:cond delay="676"/>
                                          </p:stCondLst>
                                        </p:cTn>
                                        <p:tgtEl>
                                          <p:spTgt spid="6">
                                            <p:txEl>
                                              <p:pRg st="4" end="4"/>
                                            </p:txEl>
                                          </p:spTgt>
                                        </p:tgtEl>
                                      </p:cBhvr>
                                      <p:to x="100000" y="100000"/>
                                    </p:animScale>
                                    <p:animScale>
                                      <p:cBhvr>
                                        <p:cTn id="293" dur="26">
                                          <p:stCondLst>
                                            <p:cond delay="1312"/>
                                          </p:stCondLst>
                                        </p:cTn>
                                        <p:tgtEl>
                                          <p:spTgt spid="6">
                                            <p:txEl>
                                              <p:pRg st="4" end="4"/>
                                            </p:txEl>
                                          </p:spTgt>
                                        </p:tgtEl>
                                      </p:cBhvr>
                                      <p:to x="100000" y="80000"/>
                                    </p:animScale>
                                    <p:animScale>
                                      <p:cBhvr>
                                        <p:cTn id="294" dur="166" decel="50000">
                                          <p:stCondLst>
                                            <p:cond delay="1338"/>
                                          </p:stCondLst>
                                        </p:cTn>
                                        <p:tgtEl>
                                          <p:spTgt spid="6">
                                            <p:txEl>
                                              <p:pRg st="4" end="4"/>
                                            </p:txEl>
                                          </p:spTgt>
                                        </p:tgtEl>
                                      </p:cBhvr>
                                      <p:to x="100000" y="100000"/>
                                    </p:animScale>
                                    <p:animScale>
                                      <p:cBhvr>
                                        <p:cTn id="295" dur="26">
                                          <p:stCondLst>
                                            <p:cond delay="1642"/>
                                          </p:stCondLst>
                                        </p:cTn>
                                        <p:tgtEl>
                                          <p:spTgt spid="6">
                                            <p:txEl>
                                              <p:pRg st="4" end="4"/>
                                            </p:txEl>
                                          </p:spTgt>
                                        </p:tgtEl>
                                      </p:cBhvr>
                                      <p:to x="100000" y="90000"/>
                                    </p:animScale>
                                    <p:animScale>
                                      <p:cBhvr>
                                        <p:cTn id="296" dur="166" decel="50000">
                                          <p:stCondLst>
                                            <p:cond delay="1668"/>
                                          </p:stCondLst>
                                        </p:cTn>
                                        <p:tgtEl>
                                          <p:spTgt spid="6">
                                            <p:txEl>
                                              <p:pRg st="4" end="4"/>
                                            </p:txEl>
                                          </p:spTgt>
                                        </p:tgtEl>
                                      </p:cBhvr>
                                      <p:to x="100000" y="100000"/>
                                    </p:animScale>
                                    <p:animScale>
                                      <p:cBhvr>
                                        <p:cTn id="297" dur="26">
                                          <p:stCondLst>
                                            <p:cond delay="1808"/>
                                          </p:stCondLst>
                                        </p:cTn>
                                        <p:tgtEl>
                                          <p:spTgt spid="6">
                                            <p:txEl>
                                              <p:pRg st="4" end="4"/>
                                            </p:txEl>
                                          </p:spTgt>
                                        </p:tgtEl>
                                      </p:cBhvr>
                                      <p:to x="100000" y="95000"/>
                                    </p:animScale>
                                    <p:animScale>
                                      <p:cBhvr>
                                        <p:cTn id="298" dur="166" decel="50000">
                                          <p:stCondLst>
                                            <p:cond delay="1834"/>
                                          </p:stCondLst>
                                        </p:cTn>
                                        <p:tgtEl>
                                          <p:spTgt spid="6">
                                            <p:txEl>
                                              <p:pRg st="4" end="4"/>
                                            </p:txEl>
                                          </p:spTgt>
                                        </p:tgtEl>
                                      </p:cBhvr>
                                      <p:to x="100000" y="100000"/>
                                    </p:animScale>
                                  </p:childTnLst>
                                </p:cTn>
                              </p:par>
                            </p:childTnLst>
                          </p:cTn>
                        </p:par>
                      </p:childTnLst>
                    </p:cTn>
                  </p:par>
                  <p:par>
                    <p:cTn id="299" fill="hold">
                      <p:stCondLst>
                        <p:cond delay="indefinite"/>
                      </p:stCondLst>
                      <p:childTnLst>
                        <p:par>
                          <p:cTn id="300" fill="hold">
                            <p:stCondLst>
                              <p:cond delay="0"/>
                            </p:stCondLst>
                            <p:childTnLst>
                              <p:par>
                                <p:cTn id="301" presetID="26" presetClass="entr" presetSubtype="0" fill="hold" nodeType="clickEffect">
                                  <p:stCondLst>
                                    <p:cond delay="0"/>
                                  </p:stCondLst>
                                  <p:childTnLst>
                                    <p:set>
                                      <p:cBhvr>
                                        <p:cTn id="302" dur="1" fill="hold">
                                          <p:stCondLst>
                                            <p:cond delay="0"/>
                                          </p:stCondLst>
                                        </p:cTn>
                                        <p:tgtEl>
                                          <p:spTgt spid="6">
                                            <p:txEl>
                                              <p:pRg st="5" end="5"/>
                                            </p:txEl>
                                          </p:spTgt>
                                        </p:tgtEl>
                                        <p:attrNameLst>
                                          <p:attrName>style.visibility</p:attrName>
                                        </p:attrNameLst>
                                      </p:cBhvr>
                                      <p:to>
                                        <p:strVal val="visible"/>
                                      </p:to>
                                    </p:set>
                                    <p:animEffect transition="in" filter="wipe(down)">
                                      <p:cBhvr>
                                        <p:cTn id="303" dur="580">
                                          <p:stCondLst>
                                            <p:cond delay="0"/>
                                          </p:stCondLst>
                                        </p:cTn>
                                        <p:tgtEl>
                                          <p:spTgt spid="6">
                                            <p:txEl>
                                              <p:pRg st="5" end="5"/>
                                            </p:txEl>
                                          </p:spTgt>
                                        </p:tgtEl>
                                      </p:cBhvr>
                                    </p:animEffect>
                                    <p:anim calcmode="lin" valueType="num">
                                      <p:cBhvr>
                                        <p:cTn id="304"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305"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306"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307"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308"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309" dur="26">
                                          <p:stCondLst>
                                            <p:cond delay="650"/>
                                          </p:stCondLst>
                                        </p:cTn>
                                        <p:tgtEl>
                                          <p:spTgt spid="6">
                                            <p:txEl>
                                              <p:pRg st="5" end="5"/>
                                            </p:txEl>
                                          </p:spTgt>
                                        </p:tgtEl>
                                      </p:cBhvr>
                                      <p:to x="100000" y="60000"/>
                                    </p:animScale>
                                    <p:animScale>
                                      <p:cBhvr>
                                        <p:cTn id="310" dur="166" decel="50000">
                                          <p:stCondLst>
                                            <p:cond delay="676"/>
                                          </p:stCondLst>
                                        </p:cTn>
                                        <p:tgtEl>
                                          <p:spTgt spid="6">
                                            <p:txEl>
                                              <p:pRg st="5" end="5"/>
                                            </p:txEl>
                                          </p:spTgt>
                                        </p:tgtEl>
                                      </p:cBhvr>
                                      <p:to x="100000" y="100000"/>
                                    </p:animScale>
                                    <p:animScale>
                                      <p:cBhvr>
                                        <p:cTn id="311" dur="26">
                                          <p:stCondLst>
                                            <p:cond delay="1312"/>
                                          </p:stCondLst>
                                        </p:cTn>
                                        <p:tgtEl>
                                          <p:spTgt spid="6">
                                            <p:txEl>
                                              <p:pRg st="5" end="5"/>
                                            </p:txEl>
                                          </p:spTgt>
                                        </p:tgtEl>
                                      </p:cBhvr>
                                      <p:to x="100000" y="80000"/>
                                    </p:animScale>
                                    <p:animScale>
                                      <p:cBhvr>
                                        <p:cTn id="312" dur="166" decel="50000">
                                          <p:stCondLst>
                                            <p:cond delay="1338"/>
                                          </p:stCondLst>
                                        </p:cTn>
                                        <p:tgtEl>
                                          <p:spTgt spid="6">
                                            <p:txEl>
                                              <p:pRg st="5" end="5"/>
                                            </p:txEl>
                                          </p:spTgt>
                                        </p:tgtEl>
                                      </p:cBhvr>
                                      <p:to x="100000" y="100000"/>
                                    </p:animScale>
                                    <p:animScale>
                                      <p:cBhvr>
                                        <p:cTn id="313" dur="26">
                                          <p:stCondLst>
                                            <p:cond delay="1642"/>
                                          </p:stCondLst>
                                        </p:cTn>
                                        <p:tgtEl>
                                          <p:spTgt spid="6">
                                            <p:txEl>
                                              <p:pRg st="5" end="5"/>
                                            </p:txEl>
                                          </p:spTgt>
                                        </p:tgtEl>
                                      </p:cBhvr>
                                      <p:to x="100000" y="90000"/>
                                    </p:animScale>
                                    <p:animScale>
                                      <p:cBhvr>
                                        <p:cTn id="314" dur="166" decel="50000">
                                          <p:stCondLst>
                                            <p:cond delay="1668"/>
                                          </p:stCondLst>
                                        </p:cTn>
                                        <p:tgtEl>
                                          <p:spTgt spid="6">
                                            <p:txEl>
                                              <p:pRg st="5" end="5"/>
                                            </p:txEl>
                                          </p:spTgt>
                                        </p:tgtEl>
                                      </p:cBhvr>
                                      <p:to x="100000" y="100000"/>
                                    </p:animScale>
                                    <p:animScale>
                                      <p:cBhvr>
                                        <p:cTn id="315" dur="26">
                                          <p:stCondLst>
                                            <p:cond delay="1808"/>
                                          </p:stCondLst>
                                        </p:cTn>
                                        <p:tgtEl>
                                          <p:spTgt spid="6">
                                            <p:txEl>
                                              <p:pRg st="5" end="5"/>
                                            </p:txEl>
                                          </p:spTgt>
                                        </p:tgtEl>
                                      </p:cBhvr>
                                      <p:to x="100000" y="95000"/>
                                    </p:animScale>
                                    <p:animScale>
                                      <p:cBhvr>
                                        <p:cTn id="316" dur="166" decel="50000">
                                          <p:stCondLst>
                                            <p:cond delay="1834"/>
                                          </p:stCondLst>
                                        </p:cTn>
                                        <p:tgtEl>
                                          <p:spTgt spid="6">
                                            <p:txEl>
                                              <p:pRg st="5" end="5"/>
                                            </p:txEl>
                                          </p:spTgt>
                                        </p:tgtEl>
                                      </p:cBhvr>
                                      <p:to x="100000" y="100000"/>
                                    </p:animScale>
                                  </p:childTnLst>
                                </p:cTn>
                              </p:par>
                            </p:childTnLst>
                          </p:cTn>
                        </p:par>
                      </p:childTnLst>
                    </p:cTn>
                  </p:par>
                  <p:par>
                    <p:cTn id="317" fill="hold">
                      <p:stCondLst>
                        <p:cond delay="indefinite"/>
                      </p:stCondLst>
                      <p:childTnLst>
                        <p:par>
                          <p:cTn id="318" fill="hold">
                            <p:stCondLst>
                              <p:cond delay="0"/>
                            </p:stCondLst>
                            <p:childTnLst>
                              <p:par>
                                <p:cTn id="319" presetID="26" presetClass="entr" presetSubtype="0" fill="hold" nodeType="clickEffect">
                                  <p:stCondLst>
                                    <p:cond delay="0"/>
                                  </p:stCondLst>
                                  <p:childTnLst>
                                    <p:set>
                                      <p:cBhvr>
                                        <p:cTn id="320" dur="1" fill="hold">
                                          <p:stCondLst>
                                            <p:cond delay="0"/>
                                          </p:stCondLst>
                                        </p:cTn>
                                        <p:tgtEl>
                                          <p:spTgt spid="6">
                                            <p:txEl>
                                              <p:pRg st="8" end="8"/>
                                            </p:txEl>
                                          </p:spTgt>
                                        </p:tgtEl>
                                        <p:attrNameLst>
                                          <p:attrName>style.visibility</p:attrName>
                                        </p:attrNameLst>
                                      </p:cBhvr>
                                      <p:to>
                                        <p:strVal val="visible"/>
                                      </p:to>
                                    </p:set>
                                    <p:animEffect transition="in" filter="wipe(down)">
                                      <p:cBhvr>
                                        <p:cTn id="321" dur="580">
                                          <p:stCondLst>
                                            <p:cond delay="0"/>
                                          </p:stCondLst>
                                        </p:cTn>
                                        <p:tgtEl>
                                          <p:spTgt spid="6">
                                            <p:txEl>
                                              <p:pRg st="8" end="8"/>
                                            </p:txEl>
                                          </p:spTgt>
                                        </p:tgtEl>
                                      </p:cBhvr>
                                    </p:animEffect>
                                    <p:anim calcmode="lin" valueType="num">
                                      <p:cBhvr>
                                        <p:cTn id="322" dur="1822" tmFilter="0,0; 0.14,0.36; 0.43,0.73; 0.71,0.91; 1.0,1.0">
                                          <p:stCondLst>
                                            <p:cond delay="0"/>
                                          </p:stCondLst>
                                        </p:cTn>
                                        <p:tgtEl>
                                          <p:spTgt spid="6">
                                            <p:txEl>
                                              <p:pRg st="8" end="8"/>
                                            </p:txEl>
                                          </p:spTgt>
                                        </p:tgtEl>
                                        <p:attrNameLst>
                                          <p:attrName>ppt_x</p:attrName>
                                        </p:attrNameLst>
                                      </p:cBhvr>
                                      <p:tavLst>
                                        <p:tav tm="0">
                                          <p:val>
                                            <p:strVal val="#ppt_x-0.25"/>
                                          </p:val>
                                        </p:tav>
                                        <p:tav tm="100000">
                                          <p:val>
                                            <p:strVal val="#ppt_x"/>
                                          </p:val>
                                        </p:tav>
                                      </p:tavLst>
                                    </p:anim>
                                    <p:anim calcmode="lin" valueType="num">
                                      <p:cBhvr>
                                        <p:cTn id="323" dur="664" tmFilter="0.0,0.0; 0.25,0.07; 0.50,0.2; 0.75,0.467; 1.0,1.0">
                                          <p:stCondLst>
                                            <p:cond delay="0"/>
                                          </p:stCondLst>
                                        </p:cTn>
                                        <p:tgtEl>
                                          <p:spTgt spid="6">
                                            <p:txEl>
                                              <p:pRg st="8" end="8"/>
                                            </p:txEl>
                                          </p:spTgt>
                                        </p:tgtEl>
                                        <p:attrNameLst>
                                          <p:attrName>ppt_y</p:attrName>
                                        </p:attrNameLst>
                                      </p:cBhvr>
                                      <p:tavLst>
                                        <p:tav tm="0" fmla="#ppt_y-sin(pi*$)/3">
                                          <p:val>
                                            <p:fltVal val="0.5"/>
                                          </p:val>
                                        </p:tav>
                                        <p:tav tm="100000">
                                          <p:val>
                                            <p:fltVal val="1"/>
                                          </p:val>
                                        </p:tav>
                                      </p:tavLst>
                                    </p:anim>
                                    <p:anim calcmode="lin" valueType="num">
                                      <p:cBhvr>
                                        <p:cTn id="324" dur="664" tmFilter="0, 0; 0.125,0.2665; 0.25,0.4; 0.375,0.465; 0.5,0.5;  0.625,0.535; 0.75,0.6; 0.875,0.7335; 1,1">
                                          <p:stCondLst>
                                            <p:cond delay="664"/>
                                          </p:stCondLst>
                                        </p:cTn>
                                        <p:tgtEl>
                                          <p:spTgt spid="6">
                                            <p:txEl>
                                              <p:pRg st="8" end="8"/>
                                            </p:txEl>
                                          </p:spTgt>
                                        </p:tgtEl>
                                        <p:attrNameLst>
                                          <p:attrName>ppt_y</p:attrName>
                                        </p:attrNameLst>
                                      </p:cBhvr>
                                      <p:tavLst>
                                        <p:tav tm="0" fmla="#ppt_y-sin(pi*$)/9">
                                          <p:val>
                                            <p:fltVal val="0"/>
                                          </p:val>
                                        </p:tav>
                                        <p:tav tm="100000">
                                          <p:val>
                                            <p:fltVal val="1"/>
                                          </p:val>
                                        </p:tav>
                                      </p:tavLst>
                                    </p:anim>
                                    <p:anim calcmode="lin" valueType="num">
                                      <p:cBhvr>
                                        <p:cTn id="325" dur="332" tmFilter="0, 0; 0.125,0.2665; 0.25,0.4; 0.375,0.465; 0.5,0.5;  0.625,0.535; 0.75,0.6; 0.875,0.7335; 1,1">
                                          <p:stCondLst>
                                            <p:cond delay="1324"/>
                                          </p:stCondLst>
                                        </p:cTn>
                                        <p:tgtEl>
                                          <p:spTgt spid="6">
                                            <p:txEl>
                                              <p:pRg st="8" end="8"/>
                                            </p:txEl>
                                          </p:spTgt>
                                        </p:tgtEl>
                                        <p:attrNameLst>
                                          <p:attrName>ppt_y</p:attrName>
                                        </p:attrNameLst>
                                      </p:cBhvr>
                                      <p:tavLst>
                                        <p:tav tm="0" fmla="#ppt_y-sin(pi*$)/27">
                                          <p:val>
                                            <p:fltVal val="0"/>
                                          </p:val>
                                        </p:tav>
                                        <p:tav tm="100000">
                                          <p:val>
                                            <p:fltVal val="1"/>
                                          </p:val>
                                        </p:tav>
                                      </p:tavLst>
                                    </p:anim>
                                    <p:anim calcmode="lin" valueType="num">
                                      <p:cBhvr>
                                        <p:cTn id="326" dur="164" tmFilter="0, 0; 0.125,0.2665; 0.25,0.4; 0.375,0.465; 0.5,0.5;  0.625,0.535; 0.75,0.6; 0.875,0.7335; 1,1">
                                          <p:stCondLst>
                                            <p:cond delay="1656"/>
                                          </p:stCondLst>
                                        </p:cTn>
                                        <p:tgtEl>
                                          <p:spTgt spid="6">
                                            <p:txEl>
                                              <p:pRg st="8" end="8"/>
                                            </p:txEl>
                                          </p:spTgt>
                                        </p:tgtEl>
                                        <p:attrNameLst>
                                          <p:attrName>ppt_y</p:attrName>
                                        </p:attrNameLst>
                                      </p:cBhvr>
                                      <p:tavLst>
                                        <p:tav tm="0" fmla="#ppt_y-sin(pi*$)/81">
                                          <p:val>
                                            <p:fltVal val="0"/>
                                          </p:val>
                                        </p:tav>
                                        <p:tav tm="100000">
                                          <p:val>
                                            <p:fltVal val="1"/>
                                          </p:val>
                                        </p:tav>
                                      </p:tavLst>
                                    </p:anim>
                                    <p:animScale>
                                      <p:cBhvr>
                                        <p:cTn id="327" dur="26">
                                          <p:stCondLst>
                                            <p:cond delay="650"/>
                                          </p:stCondLst>
                                        </p:cTn>
                                        <p:tgtEl>
                                          <p:spTgt spid="6">
                                            <p:txEl>
                                              <p:pRg st="8" end="8"/>
                                            </p:txEl>
                                          </p:spTgt>
                                        </p:tgtEl>
                                      </p:cBhvr>
                                      <p:to x="100000" y="60000"/>
                                    </p:animScale>
                                    <p:animScale>
                                      <p:cBhvr>
                                        <p:cTn id="328" dur="166" decel="50000">
                                          <p:stCondLst>
                                            <p:cond delay="676"/>
                                          </p:stCondLst>
                                        </p:cTn>
                                        <p:tgtEl>
                                          <p:spTgt spid="6">
                                            <p:txEl>
                                              <p:pRg st="8" end="8"/>
                                            </p:txEl>
                                          </p:spTgt>
                                        </p:tgtEl>
                                      </p:cBhvr>
                                      <p:to x="100000" y="100000"/>
                                    </p:animScale>
                                    <p:animScale>
                                      <p:cBhvr>
                                        <p:cTn id="329" dur="26">
                                          <p:stCondLst>
                                            <p:cond delay="1312"/>
                                          </p:stCondLst>
                                        </p:cTn>
                                        <p:tgtEl>
                                          <p:spTgt spid="6">
                                            <p:txEl>
                                              <p:pRg st="8" end="8"/>
                                            </p:txEl>
                                          </p:spTgt>
                                        </p:tgtEl>
                                      </p:cBhvr>
                                      <p:to x="100000" y="80000"/>
                                    </p:animScale>
                                    <p:animScale>
                                      <p:cBhvr>
                                        <p:cTn id="330" dur="166" decel="50000">
                                          <p:stCondLst>
                                            <p:cond delay="1338"/>
                                          </p:stCondLst>
                                        </p:cTn>
                                        <p:tgtEl>
                                          <p:spTgt spid="6">
                                            <p:txEl>
                                              <p:pRg st="8" end="8"/>
                                            </p:txEl>
                                          </p:spTgt>
                                        </p:tgtEl>
                                      </p:cBhvr>
                                      <p:to x="100000" y="100000"/>
                                    </p:animScale>
                                    <p:animScale>
                                      <p:cBhvr>
                                        <p:cTn id="331" dur="26">
                                          <p:stCondLst>
                                            <p:cond delay="1642"/>
                                          </p:stCondLst>
                                        </p:cTn>
                                        <p:tgtEl>
                                          <p:spTgt spid="6">
                                            <p:txEl>
                                              <p:pRg st="8" end="8"/>
                                            </p:txEl>
                                          </p:spTgt>
                                        </p:tgtEl>
                                      </p:cBhvr>
                                      <p:to x="100000" y="90000"/>
                                    </p:animScale>
                                    <p:animScale>
                                      <p:cBhvr>
                                        <p:cTn id="332" dur="166" decel="50000">
                                          <p:stCondLst>
                                            <p:cond delay="1668"/>
                                          </p:stCondLst>
                                        </p:cTn>
                                        <p:tgtEl>
                                          <p:spTgt spid="6">
                                            <p:txEl>
                                              <p:pRg st="8" end="8"/>
                                            </p:txEl>
                                          </p:spTgt>
                                        </p:tgtEl>
                                      </p:cBhvr>
                                      <p:to x="100000" y="100000"/>
                                    </p:animScale>
                                    <p:animScale>
                                      <p:cBhvr>
                                        <p:cTn id="333" dur="26">
                                          <p:stCondLst>
                                            <p:cond delay="1808"/>
                                          </p:stCondLst>
                                        </p:cTn>
                                        <p:tgtEl>
                                          <p:spTgt spid="6">
                                            <p:txEl>
                                              <p:pRg st="8" end="8"/>
                                            </p:txEl>
                                          </p:spTgt>
                                        </p:tgtEl>
                                      </p:cBhvr>
                                      <p:to x="100000" y="95000"/>
                                    </p:animScale>
                                    <p:animScale>
                                      <p:cBhvr>
                                        <p:cTn id="334" dur="166" decel="50000">
                                          <p:stCondLst>
                                            <p:cond delay="1834"/>
                                          </p:stCondLst>
                                        </p:cTn>
                                        <p:tgtEl>
                                          <p:spTgt spid="6">
                                            <p:txEl>
                                              <p:pRg st="8" end="8"/>
                                            </p:txEl>
                                          </p:spTgt>
                                        </p:tgtEl>
                                      </p:cBhvr>
                                      <p:to x="100000" y="100000"/>
                                    </p:animScale>
                                  </p:childTnLst>
                                </p:cTn>
                              </p:par>
                              <p:par>
                                <p:cTn id="335" presetID="26" presetClass="entr" presetSubtype="0" fill="hold" nodeType="withEffect">
                                  <p:stCondLst>
                                    <p:cond delay="0"/>
                                  </p:stCondLst>
                                  <p:childTnLst>
                                    <p:set>
                                      <p:cBhvr>
                                        <p:cTn id="336" dur="1" fill="hold">
                                          <p:stCondLst>
                                            <p:cond delay="0"/>
                                          </p:stCondLst>
                                        </p:cTn>
                                        <p:tgtEl>
                                          <p:spTgt spid="6">
                                            <p:txEl>
                                              <p:pRg st="9" end="9"/>
                                            </p:txEl>
                                          </p:spTgt>
                                        </p:tgtEl>
                                        <p:attrNameLst>
                                          <p:attrName>style.visibility</p:attrName>
                                        </p:attrNameLst>
                                      </p:cBhvr>
                                      <p:to>
                                        <p:strVal val="visible"/>
                                      </p:to>
                                    </p:set>
                                    <p:animEffect transition="in" filter="wipe(down)">
                                      <p:cBhvr>
                                        <p:cTn id="337" dur="580">
                                          <p:stCondLst>
                                            <p:cond delay="0"/>
                                          </p:stCondLst>
                                        </p:cTn>
                                        <p:tgtEl>
                                          <p:spTgt spid="6">
                                            <p:txEl>
                                              <p:pRg st="9" end="9"/>
                                            </p:txEl>
                                          </p:spTgt>
                                        </p:tgtEl>
                                      </p:cBhvr>
                                    </p:animEffect>
                                    <p:anim calcmode="lin" valueType="num">
                                      <p:cBhvr>
                                        <p:cTn id="338" dur="1822" tmFilter="0,0; 0.14,0.36; 0.43,0.73; 0.71,0.91; 1.0,1.0">
                                          <p:stCondLst>
                                            <p:cond delay="0"/>
                                          </p:stCondLst>
                                        </p:cTn>
                                        <p:tgtEl>
                                          <p:spTgt spid="6">
                                            <p:txEl>
                                              <p:pRg st="9" end="9"/>
                                            </p:txEl>
                                          </p:spTgt>
                                        </p:tgtEl>
                                        <p:attrNameLst>
                                          <p:attrName>ppt_x</p:attrName>
                                        </p:attrNameLst>
                                      </p:cBhvr>
                                      <p:tavLst>
                                        <p:tav tm="0">
                                          <p:val>
                                            <p:strVal val="#ppt_x-0.25"/>
                                          </p:val>
                                        </p:tav>
                                        <p:tav tm="100000">
                                          <p:val>
                                            <p:strVal val="#ppt_x"/>
                                          </p:val>
                                        </p:tav>
                                      </p:tavLst>
                                    </p:anim>
                                    <p:anim calcmode="lin" valueType="num">
                                      <p:cBhvr>
                                        <p:cTn id="339" dur="664" tmFilter="0.0,0.0; 0.25,0.07; 0.50,0.2; 0.75,0.467; 1.0,1.0">
                                          <p:stCondLst>
                                            <p:cond delay="0"/>
                                          </p:stCondLst>
                                        </p:cTn>
                                        <p:tgtEl>
                                          <p:spTgt spid="6">
                                            <p:txEl>
                                              <p:pRg st="9" end="9"/>
                                            </p:txEl>
                                          </p:spTgt>
                                        </p:tgtEl>
                                        <p:attrNameLst>
                                          <p:attrName>ppt_y</p:attrName>
                                        </p:attrNameLst>
                                      </p:cBhvr>
                                      <p:tavLst>
                                        <p:tav tm="0" fmla="#ppt_y-sin(pi*$)/3">
                                          <p:val>
                                            <p:fltVal val="0.5"/>
                                          </p:val>
                                        </p:tav>
                                        <p:tav tm="100000">
                                          <p:val>
                                            <p:fltVal val="1"/>
                                          </p:val>
                                        </p:tav>
                                      </p:tavLst>
                                    </p:anim>
                                    <p:anim calcmode="lin" valueType="num">
                                      <p:cBhvr>
                                        <p:cTn id="340" dur="664" tmFilter="0, 0; 0.125,0.2665; 0.25,0.4; 0.375,0.465; 0.5,0.5;  0.625,0.535; 0.75,0.6; 0.875,0.7335; 1,1">
                                          <p:stCondLst>
                                            <p:cond delay="664"/>
                                          </p:stCondLst>
                                        </p:cTn>
                                        <p:tgtEl>
                                          <p:spTgt spid="6">
                                            <p:txEl>
                                              <p:pRg st="9" end="9"/>
                                            </p:txEl>
                                          </p:spTgt>
                                        </p:tgtEl>
                                        <p:attrNameLst>
                                          <p:attrName>ppt_y</p:attrName>
                                        </p:attrNameLst>
                                      </p:cBhvr>
                                      <p:tavLst>
                                        <p:tav tm="0" fmla="#ppt_y-sin(pi*$)/9">
                                          <p:val>
                                            <p:fltVal val="0"/>
                                          </p:val>
                                        </p:tav>
                                        <p:tav tm="100000">
                                          <p:val>
                                            <p:fltVal val="1"/>
                                          </p:val>
                                        </p:tav>
                                      </p:tavLst>
                                    </p:anim>
                                    <p:anim calcmode="lin" valueType="num">
                                      <p:cBhvr>
                                        <p:cTn id="341" dur="332" tmFilter="0, 0; 0.125,0.2665; 0.25,0.4; 0.375,0.465; 0.5,0.5;  0.625,0.535; 0.75,0.6; 0.875,0.7335; 1,1">
                                          <p:stCondLst>
                                            <p:cond delay="1324"/>
                                          </p:stCondLst>
                                        </p:cTn>
                                        <p:tgtEl>
                                          <p:spTgt spid="6">
                                            <p:txEl>
                                              <p:pRg st="9" end="9"/>
                                            </p:txEl>
                                          </p:spTgt>
                                        </p:tgtEl>
                                        <p:attrNameLst>
                                          <p:attrName>ppt_y</p:attrName>
                                        </p:attrNameLst>
                                      </p:cBhvr>
                                      <p:tavLst>
                                        <p:tav tm="0" fmla="#ppt_y-sin(pi*$)/27">
                                          <p:val>
                                            <p:fltVal val="0"/>
                                          </p:val>
                                        </p:tav>
                                        <p:tav tm="100000">
                                          <p:val>
                                            <p:fltVal val="1"/>
                                          </p:val>
                                        </p:tav>
                                      </p:tavLst>
                                    </p:anim>
                                    <p:anim calcmode="lin" valueType="num">
                                      <p:cBhvr>
                                        <p:cTn id="342" dur="164" tmFilter="0, 0; 0.125,0.2665; 0.25,0.4; 0.375,0.465; 0.5,0.5;  0.625,0.535; 0.75,0.6; 0.875,0.7335; 1,1">
                                          <p:stCondLst>
                                            <p:cond delay="1656"/>
                                          </p:stCondLst>
                                        </p:cTn>
                                        <p:tgtEl>
                                          <p:spTgt spid="6">
                                            <p:txEl>
                                              <p:pRg st="9" end="9"/>
                                            </p:txEl>
                                          </p:spTgt>
                                        </p:tgtEl>
                                        <p:attrNameLst>
                                          <p:attrName>ppt_y</p:attrName>
                                        </p:attrNameLst>
                                      </p:cBhvr>
                                      <p:tavLst>
                                        <p:tav tm="0" fmla="#ppt_y-sin(pi*$)/81">
                                          <p:val>
                                            <p:fltVal val="0"/>
                                          </p:val>
                                        </p:tav>
                                        <p:tav tm="100000">
                                          <p:val>
                                            <p:fltVal val="1"/>
                                          </p:val>
                                        </p:tav>
                                      </p:tavLst>
                                    </p:anim>
                                    <p:animScale>
                                      <p:cBhvr>
                                        <p:cTn id="343" dur="26">
                                          <p:stCondLst>
                                            <p:cond delay="650"/>
                                          </p:stCondLst>
                                        </p:cTn>
                                        <p:tgtEl>
                                          <p:spTgt spid="6">
                                            <p:txEl>
                                              <p:pRg st="9" end="9"/>
                                            </p:txEl>
                                          </p:spTgt>
                                        </p:tgtEl>
                                      </p:cBhvr>
                                      <p:to x="100000" y="60000"/>
                                    </p:animScale>
                                    <p:animScale>
                                      <p:cBhvr>
                                        <p:cTn id="344" dur="166" decel="50000">
                                          <p:stCondLst>
                                            <p:cond delay="676"/>
                                          </p:stCondLst>
                                        </p:cTn>
                                        <p:tgtEl>
                                          <p:spTgt spid="6">
                                            <p:txEl>
                                              <p:pRg st="9" end="9"/>
                                            </p:txEl>
                                          </p:spTgt>
                                        </p:tgtEl>
                                      </p:cBhvr>
                                      <p:to x="100000" y="100000"/>
                                    </p:animScale>
                                    <p:animScale>
                                      <p:cBhvr>
                                        <p:cTn id="345" dur="26">
                                          <p:stCondLst>
                                            <p:cond delay="1312"/>
                                          </p:stCondLst>
                                        </p:cTn>
                                        <p:tgtEl>
                                          <p:spTgt spid="6">
                                            <p:txEl>
                                              <p:pRg st="9" end="9"/>
                                            </p:txEl>
                                          </p:spTgt>
                                        </p:tgtEl>
                                      </p:cBhvr>
                                      <p:to x="100000" y="80000"/>
                                    </p:animScale>
                                    <p:animScale>
                                      <p:cBhvr>
                                        <p:cTn id="346" dur="166" decel="50000">
                                          <p:stCondLst>
                                            <p:cond delay="1338"/>
                                          </p:stCondLst>
                                        </p:cTn>
                                        <p:tgtEl>
                                          <p:spTgt spid="6">
                                            <p:txEl>
                                              <p:pRg st="9" end="9"/>
                                            </p:txEl>
                                          </p:spTgt>
                                        </p:tgtEl>
                                      </p:cBhvr>
                                      <p:to x="100000" y="100000"/>
                                    </p:animScale>
                                    <p:animScale>
                                      <p:cBhvr>
                                        <p:cTn id="347" dur="26">
                                          <p:stCondLst>
                                            <p:cond delay="1642"/>
                                          </p:stCondLst>
                                        </p:cTn>
                                        <p:tgtEl>
                                          <p:spTgt spid="6">
                                            <p:txEl>
                                              <p:pRg st="9" end="9"/>
                                            </p:txEl>
                                          </p:spTgt>
                                        </p:tgtEl>
                                      </p:cBhvr>
                                      <p:to x="100000" y="90000"/>
                                    </p:animScale>
                                    <p:animScale>
                                      <p:cBhvr>
                                        <p:cTn id="348" dur="166" decel="50000">
                                          <p:stCondLst>
                                            <p:cond delay="1668"/>
                                          </p:stCondLst>
                                        </p:cTn>
                                        <p:tgtEl>
                                          <p:spTgt spid="6">
                                            <p:txEl>
                                              <p:pRg st="9" end="9"/>
                                            </p:txEl>
                                          </p:spTgt>
                                        </p:tgtEl>
                                      </p:cBhvr>
                                      <p:to x="100000" y="100000"/>
                                    </p:animScale>
                                    <p:animScale>
                                      <p:cBhvr>
                                        <p:cTn id="349" dur="26">
                                          <p:stCondLst>
                                            <p:cond delay="1808"/>
                                          </p:stCondLst>
                                        </p:cTn>
                                        <p:tgtEl>
                                          <p:spTgt spid="6">
                                            <p:txEl>
                                              <p:pRg st="9" end="9"/>
                                            </p:txEl>
                                          </p:spTgt>
                                        </p:tgtEl>
                                      </p:cBhvr>
                                      <p:to x="100000" y="95000"/>
                                    </p:animScale>
                                    <p:animScale>
                                      <p:cBhvr>
                                        <p:cTn id="350" dur="166" decel="50000">
                                          <p:stCondLst>
                                            <p:cond delay="1834"/>
                                          </p:stCondLst>
                                        </p:cTn>
                                        <p:tgtEl>
                                          <p:spTgt spid="6">
                                            <p:txEl>
                                              <p:pRg st="9" end="9"/>
                                            </p:txEl>
                                          </p:spTgt>
                                        </p:tgtEl>
                                      </p:cBhvr>
                                      <p:to x="100000" y="100000"/>
                                    </p:animScale>
                                  </p:childTnLst>
                                </p:cTn>
                              </p:par>
                              <p:par>
                                <p:cTn id="351" presetID="26" presetClass="entr" presetSubtype="0" fill="hold" nodeType="withEffect">
                                  <p:stCondLst>
                                    <p:cond delay="0"/>
                                  </p:stCondLst>
                                  <p:childTnLst>
                                    <p:set>
                                      <p:cBhvr>
                                        <p:cTn id="352" dur="1" fill="hold">
                                          <p:stCondLst>
                                            <p:cond delay="0"/>
                                          </p:stCondLst>
                                        </p:cTn>
                                        <p:tgtEl>
                                          <p:spTgt spid="6">
                                            <p:txEl>
                                              <p:pRg st="10" end="10"/>
                                            </p:txEl>
                                          </p:spTgt>
                                        </p:tgtEl>
                                        <p:attrNameLst>
                                          <p:attrName>style.visibility</p:attrName>
                                        </p:attrNameLst>
                                      </p:cBhvr>
                                      <p:to>
                                        <p:strVal val="visible"/>
                                      </p:to>
                                    </p:set>
                                    <p:animEffect transition="in" filter="wipe(down)">
                                      <p:cBhvr>
                                        <p:cTn id="353" dur="580">
                                          <p:stCondLst>
                                            <p:cond delay="0"/>
                                          </p:stCondLst>
                                        </p:cTn>
                                        <p:tgtEl>
                                          <p:spTgt spid="6">
                                            <p:txEl>
                                              <p:pRg st="10" end="10"/>
                                            </p:txEl>
                                          </p:spTgt>
                                        </p:tgtEl>
                                      </p:cBhvr>
                                    </p:animEffect>
                                    <p:anim calcmode="lin" valueType="num">
                                      <p:cBhvr>
                                        <p:cTn id="354" dur="1822" tmFilter="0,0; 0.14,0.36; 0.43,0.73; 0.71,0.91; 1.0,1.0">
                                          <p:stCondLst>
                                            <p:cond delay="0"/>
                                          </p:stCondLst>
                                        </p:cTn>
                                        <p:tgtEl>
                                          <p:spTgt spid="6">
                                            <p:txEl>
                                              <p:pRg st="10" end="10"/>
                                            </p:txEl>
                                          </p:spTgt>
                                        </p:tgtEl>
                                        <p:attrNameLst>
                                          <p:attrName>ppt_x</p:attrName>
                                        </p:attrNameLst>
                                      </p:cBhvr>
                                      <p:tavLst>
                                        <p:tav tm="0">
                                          <p:val>
                                            <p:strVal val="#ppt_x-0.25"/>
                                          </p:val>
                                        </p:tav>
                                        <p:tav tm="100000">
                                          <p:val>
                                            <p:strVal val="#ppt_x"/>
                                          </p:val>
                                        </p:tav>
                                      </p:tavLst>
                                    </p:anim>
                                    <p:anim calcmode="lin" valueType="num">
                                      <p:cBhvr>
                                        <p:cTn id="355" dur="664" tmFilter="0.0,0.0; 0.25,0.07; 0.50,0.2; 0.75,0.467; 1.0,1.0">
                                          <p:stCondLst>
                                            <p:cond delay="0"/>
                                          </p:stCondLst>
                                        </p:cTn>
                                        <p:tgtEl>
                                          <p:spTgt spid="6">
                                            <p:txEl>
                                              <p:pRg st="10" end="10"/>
                                            </p:txEl>
                                          </p:spTgt>
                                        </p:tgtEl>
                                        <p:attrNameLst>
                                          <p:attrName>ppt_y</p:attrName>
                                        </p:attrNameLst>
                                      </p:cBhvr>
                                      <p:tavLst>
                                        <p:tav tm="0" fmla="#ppt_y-sin(pi*$)/3">
                                          <p:val>
                                            <p:fltVal val="0.5"/>
                                          </p:val>
                                        </p:tav>
                                        <p:tav tm="100000">
                                          <p:val>
                                            <p:fltVal val="1"/>
                                          </p:val>
                                        </p:tav>
                                      </p:tavLst>
                                    </p:anim>
                                    <p:anim calcmode="lin" valueType="num">
                                      <p:cBhvr>
                                        <p:cTn id="356" dur="664" tmFilter="0, 0; 0.125,0.2665; 0.25,0.4; 0.375,0.465; 0.5,0.5;  0.625,0.535; 0.75,0.6; 0.875,0.7335; 1,1">
                                          <p:stCondLst>
                                            <p:cond delay="664"/>
                                          </p:stCondLst>
                                        </p:cTn>
                                        <p:tgtEl>
                                          <p:spTgt spid="6">
                                            <p:txEl>
                                              <p:pRg st="10" end="10"/>
                                            </p:txEl>
                                          </p:spTgt>
                                        </p:tgtEl>
                                        <p:attrNameLst>
                                          <p:attrName>ppt_y</p:attrName>
                                        </p:attrNameLst>
                                      </p:cBhvr>
                                      <p:tavLst>
                                        <p:tav tm="0" fmla="#ppt_y-sin(pi*$)/9">
                                          <p:val>
                                            <p:fltVal val="0"/>
                                          </p:val>
                                        </p:tav>
                                        <p:tav tm="100000">
                                          <p:val>
                                            <p:fltVal val="1"/>
                                          </p:val>
                                        </p:tav>
                                      </p:tavLst>
                                    </p:anim>
                                    <p:anim calcmode="lin" valueType="num">
                                      <p:cBhvr>
                                        <p:cTn id="357" dur="332" tmFilter="0, 0; 0.125,0.2665; 0.25,0.4; 0.375,0.465; 0.5,0.5;  0.625,0.535; 0.75,0.6; 0.875,0.7335; 1,1">
                                          <p:stCondLst>
                                            <p:cond delay="1324"/>
                                          </p:stCondLst>
                                        </p:cTn>
                                        <p:tgtEl>
                                          <p:spTgt spid="6">
                                            <p:txEl>
                                              <p:pRg st="10" end="10"/>
                                            </p:txEl>
                                          </p:spTgt>
                                        </p:tgtEl>
                                        <p:attrNameLst>
                                          <p:attrName>ppt_y</p:attrName>
                                        </p:attrNameLst>
                                      </p:cBhvr>
                                      <p:tavLst>
                                        <p:tav tm="0" fmla="#ppt_y-sin(pi*$)/27">
                                          <p:val>
                                            <p:fltVal val="0"/>
                                          </p:val>
                                        </p:tav>
                                        <p:tav tm="100000">
                                          <p:val>
                                            <p:fltVal val="1"/>
                                          </p:val>
                                        </p:tav>
                                      </p:tavLst>
                                    </p:anim>
                                    <p:anim calcmode="lin" valueType="num">
                                      <p:cBhvr>
                                        <p:cTn id="358" dur="164" tmFilter="0, 0; 0.125,0.2665; 0.25,0.4; 0.375,0.465; 0.5,0.5;  0.625,0.535; 0.75,0.6; 0.875,0.7335; 1,1">
                                          <p:stCondLst>
                                            <p:cond delay="1656"/>
                                          </p:stCondLst>
                                        </p:cTn>
                                        <p:tgtEl>
                                          <p:spTgt spid="6">
                                            <p:txEl>
                                              <p:pRg st="10" end="10"/>
                                            </p:txEl>
                                          </p:spTgt>
                                        </p:tgtEl>
                                        <p:attrNameLst>
                                          <p:attrName>ppt_y</p:attrName>
                                        </p:attrNameLst>
                                      </p:cBhvr>
                                      <p:tavLst>
                                        <p:tav tm="0" fmla="#ppt_y-sin(pi*$)/81">
                                          <p:val>
                                            <p:fltVal val="0"/>
                                          </p:val>
                                        </p:tav>
                                        <p:tav tm="100000">
                                          <p:val>
                                            <p:fltVal val="1"/>
                                          </p:val>
                                        </p:tav>
                                      </p:tavLst>
                                    </p:anim>
                                    <p:animScale>
                                      <p:cBhvr>
                                        <p:cTn id="359" dur="26">
                                          <p:stCondLst>
                                            <p:cond delay="650"/>
                                          </p:stCondLst>
                                        </p:cTn>
                                        <p:tgtEl>
                                          <p:spTgt spid="6">
                                            <p:txEl>
                                              <p:pRg st="10" end="10"/>
                                            </p:txEl>
                                          </p:spTgt>
                                        </p:tgtEl>
                                      </p:cBhvr>
                                      <p:to x="100000" y="60000"/>
                                    </p:animScale>
                                    <p:animScale>
                                      <p:cBhvr>
                                        <p:cTn id="360" dur="166" decel="50000">
                                          <p:stCondLst>
                                            <p:cond delay="676"/>
                                          </p:stCondLst>
                                        </p:cTn>
                                        <p:tgtEl>
                                          <p:spTgt spid="6">
                                            <p:txEl>
                                              <p:pRg st="10" end="10"/>
                                            </p:txEl>
                                          </p:spTgt>
                                        </p:tgtEl>
                                      </p:cBhvr>
                                      <p:to x="100000" y="100000"/>
                                    </p:animScale>
                                    <p:animScale>
                                      <p:cBhvr>
                                        <p:cTn id="361" dur="26">
                                          <p:stCondLst>
                                            <p:cond delay="1312"/>
                                          </p:stCondLst>
                                        </p:cTn>
                                        <p:tgtEl>
                                          <p:spTgt spid="6">
                                            <p:txEl>
                                              <p:pRg st="10" end="10"/>
                                            </p:txEl>
                                          </p:spTgt>
                                        </p:tgtEl>
                                      </p:cBhvr>
                                      <p:to x="100000" y="80000"/>
                                    </p:animScale>
                                    <p:animScale>
                                      <p:cBhvr>
                                        <p:cTn id="362" dur="166" decel="50000">
                                          <p:stCondLst>
                                            <p:cond delay="1338"/>
                                          </p:stCondLst>
                                        </p:cTn>
                                        <p:tgtEl>
                                          <p:spTgt spid="6">
                                            <p:txEl>
                                              <p:pRg st="10" end="10"/>
                                            </p:txEl>
                                          </p:spTgt>
                                        </p:tgtEl>
                                      </p:cBhvr>
                                      <p:to x="100000" y="100000"/>
                                    </p:animScale>
                                    <p:animScale>
                                      <p:cBhvr>
                                        <p:cTn id="363" dur="26">
                                          <p:stCondLst>
                                            <p:cond delay="1642"/>
                                          </p:stCondLst>
                                        </p:cTn>
                                        <p:tgtEl>
                                          <p:spTgt spid="6">
                                            <p:txEl>
                                              <p:pRg st="10" end="10"/>
                                            </p:txEl>
                                          </p:spTgt>
                                        </p:tgtEl>
                                      </p:cBhvr>
                                      <p:to x="100000" y="90000"/>
                                    </p:animScale>
                                    <p:animScale>
                                      <p:cBhvr>
                                        <p:cTn id="364" dur="166" decel="50000">
                                          <p:stCondLst>
                                            <p:cond delay="1668"/>
                                          </p:stCondLst>
                                        </p:cTn>
                                        <p:tgtEl>
                                          <p:spTgt spid="6">
                                            <p:txEl>
                                              <p:pRg st="10" end="10"/>
                                            </p:txEl>
                                          </p:spTgt>
                                        </p:tgtEl>
                                      </p:cBhvr>
                                      <p:to x="100000" y="100000"/>
                                    </p:animScale>
                                    <p:animScale>
                                      <p:cBhvr>
                                        <p:cTn id="365" dur="26">
                                          <p:stCondLst>
                                            <p:cond delay="1808"/>
                                          </p:stCondLst>
                                        </p:cTn>
                                        <p:tgtEl>
                                          <p:spTgt spid="6">
                                            <p:txEl>
                                              <p:pRg st="10" end="10"/>
                                            </p:txEl>
                                          </p:spTgt>
                                        </p:tgtEl>
                                      </p:cBhvr>
                                      <p:to x="100000" y="95000"/>
                                    </p:animScale>
                                    <p:animScale>
                                      <p:cBhvr>
                                        <p:cTn id="366" dur="166" decel="50000">
                                          <p:stCondLst>
                                            <p:cond delay="1834"/>
                                          </p:stCondLst>
                                        </p:cTn>
                                        <p:tgtEl>
                                          <p:spTgt spid="6">
                                            <p:txEl>
                                              <p:pRg st="10" end="10"/>
                                            </p:txEl>
                                          </p:spTgt>
                                        </p:tgtEl>
                                      </p:cBhvr>
                                      <p:to x="100000" y="100000"/>
                                    </p:animScale>
                                  </p:childTnLst>
                                </p:cTn>
                              </p:par>
                              <p:par>
                                <p:cTn id="367" presetID="26" presetClass="entr" presetSubtype="0" fill="hold" nodeType="withEffect">
                                  <p:stCondLst>
                                    <p:cond delay="0"/>
                                  </p:stCondLst>
                                  <p:childTnLst>
                                    <p:set>
                                      <p:cBhvr>
                                        <p:cTn id="368" dur="1" fill="hold">
                                          <p:stCondLst>
                                            <p:cond delay="0"/>
                                          </p:stCondLst>
                                        </p:cTn>
                                        <p:tgtEl>
                                          <p:spTgt spid="6">
                                            <p:txEl>
                                              <p:pRg st="11" end="11"/>
                                            </p:txEl>
                                          </p:spTgt>
                                        </p:tgtEl>
                                        <p:attrNameLst>
                                          <p:attrName>style.visibility</p:attrName>
                                        </p:attrNameLst>
                                      </p:cBhvr>
                                      <p:to>
                                        <p:strVal val="visible"/>
                                      </p:to>
                                    </p:set>
                                    <p:animEffect transition="in" filter="wipe(down)">
                                      <p:cBhvr>
                                        <p:cTn id="369" dur="580">
                                          <p:stCondLst>
                                            <p:cond delay="0"/>
                                          </p:stCondLst>
                                        </p:cTn>
                                        <p:tgtEl>
                                          <p:spTgt spid="6">
                                            <p:txEl>
                                              <p:pRg st="11" end="11"/>
                                            </p:txEl>
                                          </p:spTgt>
                                        </p:tgtEl>
                                      </p:cBhvr>
                                    </p:animEffect>
                                    <p:anim calcmode="lin" valueType="num">
                                      <p:cBhvr>
                                        <p:cTn id="370" dur="1822" tmFilter="0,0; 0.14,0.36; 0.43,0.73; 0.71,0.91; 1.0,1.0">
                                          <p:stCondLst>
                                            <p:cond delay="0"/>
                                          </p:stCondLst>
                                        </p:cTn>
                                        <p:tgtEl>
                                          <p:spTgt spid="6">
                                            <p:txEl>
                                              <p:pRg st="11" end="11"/>
                                            </p:txEl>
                                          </p:spTgt>
                                        </p:tgtEl>
                                        <p:attrNameLst>
                                          <p:attrName>ppt_x</p:attrName>
                                        </p:attrNameLst>
                                      </p:cBhvr>
                                      <p:tavLst>
                                        <p:tav tm="0">
                                          <p:val>
                                            <p:strVal val="#ppt_x-0.25"/>
                                          </p:val>
                                        </p:tav>
                                        <p:tav tm="100000">
                                          <p:val>
                                            <p:strVal val="#ppt_x"/>
                                          </p:val>
                                        </p:tav>
                                      </p:tavLst>
                                    </p:anim>
                                    <p:anim calcmode="lin" valueType="num">
                                      <p:cBhvr>
                                        <p:cTn id="371" dur="664" tmFilter="0.0,0.0; 0.25,0.07; 0.50,0.2; 0.75,0.467; 1.0,1.0">
                                          <p:stCondLst>
                                            <p:cond delay="0"/>
                                          </p:stCondLst>
                                        </p:cTn>
                                        <p:tgtEl>
                                          <p:spTgt spid="6">
                                            <p:txEl>
                                              <p:pRg st="11" end="11"/>
                                            </p:txEl>
                                          </p:spTgt>
                                        </p:tgtEl>
                                        <p:attrNameLst>
                                          <p:attrName>ppt_y</p:attrName>
                                        </p:attrNameLst>
                                      </p:cBhvr>
                                      <p:tavLst>
                                        <p:tav tm="0" fmla="#ppt_y-sin(pi*$)/3">
                                          <p:val>
                                            <p:fltVal val="0.5"/>
                                          </p:val>
                                        </p:tav>
                                        <p:tav tm="100000">
                                          <p:val>
                                            <p:fltVal val="1"/>
                                          </p:val>
                                        </p:tav>
                                      </p:tavLst>
                                    </p:anim>
                                    <p:anim calcmode="lin" valueType="num">
                                      <p:cBhvr>
                                        <p:cTn id="372" dur="664" tmFilter="0, 0; 0.125,0.2665; 0.25,0.4; 0.375,0.465; 0.5,0.5;  0.625,0.535; 0.75,0.6; 0.875,0.7335; 1,1">
                                          <p:stCondLst>
                                            <p:cond delay="664"/>
                                          </p:stCondLst>
                                        </p:cTn>
                                        <p:tgtEl>
                                          <p:spTgt spid="6">
                                            <p:txEl>
                                              <p:pRg st="11" end="11"/>
                                            </p:txEl>
                                          </p:spTgt>
                                        </p:tgtEl>
                                        <p:attrNameLst>
                                          <p:attrName>ppt_y</p:attrName>
                                        </p:attrNameLst>
                                      </p:cBhvr>
                                      <p:tavLst>
                                        <p:tav tm="0" fmla="#ppt_y-sin(pi*$)/9">
                                          <p:val>
                                            <p:fltVal val="0"/>
                                          </p:val>
                                        </p:tav>
                                        <p:tav tm="100000">
                                          <p:val>
                                            <p:fltVal val="1"/>
                                          </p:val>
                                        </p:tav>
                                      </p:tavLst>
                                    </p:anim>
                                    <p:anim calcmode="lin" valueType="num">
                                      <p:cBhvr>
                                        <p:cTn id="373" dur="332" tmFilter="0, 0; 0.125,0.2665; 0.25,0.4; 0.375,0.465; 0.5,0.5;  0.625,0.535; 0.75,0.6; 0.875,0.7335; 1,1">
                                          <p:stCondLst>
                                            <p:cond delay="1324"/>
                                          </p:stCondLst>
                                        </p:cTn>
                                        <p:tgtEl>
                                          <p:spTgt spid="6">
                                            <p:txEl>
                                              <p:pRg st="11" end="11"/>
                                            </p:txEl>
                                          </p:spTgt>
                                        </p:tgtEl>
                                        <p:attrNameLst>
                                          <p:attrName>ppt_y</p:attrName>
                                        </p:attrNameLst>
                                      </p:cBhvr>
                                      <p:tavLst>
                                        <p:tav tm="0" fmla="#ppt_y-sin(pi*$)/27">
                                          <p:val>
                                            <p:fltVal val="0"/>
                                          </p:val>
                                        </p:tav>
                                        <p:tav tm="100000">
                                          <p:val>
                                            <p:fltVal val="1"/>
                                          </p:val>
                                        </p:tav>
                                      </p:tavLst>
                                    </p:anim>
                                    <p:anim calcmode="lin" valueType="num">
                                      <p:cBhvr>
                                        <p:cTn id="374" dur="164" tmFilter="0, 0; 0.125,0.2665; 0.25,0.4; 0.375,0.465; 0.5,0.5;  0.625,0.535; 0.75,0.6; 0.875,0.7335; 1,1">
                                          <p:stCondLst>
                                            <p:cond delay="1656"/>
                                          </p:stCondLst>
                                        </p:cTn>
                                        <p:tgtEl>
                                          <p:spTgt spid="6">
                                            <p:txEl>
                                              <p:pRg st="11" end="11"/>
                                            </p:txEl>
                                          </p:spTgt>
                                        </p:tgtEl>
                                        <p:attrNameLst>
                                          <p:attrName>ppt_y</p:attrName>
                                        </p:attrNameLst>
                                      </p:cBhvr>
                                      <p:tavLst>
                                        <p:tav tm="0" fmla="#ppt_y-sin(pi*$)/81">
                                          <p:val>
                                            <p:fltVal val="0"/>
                                          </p:val>
                                        </p:tav>
                                        <p:tav tm="100000">
                                          <p:val>
                                            <p:fltVal val="1"/>
                                          </p:val>
                                        </p:tav>
                                      </p:tavLst>
                                    </p:anim>
                                    <p:animScale>
                                      <p:cBhvr>
                                        <p:cTn id="375" dur="26">
                                          <p:stCondLst>
                                            <p:cond delay="650"/>
                                          </p:stCondLst>
                                        </p:cTn>
                                        <p:tgtEl>
                                          <p:spTgt spid="6">
                                            <p:txEl>
                                              <p:pRg st="11" end="11"/>
                                            </p:txEl>
                                          </p:spTgt>
                                        </p:tgtEl>
                                      </p:cBhvr>
                                      <p:to x="100000" y="60000"/>
                                    </p:animScale>
                                    <p:animScale>
                                      <p:cBhvr>
                                        <p:cTn id="376" dur="166" decel="50000">
                                          <p:stCondLst>
                                            <p:cond delay="676"/>
                                          </p:stCondLst>
                                        </p:cTn>
                                        <p:tgtEl>
                                          <p:spTgt spid="6">
                                            <p:txEl>
                                              <p:pRg st="11" end="11"/>
                                            </p:txEl>
                                          </p:spTgt>
                                        </p:tgtEl>
                                      </p:cBhvr>
                                      <p:to x="100000" y="100000"/>
                                    </p:animScale>
                                    <p:animScale>
                                      <p:cBhvr>
                                        <p:cTn id="377" dur="26">
                                          <p:stCondLst>
                                            <p:cond delay="1312"/>
                                          </p:stCondLst>
                                        </p:cTn>
                                        <p:tgtEl>
                                          <p:spTgt spid="6">
                                            <p:txEl>
                                              <p:pRg st="11" end="11"/>
                                            </p:txEl>
                                          </p:spTgt>
                                        </p:tgtEl>
                                      </p:cBhvr>
                                      <p:to x="100000" y="80000"/>
                                    </p:animScale>
                                    <p:animScale>
                                      <p:cBhvr>
                                        <p:cTn id="378" dur="166" decel="50000">
                                          <p:stCondLst>
                                            <p:cond delay="1338"/>
                                          </p:stCondLst>
                                        </p:cTn>
                                        <p:tgtEl>
                                          <p:spTgt spid="6">
                                            <p:txEl>
                                              <p:pRg st="11" end="11"/>
                                            </p:txEl>
                                          </p:spTgt>
                                        </p:tgtEl>
                                      </p:cBhvr>
                                      <p:to x="100000" y="100000"/>
                                    </p:animScale>
                                    <p:animScale>
                                      <p:cBhvr>
                                        <p:cTn id="379" dur="26">
                                          <p:stCondLst>
                                            <p:cond delay="1642"/>
                                          </p:stCondLst>
                                        </p:cTn>
                                        <p:tgtEl>
                                          <p:spTgt spid="6">
                                            <p:txEl>
                                              <p:pRg st="11" end="11"/>
                                            </p:txEl>
                                          </p:spTgt>
                                        </p:tgtEl>
                                      </p:cBhvr>
                                      <p:to x="100000" y="90000"/>
                                    </p:animScale>
                                    <p:animScale>
                                      <p:cBhvr>
                                        <p:cTn id="380" dur="166" decel="50000">
                                          <p:stCondLst>
                                            <p:cond delay="1668"/>
                                          </p:stCondLst>
                                        </p:cTn>
                                        <p:tgtEl>
                                          <p:spTgt spid="6">
                                            <p:txEl>
                                              <p:pRg st="11" end="11"/>
                                            </p:txEl>
                                          </p:spTgt>
                                        </p:tgtEl>
                                      </p:cBhvr>
                                      <p:to x="100000" y="100000"/>
                                    </p:animScale>
                                    <p:animScale>
                                      <p:cBhvr>
                                        <p:cTn id="381" dur="26">
                                          <p:stCondLst>
                                            <p:cond delay="1808"/>
                                          </p:stCondLst>
                                        </p:cTn>
                                        <p:tgtEl>
                                          <p:spTgt spid="6">
                                            <p:txEl>
                                              <p:pRg st="11" end="11"/>
                                            </p:txEl>
                                          </p:spTgt>
                                        </p:tgtEl>
                                      </p:cBhvr>
                                      <p:to x="100000" y="95000"/>
                                    </p:animScale>
                                    <p:animScale>
                                      <p:cBhvr>
                                        <p:cTn id="382" dur="166" decel="50000">
                                          <p:stCondLst>
                                            <p:cond delay="1834"/>
                                          </p:stCondLst>
                                        </p:cTn>
                                        <p:tgtEl>
                                          <p:spTgt spid="6">
                                            <p:txEl>
                                              <p:pRg st="11" end="11"/>
                                            </p:txEl>
                                          </p:spTgt>
                                        </p:tgtEl>
                                      </p:cBhvr>
                                      <p:to x="100000" y="100000"/>
                                    </p:animScale>
                                  </p:childTnLst>
                                </p:cTn>
                              </p:par>
                              <p:par>
                                <p:cTn id="383" presetID="26" presetClass="entr" presetSubtype="0" fill="hold" nodeType="withEffect">
                                  <p:stCondLst>
                                    <p:cond delay="0"/>
                                  </p:stCondLst>
                                  <p:childTnLst>
                                    <p:set>
                                      <p:cBhvr>
                                        <p:cTn id="384" dur="1" fill="hold">
                                          <p:stCondLst>
                                            <p:cond delay="0"/>
                                          </p:stCondLst>
                                        </p:cTn>
                                        <p:tgtEl>
                                          <p:spTgt spid="6">
                                            <p:txEl>
                                              <p:pRg st="12" end="12"/>
                                            </p:txEl>
                                          </p:spTgt>
                                        </p:tgtEl>
                                        <p:attrNameLst>
                                          <p:attrName>style.visibility</p:attrName>
                                        </p:attrNameLst>
                                      </p:cBhvr>
                                      <p:to>
                                        <p:strVal val="visible"/>
                                      </p:to>
                                    </p:set>
                                    <p:animEffect transition="in" filter="wipe(down)">
                                      <p:cBhvr>
                                        <p:cTn id="385" dur="580">
                                          <p:stCondLst>
                                            <p:cond delay="0"/>
                                          </p:stCondLst>
                                        </p:cTn>
                                        <p:tgtEl>
                                          <p:spTgt spid="6">
                                            <p:txEl>
                                              <p:pRg st="12" end="12"/>
                                            </p:txEl>
                                          </p:spTgt>
                                        </p:tgtEl>
                                      </p:cBhvr>
                                    </p:animEffect>
                                    <p:anim calcmode="lin" valueType="num">
                                      <p:cBhvr>
                                        <p:cTn id="386" dur="1822" tmFilter="0,0; 0.14,0.36; 0.43,0.73; 0.71,0.91; 1.0,1.0">
                                          <p:stCondLst>
                                            <p:cond delay="0"/>
                                          </p:stCondLst>
                                        </p:cTn>
                                        <p:tgtEl>
                                          <p:spTgt spid="6">
                                            <p:txEl>
                                              <p:pRg st="12" end="12"/>
                                            </p:txEl>
                                          </p:spTgt>
                                        </p:tgtEl>
                                        <p:attrNameLst>
                                          <p:attrName>ppt_x</p:attrName>
                                        </p:attrNameLst>
                                      </p:cBhvr>
                                      <p:tavLst>
                                        <p:tav tm="0">
                                          <p:val>
                                            <p:strVal val="#ppt_x-0.25"/>
                                          </p:val>
                                        </p:tav>
                                        <p:tav tm="100000">
                                          <p:val>
                                            <p:strVal val="#ppt_x"/>
                                          </p:val>
                                        </p:tav>
                                      </p:tavLst>
                                    </p:anim>
                                    <p:anim calcmode="lin" valueType="num">
                                      <p:cBhvr>
                                        <p:cTn id="387" dur="664" tmFilter="0.0,0.0; 0.25,0.07; 0.50,0.2; 0.75,0.467; 1.0,1.0">
                                          <p:stCondLst>
                                            <p:cond delay="0"/>
                                          </p:stCondLst>
                                        </p:cTn>
                                        <p:tgtEl>
                                          <p:spTgt spid="6">
                                            <p:txEl>
                                              <p:pRg st="12" end="12"/>
                                            </p:txEl>
                                          </p:spTgt>
                                        </p:tgtEl>
                                        <p:attrNameLst>
                                          <p:attrName>ppt_y</p:attrName>
                                        </p:attrNameLst>
                                      </p:cBhvr>
                                      <p:tavLst>
                                        <p:tav tm="0" fmla="#ppt_y-sin(pi*$)/3">
                                          <p:val>
                                            <p:fltVal val="0.5"/>
                                          </p:val>
                                        </p:tav>
                                        <p:tav tm="100000">
                                          <p:val>
                                            <p:fltVal val="1"/>
                                          </p:val>
                                        </p:tav>
                                      </p:tavLst>
                                    </p:anim>
                                    <p:anim calcmode="lin" valueType="num">
                                      <p:cBhvr>
                                        <p:cTn id="388" dur="664" tmFilter="0, 0; 0.125,0.2665; 0.25,0.4; 0.375,0.465; 0.5,0.5;  0.625,0.535; 0.75,0.6; 0.875,0.7335; 1,1">
                                          <p:stCondLst>
                                            <p:cond delay="664"/>
                                          </p:stCondLst>
                                        </p:cTn>
                                        <p:tgtEl>
                                          <p:spTgt spid="6">
                                            <p:txEl>
                                              <p:pRg st="12" end="12"/>
                                            </p:txEl>
                                          </p:spTgt>
                                        </p:tgtEl>
                                        <p:attrNameLst>
                                          <p:attrName>ppt_y</p:attrName>
                                        </p:attrNameLst>
                                      </p:cBhvr>
                                      <p:tavLst>
                                        <p:tav tm="0" fmla="#ppt_y-sin(pi*$)/9">
                                          <p:val>
                                            <p:fltVal val="0"/>
                                          </p:val>
                                        </p:tav>
                                        <p:tav tm="100000">
                                          <p:val>
                                            <p:fltVal val="1"/>
                                          </p:val>
                                        </p:tav>
                                      </p:tavLst>
                                    </p:anim>
                                    <p:anim calcmode="lin" valueType="num">
                                      <p:cBhvr>
                                        <p:cTn id="389" dur="332" tmFilter="0, 0; 0.125,0.2665; 0.25,0.4; 0.375,0.465; 0.5,0.5;  0.625,0.535; 0.75,0.6; 0.875,0.7335; 1,1">
                                          <p:stCondLst>
                                            <p:cond delay="1324"/>
                                          </p:stCondLst>
                                        </p:cTn>
                                        <p:tgtEl>
                                          <p:spTgt spid="6">
                                            <p:txEl>
                                              <p:pRg st="12" end="12"/>
                                            </p:txEl>
                                          </p:spTgt>
                                        </p:tgtEl>
                                        <p:attrNameLst>
                                          <p:attrName>ppt_y</p:attrName>
                                        </p:attrNameLst>
                                      </p:cBhvr>
                                      <p:tavLst>
                                        <p:tav tm="0" fmla="#ppt_y-sin(pi*$)/27">
                                          <p:val>
                                            <p:fltVal val="0"/>
                                          </p:val>
                                        </p:tav>
                                        <p:tav tm="100000">
                                          <p:val>
                                            <p:fltVal val="1"/>
                                          </p:val>
                                        </p:tav>
                                      </p:tavLst>
                                    </p:anim>
                                    <p:anim calcmode="lin" valueType="num">
                                      <p:cBhvr>
                                        <p:cTn id="390" dur="164" tmFilter="0, 0; 0.125,0.2665; 0.25,0.4; 0.375,0.465; 0.5,0.5;  0.625,0.535; 0.75,0.6; 0.875,0.7335; 1,1">
                                          <p:stCondLst>
                                            <p:cond delay="1656"/>
                                          </p:stCondLst>
                                        </p:cTn>
                                        <p:tgtEl>
                                          <p:spTgt spid="6">
                                            <p:txEl>
                                              <p:pRg st="12" end="12"/>
                                            </p:txEl>
                                          </p:spTgt>
                                        </p:tgtEl>
                                        <p:attrNameLst>
                                          <p:attrName>ppt_y</p:attrName>
                                        </p:attrNameLst>
                                      </p:cBhvr>
                                      <p:tavLst>
                                        <p:tav tm="0" fmla="#ppt_y-sin(pi*$)/81">
                                          <p:val>
                                            <p:fltVal val="0"/>
                                          </p:val>
                                        </p:tav>
                                        <p:tav tm="100000">
                                          <p:val>
                                            <p:fltVal val="1"/>
                                          </p:val>
                                        </p:tav>
                                      </p:tavLst>
                                    </p:anim>
                                    <p:animScale>
                                      <p:cBhvr>
                                        <p:cTn id="391" dur="26">
                                          <p:stCondLst>
                                            <p:cond delay="650"/>
                                          </p:stCondLst>
                                        </p:cTn>
                                        <p:tgtEl>
                                          <p:spTgt spid="6">
                                            <p:txEl>
                                              <p:pRg st="12" end="12"/>
                                            </p:txEl>
                                          </p:spTgt>
                                        </p:tgtEl>
                                      </p:cBhvr>
                                      <p:to x="100000" y="60000"/>
                                    </p:animScale>
                                    <p:animScale>
                                      <p:cBhvr>
                                        <p:cTn id="392" dur="166" decel="50000">
                                          <p:stCondLst>
                                            <p:cond delay="676"/>
                                          </p:stCondLst>
                                        </p:cTn>
                                        <p:tgtEl>
                                          <p:spTgt spid="6">
                                            <p:txEl>
                                              <p:pRg st="12" end="12"/>
                                            </p:txEl>
                                          </p:spTgt>
                                        </p:tgtEl>
                                      </p:cBhvr>
                                      <p:to x="100000" y="100000"/>
                                    </p:animScale>
                                    <p:animScale>
                                      <p:cBhvr>
                                        <p:cTn id="393" dur="26">
                                          <p:stCondLst>
                                            <p:cond delay="1312"/>
                                          </p:stCondLst>
                                        </p:cTn>
                                        <p:tgtEl>
                                          <p:spTgt spid="6">
                                            <p:txEl>
                                              <p:pRg st="12" end="12"/>
                                            </p:txEl>
                                          </p:spTgt>
                                        </p:tgtEl>
                                      </p:cBhvr>
                                      <p:to x="100000" y="80000"/>
                                    </p:animScale>
                                    <p:animScale>
                                      <p:cBhvr>
                                        <p:cTn id="394" dur="166" decel="50000">
                                          <p:stCondLst>
                                            <p:cond delay="1338"/>
                                          </p:stCondLst>
                                        </p:cTn>
                                        <p:tgtEl>
                                          <p:spTgt spid="6">
                                            <p:txEl>
                                              <p:pRg st="12" end="12"/>
                                            </p:txEl>
                                          </p:spTgt>
                                        </p:tgtEl>
                                      </p:cBhvr>
                                      <p:to x="100000" y="100000"/>
                                    </p:animScale>
                                    <p:animScale>
                                      <p:cBhvr>
                                        <p:cTn id="395" dur="26">
                                          <p:stCondLst>
                                            <p:cond delay="1642"/>
                                          </p:stCondLst>
                                        </p:cTn>
                                        <p:tgtEl>
                                          <p:spTgt spid="6">
                                            <p:txEl>
                                              <p:pRg st="12" end="12"/>
                                            </p:txEl>
                                          </p:spTgt>
                                        </p:tgtEl>
                                      </p:cBhvr>
                                      <p:to x="100000" y="90000"/>
                                    </p:animScale>
                                    <p:animScale>
                                      <p:cBhvr>
                                        <p:cTn id="396" dur="166" decel="50000">
                                          <p:stCondLst>
                                            <p:cond delay="1668"/>
                                          </p:stCondLst>
                                        </p:cTn>
                                        <p:tgtEl>
                                          <p:spTgt spid="6">
                                            <p:txEl>
                                              <p:pRg st="12" end="12"/>
                                            </p:txEl>
                                          </p:spTgt>
                                        </p:tgtEl>
                                      </p:cBhvr>
                                      <p:to x="100000" y="100000"/>
                                    </p:animScale>
                                    <p:animScale>
                                      <p:cBhvr>
                                        <p:cTn id="397" dur="26">
                                          <p:stCondLst>
                                            <p:cond delay="1808"/>
                                          </p:stCondLst>
                                        </p:cTn>
                                        <p:tgtEl>
                                          <p:spTgt spid="6">
                                            <p:txEl>
                                              <p:pRg st="12" end="12"/>
                                            </p:txEl>
                                          </p:spTgt>
                                        </p:tgtEl>
                                      </p:cBhvr>
                                      <p:to x="100000" y="95000"/>
                                    </p:animScale>
                                    <p:animScale>
                                      <p:cBhvr>
                                        <p:cTn id="398" dur="166" decel="50000">
                                          <p:stCondLst>
                                            <p:cond delay="1834"/>
                                          </p:stCondLst>
                                        </p:cTn>
                                        <p:tgtEl>
                                          <p:spTgt spid="6">
                                            <p:txEl>
                                              <p:pRg st="12" end="12"/>
                                            </p:txEl>
                                          </p:spTgt>
                                        </p:tgtEl>
                                      </p:cBhvr>
                                      <p:to x="100000" y="100000"/>
                                    </p:animScale>
                                  </p:childTnLst>
                                </p:cTn>
                              </p:par>
                            </p:childTnLst>
                          </p:cTn>
                        </p:par>
                      </p:childTnLst>
                    </p:cTn>
                  </p:par>
                  <p:par>
                    <p:cTn id="399" fill="hold">
                      <p:stCondLst>
                        <p:cond delay="indefinite"/>
                      </p:stCondLst>
                      <p:childTnLst>
                        <p:par>
                          <p:cTn id="400" fill="hold">
                            <p:stCondLst>
                              <p:cond delay="0"/>
                            </p:stCondLst>
                            <p:childTnLst>
                              <p:par>
                                <p:cTn id="401" presetID="26" presetClass="entr" presetSubtype="0" fill="hold" nodeType="clickEffect">
                                  <p:stCondLst>
                                    <p:cond delay="0"/>
                                  </p:stCondLst>
                                  <p:childTnLst>
                                    <p:set>
                                      <p:cBhvr>
                                        <p:cTn id="402" dur="1" fill="hold">
                                          <p:stCondLst>
                                            <p:cond delay="0"/>
                                          </p:stCondLst>
                                        </p:cTn>
                                        <p:tgtEl>
                                          <p:spTgt spid="6">
                                            <p:txEl>
                                              <p:pRg st="13" end="13"/>
                                            </p:txEl>
                                          </p:spTgt>
                                        </p:tgtEl>
                                        <p:attrNameLst>
                                          <p:attrName>style.visibility</p:attrName>
                                        </p:attrNameLst>
                                      </p:cBhvr>
                                      <p:to>
                                        <p:strVal val="visible"/>
                                      </p:to>
                                    </p:set>
                                    <p:animEffect transition="in" filter="wipe(down)">
                                      <p:cBhvr>
                                        <p:cTn id="403" dur="580">
                                          <p:stCondLst>
                                            <p:cond delay="0"/>
                                          </p:stCondLst>
                                        </p:cTn>
                                        <p:tgtEl>
                                          <p:spTgt spid="6">
                                            <p:txEl>
                                              <p:pRg st="13" end="13"/>
                                            </p:txEl>
                                          </p:spTgt>
                                        </p:tgtEl>
                                      </p:cBhvr>
                                    </p:animEffect>
                                    <p:anim calcmode="lin" valueType="num">
                                      <p:cBhvr>
                                        <p:cTn id="404" dur="1822" tmFilter="0,0; 0.14,0.36; 0.43,0.73; 0.71,0.91; 1.0,1.0">
                                          <p:stCondLst>
                                            <p:cond delay="0"/>
                                          </p:stCondLst>
                                        </p:cTn>
                                        <p:tgtEl>
                                          <p:spTgt spid="6">
                                            <p:txEl>
                                              <p:pRg st="13" end="13"/>
                                            </p:txEl>
                                          </p:spTgt>
                                        </p:tgtEl>
                                        <p:attrNameLst>
                                          <p:attrName>ppt_x</p:attrName>
                                        </p:attrNameLst>
                                      </p:cBhvr>
                                      <p:tavLst>
                                        <p:tav tm="0">
                                          <p:val>
                                            <p:strVal val="#ppt_x-0.25"/>
                                          </p:val>
                                        </p:tav>
                                        <p:tav tm="100000">
                                          <p:val>
                                            <p:strVal val="#ppt_x"/>
                                          </p:val>
                                        </p:tav>
                                      </p:tavLst>
                                    </p:anim>
                                    <p:anim calcmode="lin" valueType="num">
                                      <p:cBhvr>
                                        <p:cTn id="405" dur="664" tmFilter="0.0,0.0; 0.25,0.07; 0.50,0.2; 0.75,0.467; 1.0,1.0">
                                          <p:stCondLst>
                                            <p:cond delay="0"/>
                                          </p:stCondLst>
                                        </p:cTn>
                                        <p:tgtEl>
                                          <p:spTgt spid="6">
                                            <p:txEl>
                                              <p:pRg st="13" end="13"/>
                                            </p:txEl>
                                          </p:spTgt>
                                        </p:tgtEl>
                                        <p:attrNameLst>
                                          <p:attrName>ppt_y</p:attrName>
                                        </p:attrNameLst>
                                      </p:cBhvr>
                                      <p:tavLst>
                                        <p:tav tm="0" fmla="#ppt_y-sin(pi*$)/3">
                                          <p:val>
                                            <p:fltVal val="0.5"/>
                                          </p:val>
                                        </p:tav>
                                        <p:tav tm="100000">
                                          <p:val>
                                            <p:fltVal val="1"/>
                                          </p:val>
                                        </p:tav>
                                      </p:tavLst>
                                    </p:anim>
                                    <p:anim calcmode="lin" valueType="num">
                                      <p:cBhvr>
                                        <p:cTn id="406" dur="664" tmFilter="0, 0; 0.125,0.2665; 0.25,0.4; 0.375,0.465; 0.5,0.5;  0.625,0.535; 0.75,0.6; 0.875,0.7335; 1,1">
                                          <p:stCondLst>
                                            <p:cond delay="664"/>
                                          </p:stCondLst>
                                        </p:cTn>
                                        <p:tgtEl>
                                          <p:spTgt spid="6">
                                            <p:txEl>
                                              <p:pRg st="13" end="13"/>
                                            </p:txEl>
                                          </p:spTgt>
                                        </p:tgtEl>
                                        <p:attrNameLst>
                                          <p:attrName>ppt_y</p:attrName>
                                        </p:attrNameLst>
                                      </p:cBhvr>
                                      <p:tavLst>
                                        <p:tav tm="0" fmla="#ppt_y-sin(pi*$)/9">
                                          <p:val>
                                            <p:fltVal val="0"/>
                                          </p:val>
                                        </p:tav>
                                        <p:tav tm="100000">
                                          <p:val>
                                            <p:fltVal val="1"/>
                                          </p:val>
                                        </p:tav>
                                      </p:tavLst>
                                    </p:anim>
                                    <p:anim calcmode="lin" valueType="num">
                                      <p:cBhvr>
                                        <p:cTn id="407" dur="332" tmFilter="0, 0; 0.125,0.2665; 0.25,0.4; 0.375,0.465; 0.5,0.5;  0.625,0.535; 0.75,0.6; 0.875,0.7335; 1,1">
                                          <p:stCondLst>
                                            <p:cond delay="1324"/>
                                          </p:stCondLst>
                                        </p:cTn>
                                        <p:tgtEl>
                                          <p:spTgt spid="6">
                                            <p:txEl>
                                              <p:pRg st="13" end="13"/>
                                            </p:txEl>
                                          </p:spTgt>
                                        </p:tgtEl>
                                        <p:attrNameLst>
                                          <p:attrName>ppt_y</p:attrName>
                                        </p:attrNameLst>
                                      </p:cBhvr>
                                      <p:tavLst>
                                        <p:tav tm="0" fmla="#ppt_y-sin(pi*$)/27">
                                          <p:val>
                                            <p:fltVal val="0"/>
                                          </p:val>
                                        </p:tav>
                                        <p:tav tm="100000">
                                          <p:val>
                                            <p:fltVal val="1"/>
                                          </p:val>
                                        </p:tav>
                                      </p:tavLst>
                                    </p:anim>
                                    <p:anim calcmode="lin" valueType="num">
                                      <p:cBhvr>
                                        <p:cTn id="408" dur="164" tmFilter="0, 0; 0.125,0.2665; 0.25,0.4; 0.375,0.465; 0.5,0.5;  0.625,0.535; 0.75,0.6; 0.875,0.7335; 1,1">
                                          <p:stCondLst>
                                            <p:cond delay="1656"/>
                                          </p:stCondLst>
                                        </p:cTn>
                                        <p:tgtEl>
                                          <p:spTgt spid="6">
                                            <p:txEl>
                                              <p:pRg st="13" end="13"/>
                                            </p:txEl>
                                          </p:spTgt>
                                        </p:tgtEl>
                                        <p:attrNameLst>
                                          <p:attrName>ppt_y</p:attrName>
                                        </p:attrNameLst>
                                      </p:cBhvr>
                                      <p:tavLst>
                                        <p:tav tm="0" fmla="#ppt_y-sin(pi*$)/81">
                                          <p:val>
                                            <p:fltVal val="0"/>
                                          </p:val>
                                        </p:tav>
                                        <p:tav tm="100000">
                                          <p:val>
                                            <p:fltVal val="1"/>
                                          </p:val>
                                        </p:tav>
                                      </p:tavLst>
                                    </p:anim>
                                    <p:animScale>
                                      <p:cBhvr>
                                        <p:cTn id="409" dur="26">
                                          <p:stCondLst>
                                            <p:cond delay="650"/>
                                          </p:stCondLst>
                                        </p:cTn>
                                        <p:tgtEl>
                                          <p:spTgt spid="6">
                                            <p:txEl>
                                              <p:pRg st="13" end="13"/>
                                            </p:txEl>
                                          </p:spTgt>
                                        </p:tgtEl>
                                      </p:cBhvr>
                                      <p:to x="100000" y="60000"/>
                                    </p:animScale>
                                    <p:animScale>
                                      <p:cBhvr>
                                        <p:cTn id="410" dur="166" decel="50000">
                                          <p:stCondLst>
                                            <p:cond delay="676"/>
                                          </p:stCondLst>
                                        </p:cTn>
                                        <p:tgtEl>
                                          <p:spTgt spid="6">
                                            <p:txEl>
                                              <p:pRg st="13" end="13"/>
                                            </p:txEl>
                                          </p:spTgt>
                                        </p:tgtEl>
                                      </p:cBhvr>
                                      <p:to x="100000" y="100000"/>
                                    </p:animScale>
                                    <p:animScale>
                                      <p:cBhvr>
                                        <p:cTn id="411" dur="26">
                                          <p:stCondLst>
                                            <p:cond delay="1312"/>
                                          </p:stCondLst>
                                        </p:cTn>
                                        <p:tgtEl>
                                          <p:spTgt spid="6">
                                            <p:txEl>
                                              <p:pRg st="13" end="13"/>
                                            </p:txEl>
                                          </p:spTgt>
                                        </p:tgtEl>
                                      </p:cBhvr>
                                      <p:to x="100000" y="80000"/>
                                    </p:animScale>
                                    <p:animScale>
                                      <p:cBhvr>
                                        <p:cTn id="412" dur="166" decel="50000">
                                          <p:stCondLst>
                                            <p:cond delay="1338"/>
                                          </p:stCondLst>
                                        </p:cTn>
                                        <p:tgtEl>
                                          <p:spTgt spid="6">
                                            <p:txEl>
                                              <p:pRg st="13" end="13"/>
                                            </p:txEl>
                                          </p:spTgt>
                                        </p:tgtEl>
                                      </p:cBhvr>
                                      <p:to x="100000" y="100000"/>
                                    </p:animScale>
                                    <p:animScale>
                                      <p:cBhvr>
                                        <p:cTn id="413" dur="26">
                                          <p:stCondLst>
                                            <p:cond delay="1642"/>
                                          </p:stCondLst>
                                        </p:cTn>
                                        <p:tgtEl>
                                          <p:spTgt spid="6">
                                            <p:txEl>
                                              <p:pRg st="13" end="13"/>
                                            </p:txEl>
                                          </p:spTgt>
                                        </p:tgtEl>
                                      </p:cBhvr>
                                      <p:to x="100000" y="90000"/>
                                    </p:animScale>
                                    <p:animScale>
                                      <p:cBhvr>
                                        <p:cTn id="414" dur="166" decel="50000">
                                          <p:stCondLst>
                                            <p:cond delay="1668"/>
                                          </p:stCondLst>
                                        </p:cTn>
                                        <p:tgtEl>
                                          <p:spTgt spid="6">
                                            <p:txEl>
                                              <p:pRg st="13" end="13"/>
                                            </p:txEl>
                                          </p:spTgt>
                                        </p:tgtEl>
                                      </p:cBhvr>
                                      <p:to x="100000" y="100000"/>
                                    </p:animScale>
                                    <p:animScale>
                                      <p:cBhvr>
                                        <p:cTn id="415" dur="26">
                                          <p:stCondLst>
                                            <p:cond delay="1808"/>
                                          </p:stCondLst>
                                        </p:cTn>
                                        <p:tgtEl>
                                          <p:spTgt spid="6">
                                            <p:txEl>
                                              <p:pRg st="13" end="13"/>
                                            </p:txEl>
                                          </p:spTgt>
                                        </p:tgtEl>
                                      </p:cBhvr>
                                      <p:to x="100000" y="95000"/>
                                    </p:animScale>
                                    <p:animScale>
                                      <p:cBhvr>
                                        <p:cTn id="416" dur="166" decel="50000">
                                          <p:stCondLst>
                                            <p:cond delay="1834"/>
                                          </p:stCondLst>
                                        </p:cTn>
                                        <p:tgtEl>
                                          <p:spTgt spid="6">
                                            <p:txEl>
                                              <p:pRg st="13" end="13"/>
                                            </p:txEl>
                                          </p:spTgt>
                                        </p:tgtEl>
                                      </p:cBhvr>
                                      <p:to x="100000" y="100000"/>
                                    </p:animScale>
                                  </p:childTnLst>
                                </p:cTn>
                              </p:par>
                              <p:par>
                                <p:cTn id="417" presetID="26" presetClass="entr" presetSubtype="0" fill="hold" nodeType="withEffect">
                                  <p:stCondLst>
                                    <p:cond delay="0"/>
                                  </p:stCondLst>
                                  <p:childTnLst>
                                    <p:set>
                                      <p:cBhvr>
                                        <p:cTn id="418" dur="1" fill="hold">
                                          <p:stCondLst>
                                            <p:cond delay="0"/>
                                          </p:stCondLst>
                                        </p:cTn>
                                        <p:tgtEl>
                                          <p:spTgt spid="6">
                                            <p:txEl>
                                              <p:pRg st="14" end="14"/>
                                            </p:txEl>
                                          </p:spTgt>
                                        </p:tgtEl>
                                        <p:attrNameLst>
                                          <p:attrName>style.visibility</p:attrName>
                                        </p:attrNameLst>
                                      </p:cBhvr>
                                      <p:to>
                                        <p:strVal val="visible"/>
                                      </p:to>
                                    </p:set>
                                    <p:animEffect transition="in" filter="wipe(down)">
                                      <p:cBhvr>
                                        <p:cTn id="419" dur="580">
                                          <p:stCondLst>
                                            <p:cond delay="0"/>
                                          </p:stCondLst>
                                        </p:cTn>
                                        <p:tgtEl>
                                          <p:spTgt spid="6">
                                            <p:txEl>
                                              <p:pRg st="14" end="14"/>
                                            </p:txEl>
                                          </p:spTgt>
                                        </p:tgtEl>
                                      </p:cBhvr>
                                    </p:animEffect>
                                    <p:anim calcmode="lin" valueType="num">
                                      <p:cBhvr>
                                        <p:cTn id="420" dur="1822" tmFilter="0,0; 0.14,0.36; 0.43,0.73; 0.71,0.91; 1.0,1.0">
                                          <p:stCondLst>
                                            <p:cond delay="0"/>
                                          </p:stCondLst>
                                        </p:cTn>
                                        <p:tgtEl>
                                          <p:spTgt spid="6">
                                            <p:txEl>
                                              <p:pRg st="14" end="14"/>
                                            </p:txEl>
                                          </p:spTgt>
                                        </p:tgtEl>
                                        <p:attrNameLst>
                                          <p:attrName>ppt_x</p:attrName>
                                        </p:attrNameLst>
                                      </p:cBhvr>
                                      <p:tavLst>
                                        <p:tav tm="0">
                                          <p:val>
                                            <p:strVal val="#ppt_x-0.25"/>
                                          </p:val>
                                        </p:tav>
                                        <p:tav tm="100000">
                                          <p:val>
                                            <p:strVal val="#ppt_x"/>
                                          </p:val>
                                        </p:tav>
                                      </p:tavLst>
                                    </p:anim>
                                    <p:anim calcmode="lin" valueType="num">
                                      <p:cBhvr>
                                        <p:cTn id="421" dur="664" tmFilter="0.0,0.0; 0.25,0.07; 0.50,0.2; 0.75,0.467; 1.0,1.0">
                                          <p:stCondLst>
                                            <p:cond delay="0"/>
                                          </p:stCondLst>
                                        </p:cTn>
                                        <p:tgtEl>
                                          <p:spTgt spid="6">
                                            <p:txEl>
                                              <p:pRg st="14" end="14"/>
                                            </p:txEl>
                                          </p:spTgt>
                                        </p:tgtEl>
                                        <p:attrNameLst>
                                          <p:attrName>ppt_y</p:attrName>
                                        </p:attrNameLst>
                                      </p:cBhvr>
                                      <p:tavLst>
                                        <p:tav tm="0" fmla="#ppt_y-sin(pi*$)/3">
                                          <p:val>
                                            <p:fltVal val="0.5"/>
                                          </p:val>
                                        </p:tav>
                                        <p:tav tm="100000">
                                          <p:val>
                                            <p:fltVal val="1"/>
                                          </p:val>
                                        </p:tav>
                                      </p:tavLst>
                                    </p:anim>
                                    <p:anim calcmode="lin" valueType="num">
                                      <p:cBhvr>
                                        <p:cTn id="422" dur="664" tmFilter="0, 0; 0.125,0.2665; 0.25,0.4; 0.375,0.465; 0.5,0.5;  0.625,0.535; 0.75,0.6; 0.875,0.7335; 1,1">
                                          <p:stCondLst>
                                            <p:cond delay="664"/>
                                          </p:stCondLst>
                                        </p:cTn>
                                        <p:tgtEl>
                                          <p:spTgt spid="6">
                                            <p:txEl>
                                              <p:pRg st="14" end="14"/>
                                            </p:txEl>
                                          </p:spTgt>
                                        </p:tgtEl>
                                        <p:attrNameLst>
                                          <p:attrName>ppt_y</p:attrName>
                                        </p:attrNameLst>
                                      </p:cBhvr>
                                      <p:tavLst>
                                        <p:tav tm="0" fmla="#ppt_y-sin(pi*$)/9">
                                          <p:val>
                                            <p:fltVal val="0"/>
                                          </p:val>
                                        </p:tav>
                                        <p:tav tm="100000">
                                          <p:val>
                                            <p:fltVal val="1"/>
                                          </p:val>
                                        </p:tav>
                                      </p:tavLst>
                                    </p:anim>
                                    <p:anim calcmode="lin" valueType="num">
                                      <p:cBhvr>
                                        <p:cTn id="423" dur="332" tmFilter="0, 0; 0.125,0.2665; 0.25,0.4; 0.375,0.465; 0.5,0.5;  0.625,0.535; 0.75,0.6; 0.875,0.7335; 1,1">
                                          <p:stCondLst>
                                            <p:cond delay="1324"/>
                                          </p:stCondLst>
                                        </p:cTn>
                                        <p:tgtEl>
                                          <p:spTgt spid="6">
                                            <p:txEl>
                                              <p:pRg st="14" end="14"/>
                                            </p:txEl>
                                          </p:spTgt>
                                        </p:tgtEl>
                                        <p:attrNameLst>
                                          <p:attrName>ppt_y</p:attrName>
                                        </p:attrNameLst>
                                      </p:cBhvr>
                                      <p:tavLst>
                                        <p:tav tm="0" fmla="#ppt_y-sin(pi*$)/27">
                                          <p:val>
                                            <p:fltVal val="0"/>
                                          </p:val>
                                        </p:tav>
                                        <p:tav tm="100000">
                                          <p:val>
                                            <p:fltVal val="1"/>
                                          </p:val>
                                        </p:tav>
                                      </p:tavLst>
                                    </p:anim>
                                    <p:anim calcmode="lin" valueType="num">
                                      <p:cBhvr>
                                        <p:cTn id="424" dur="164" tmFilter="0, 0; 0.125,0.2665; 0.25,0.4; 0.375,0.465; 0.5,0.5;  0.625,0.535; 0.75,0.6; 0.875,0.7335; 1,1">
                                          <p:stCondLst>
                                            <p:cond delay="1656"/>
                                          </p:stCondLst>
                                        </p:cTn>
                                        <p:tgtEl>
                                          <p:spTgt spid="6">
                                            <p:txEl>
                                              <p:pRg st="14" end="14"/>
                                            </p:txEl>
                                          </p:spTgt>
                                        </p:tgtEl>
                                        <p:attrNameLst>
                                          <p:attrName>ppt_y</p:attrName>
                                        </p:attrNameLst>
                                      </p:cBhvr>
                                      <p:tavLst>
                                        <p:tav tm="0" fmla="#ppt_y-sin(pi*$)/81">
                                          <p:val>
                                            <p:fltVal val="0"/>
                                          </p:val>
                                        </p:tav>
                                        <p:tav tm="100000">
                                          <p:val>
                                            <p:fltVal val="1"/>
                                          </p:val>
                                        </p:tav>
                                      </p:tavLst>
                                    </p:anim>
                                    <p:animScale>
                                      <p:cBhvr>
                                        <p:cTn id="425" dur="26">
                                          <p:stCondLst>
                                            <p:cond delay="650"/>
                                          </p:stCondLst>
                                        </p:cTn>
                                        <p:tgtEl>
                                          <p:spTgt spid="6">
                                            <p:txEl>
                                              <p:pRg st="14" end="14"/>
                                            </p:txEl>
                                          </p:spTgt>
                                        </p:tgtEl>
                                      </p:cBhvr>
                                      <p:to x="100000" y="60000"/>
                                    </p:animScale>
                                    <p:animScale>
                                      <p:cBhvr>
                                        <p:cTn id="426" dur="166" decel="50000">
                                          <p:stCondLst>
                                            <p:cond delay="676"/>
                                          </p:stCondLst>
                                        </p:cTn>
                                        <p:tgtEl>
                                          <p:spTgt spid="6">
                                            <p:txEl>
                                              <p:pRg st="14" end="14"/>
                                            </p:txEl>
                                          </p:spTgt>
                                        </p:tgtEl>
                                      </p:cBhvr>
                                      <p:to x="100000" y="100000"/>
                                    </p:animScale>
                                    <p:animScale>
                                      <p:cBhvr>
                                        <p:cTn id="427" dur="26">
                                          <p:stCondLst>
                                            <p:cond delay="1312"/>
                                          </p:stCondLst>
                                        </p:cTn>
                                        <p:tgtEl>
                                          <p:spTgt spid="6">
                                            <p:txEl>
                                              <p:pRg st="14" end="14"/>
                                            </p:txEl>
                                          </p:spTgt>
                                        </p:tgtEl>
                                      </p:cBhvr>
                                      <p:to x="100000" y="80000"/>
                                    </p:animScale>
                                    <p:animScale>
                                      <p:cBhvr>
                                        <p:cTn id="428" dur="166" decel="50000">
                                          <p:stCondLst>
                                            <p:cond delay="1338"/>
                                          </p:stCondLst>
                                        </p:cTn>
                                        <p:tgtEl>
                                          <p:spTgt spid="6">
                                            <p:txEl>
                                              <p:pRg st="14" end="14"/>
                                            </p:txEl>
                                          </p:spTgt>
                                        </p:tgtEl>
                                      </p:cBhvr>
                                      <p:to x="100000" y="100000"/>
                                    </p:animScale>
                                    <p:animScale>
                                      <p:cBhvr>
                                        <p:cTn id="429" dur="26">
                                          <p:stCondLst>
                                            <p:cond delay="1642"/>
                                          </p:stCondLst>
                                        </p:cTn>
                                        <p:tgtEl>
                                          <p:spTgt spid="6">
                                            <p:txEl>
                                              <p:pRg st="14" end="14"/>
                                            </p:txEl>
                                          </p:spTgt>
                                        </p:tgtEl>
                                      </p:cBhvr>
                                      <p:to x="100000" y="90000"/>
                                    </p:animScale>
                                    <p:animScale>
                                      <p:cBhvr>
                                        <p:cTn id="430" dur="166" decel="50000">
                                          <p:stCondLst>
                                            <p:cond delay="1668"/>
                                          </p:stCondLst>
                                        </p:cTn>
                                        <p:tgtEl>
                                          <p:spTgt spid="6">
                                            <p:txEl>
                                              <p:pRg st="14" end="14"/>
                                            </p:txEl>
                                          </p:spTgt>
                                        </p:tgtEl>
                                      </p:cBhvr>
                                      <p:to x="100000" y="100000"/>
                                    </p:animScale>
                                    <p:animScale>
                                      <p:cBhvr>
                                        <p:cTn id="431" dur="26">
                                          <p:stCondLst>
                                            <p:cond delay="1808"/>
                                          </p:stCondLst>
                                        </p:cTn>
                                        <p:tgtEl>
                                          <p:spTgt spid="6">
                                            <p:txEl>
                                              <p:pRg st="14" end="14"/>
                                            </p:txEl>
                                          </p:spTgt>
                                        </p:tgtEl>
                                      </p:cBhvr>
                                      <p:to x="100000" y="95000"/>
                                    </p:animScale>
                                    <p:animScale>
                                      <p:cBhvr>
                                        <p:cTn id="432" dur="166" decel="50000">
                                          <p:stCondLst>
                                            <p:cond delay="1834"/>
                                          </p:stCondLst>
                                        </p:cTn>
                                        <p:tgtEl>
                                          <p:spTgt spid="6">
                                            <p:txEl>
                                              <p:pRg st="14" end="14"/>
                                            </p:txEl>
                                          </p:spTgt>
                                        </p:tgtEl>
                                      </p:cBhvr>
                                      <p:to x="100000" y="100000"/>
                                    </p:animScale>
                                  </p:childTnLst>
                                </p:cTn>
                              </p:par>
                              <p:par>
                                <p:cTn id="433" presetID="26" presetClass="entr" presetSubtype="0" fill="hold" nodeType="withEffect">
                                  <p:stCondLst>
                                    <p:cond delay="0"/>
                                  </p:stCondLst>
                                  <p:childTnLst>
                                    <p:set>
                                      <p:cBhvr>
                                        <p:cTn id="434" dur="1" fill="hold">
                                          <p:stCondLst>
                                            <p:cond delay="0"/>
                                          </p:stCondLst>
                                        </p:cTn>
                                        <p:tgtEl>
                                          <p:spTgt spid="6">
                                            <p:txEl>
                                              <p:pRg st="15" end="15"/>
                                            </p:txEl>
                                          </p:spTgt>
                                        </p:tgtEl>
                                        <p:attrNameLst>
                                          <p:attrName>style.visibility</p:attrName>
                                        </p:attrNameLst>
                                      </p:cBhvr>
                                      <p:to>
                                        <p:strVal val="visible"/>
                                      </p:to>
                                    </p:set>
                                    <p:animEffect transition="in" filter="wipe(down)">
                                      <p:cBhvr>
                                        <p:cTn id="435" dur="580">
                                          <p:stCondLst>
                                            <p:cond delay="0"/>
                                          </p:stCondLst>
                                        </p:cTn>
                                        <p:tgtEl>
                                          <p:spTgt spid="6">
                                            <p:txEl>
                                              <p:pRg st="15" end="15"/>
                                            </p:txEl>
                                          </p:spTgt>
                                        </p:tgtEl>
                                      </p:cBhvr>
                                    </p:animEffect>
                                    <p:anim calcmode="lin" valueType="num">
                                      <p:cBhvr>
                                        <p:cTn id="436" dur="1822" tmFilter="0,0; 0.14,0.36; 0.43,0.73; 0.71,0.91; 1.0,1.0">
                                          <p:stCondLst>
                                            <p:cond delay="0"/>
                                          </p:stCondLst>
                                        </p:cTn>
                                        <p:tgtEl>
                                          <p:spTgt spid="6">
                                            <p:txEl>
                                              <p:pRg st="15" end="15"/>
                                            </p:txEl>
                                          </p:spTgt>
                                        </p:tgtEl>
                                        <p:attrNameLst>
                                          <p:attrName>ppt_x</p:attrName>
                                        </p:attrNameLst>
                                      </p:cBhvr>
                                      <p:tavLst>
                                        <p:tav tm="0">
                                          <p:val>
                                            <p:strVal val="#ppt_x-0.25"/>
                                          </p:val>
                                        </p:tav>
                                        <p:tav tm="100000">
                                          <p:val>
                                            <p:strVal val="#ppt_x"/>
                                          </p:val>
                                        </p:tav>
                                      </p:tavLst>
                                    </p:anim>
                                    <p:anim calcmode="lin" valueType="num">
                                      <p:cBhvr>
                                        <p:cTn id="437" dur="664" tmFilter="0.0,0.0; 0.25,0.07; 0.50,0.2; 0.75,0.467; 1.0,1.0">
                                          <p:stCondLst>
                                            <p:cond delay="0"/>
                                          </p:stCondLst>
                                        </p:cTn>
                                        <p:tgtEl>
                                          <p:spTgt spid="6">
                                            <p:txEl>
                                              <p:pRg st="15" end="15"/>
                                            </p:txEl>
                                          </p:spTgt>
                                        </p:tgtEl>
                                        <p:attrNameLst>
                                          <p:attrName>ppt_y</p:attrName>
                                        </p:attrNameLst>
                                      </p:cBhvr>
                                      <p:tavLst>
                                        <p:tav tm="0" fmla="#ppt_y-sin(pi*$)/3">
                                          <p:val>
                                            <p:fltVal val="0.5"/>
                                          </p:val>
                                        </p:tav>
                                        <p:tav tm="100000">
                                          <p:val>
                                            <p:fltVal val="1"/>
                                          </p:val>
                                        </p:tav>
                                      </p:tavLst>
                                    </p:anim>
                                    <p:anim calcmode="lin" valueType="num">
                                      <p:cBhvr>
                                        <p:cTn id="438" dur="664" tmFilter="0, 0; 0.125,0.2665; 0.25,0.4; 0.375,0.465; 0.5,0.5;  0.625,0.535; 0.75,0.6; 0.875,0.7335; 1,1">
                                          <p:stCondLst>
                                            <p:cond delay="664"/>
                                          </p:stCondLst>
                                        </p:cTn>
                                        <p:tgtEl>
                                          <p:spTgt spid="6">
                                            <p:txEl>
                                              <p:pRg st="15" end="15"/>
                                            </p:txEl>
                                          </p:spTgt>
                                        </p:tgtEl>
                                        <p:attrNameLst>
                                          <p:attrName>ppt_y</p:attrName>
                                        </p:attrNameLst>
                                      </p:cBhvr>
                                      <p:tavLst>
                                        <p:tav tm="0" fmla="#ppt_y-sin(pi*$)/9">
                                          <p:val>
                                            <p:fltVal val="0"/>
                                          </p:val>
                                        </p:tav>
                                        <p:tav tm="100000">
                                          <p:val>
                                            <p:fltVal val="1"/>
                                          </p:val>
                                        </p:tav>
                                      </p:tavLst>
                                    </p:anim>
                                    <p:anim calcmode="lin" valueType="num">
                                      <p:cBhvr>
                                        <p:cTn id="439" dur="332" tmFilter="0, 0; 0.125,0.2665; 0.25,0.4; 0.375,0.465; 0.5,0.5;  0.625,0.535; 0.75,0.6; 0.875,0.7335; 1,1">
                                          <p:stCondLst>
                                            <p:cond delay="1324"/>
                                          </p:stCondLst>
                                        </p:cTn>
                                        <p:tgtEl>
                                          <p:spTgt spid="6">
                                            <p:txEl>
                                              <p:pRg st="15" end="15"/>
                                            </p:txEl>
                                          </p:spTgt>
                                        </p:tgtEl>
                                        <p:attrNameLst>
                                          <p:attrName>ppt_y</p:attrName>
                                        </p:attrNameLst>
                                      </p:cBhvr>
                                      <p:tavLst>
                                        <p:tav tm="0" fmla="#ppt_y-sin(pi*$)/27">
                                          <p:val>
                                            <p:fltVal val="0"/>
                                          </p:val>
                                        </p:tav>
                                        <p:tav tm="100000">
                                          <p:val>
                                            <p:fltVal val="1"/>
                                          </p:val>
                                        </p:tav>
                                      </p:tavLst>
                                    </p:anim>
                                    <p:anim calcmode="lin" valueType="num">
                                      <p:cBhvr>
                                        <p:cTn id="440" dur="164" tmFilter="0, 0; 0.125,0.2665; 0.25,0.4; 0.375,0.465; 0.5,0.5;  0.625,0.535; 0.75,0.6; 0.875,0.7335; 1,1">
                                          <p:stCondLst>
                                            <p:cond delay="1656"/>
                                          </p:stCondLst>
                                        </p:cTn>
                                        <p:tgtEl>
                                          <p:spTgt spid="6">
                                            <p:txEl>
                                              <p:pRg st="15" end="15"/>
                                            </p:txEl>
                                          </p:spTgt>
                                        </p:tgtEl>
                                        <p:attrNameLst>
                                          <p:attrName>ppt_y</p:attrName>
                                        </p:attrNameLst>
                                      </p:cBhvr>
                                      <p:tavLst>
                                        <p:tav tm="0" fmla="#ppt_y-sin(pi*$)/81">
                                          <p:val>
                                            <p:fltVal val="0"/>
                                          </p:val>
                                        </p:tav>
                                        <p:tav tm="100000">
                                          <p:val>
                                            <p:fltVal val="1"/>
                                          </p:val>
                                        </p:tav>
                                      </p:tavLst>
                                    </p:anim>
                                    <p:animScale>
                                      <p:cBhvr>
                                        <p:cTn id="441" dur="26">
                                          <p:stCondLst>
                                            <p:cond delay="650"/>
                                          </p:stCondLst>
                                        </p:cTn>
                                        <p:tgtEl>
                                          <p:spTgt spid="6">
                                            <p:txEl>
                                              <p:pRg st="15" end="15"/>
                                            </p:txEl>
                                          </p:spTgt>
                                        </p:tgtEl>
                                      </p:cBhvr>
                                      <p:to x="100000" y="60000"/>
                                    </p:animScale>
                                    <p:animScale>
                                      <p:cBhvr>
                                        <p:cTn id="442" dur="166" decel="50000">
                                          <p:stCondLst>
                                            <p:cond delay="676"/>
                                          </p:stCondLst>
                                        </p:cTn>
                                        <p:tgtEl>
                                          <p:spTgt spid="6">
                                            <p:txEl>
                                              <p:pRg st="15" end="15"/>
                                            </p:txEl>
                                          </p:spTgt>
                                        </p:tgtEl>
                                      </p:cBhvr>
                                      <p:to x="100000" y="100000"/>
                                    </p:animScale>
                                    <p:animScale>
                                      <p:cBhvr>
                                        <p:cTn id="443" dur="26">
                                          <p:stCondLst>
                                            <p:cond delay="1312"/>
                                          </p:stCondLst>
                                        </p:cTn>
                                        <p:tgtEl>
                                          <p:spTgt spid="6">
                                            <p:txEl>
                                              <p:pRg st="15" end="15"/>
                                            </p:txEl>
                                          </p:spTgt>
                                        </p:tgtEl>
                                      </p:cBhvr>
                                      <p:to x="100000" y="80000"/>
                                    </p:animScale>
                                    <p:animScale>
                                      <p:cBhvr>
                                        <p:cTn id="444" dur="166" decel="50000">
                                          <p:stCondLst>
                                            <p:cond delay="1338"/>
                                          </p:stCondLst>
                                        </p:cTn>
                                        <p:tgtEl>
                                          <p:spTgt spid="6">
                                            <p:txEl>
                                              <p:pRg st="15" end="15"/>
                                            </p:txEl>
                                          </p:spTgt>
                                        </p:tgtEl>
                                      </p:cBhvr>
                                      <p:to x="100000" y="100000"/>
                                    </p:animScale>
                                    <p:animScale>
                                      <p:cBhvr>
                                        <p:cTn id="445" dur="26">
                                          <p:stCondLst>
                                            <p:cond delay="1642"/>
                                          </p:stCondLst>
                                        </p:cTn>
                                        <p:tgtEl>
                                          <p:spTgt spid="6">
                                            <p:txEl>
                                              <p:pRg st="15" end="15"/>
                                            </p:txEl>
                                          </p:spTgt>
                                        </p:tgtEl>
                                      </p:cBhvr>
                                      <p:to x="100000" y="90000"/>
                                    </p:animScale>
                                    <p:animScale>
                                      <p:cBhvr>
                                        <p:cTn id="446" dur="166" decel="50000">
                                          <p:stCondLst>
                                            <p:cond delay="1668"/>
                                          </p:stCondLst>
                                        </p:cTn>
                                        <p:tgtEl>
                                          <p:spTgt spid="6">
                                            <p:txEl>
                                              <p:pRg st="15" end="15"/>
                                            </p:txEl>
                                          </p:spTgt>
                                        </p:tgtEl>
                                      </p:cBhvr>
                                      <p:to x="100000" y="100000"/>
                                    </p:animScale>
                                    <p:animScale>
                                      <p:cBhvr>
                                        <p:cTn id="447" dur="26">
                                          <p:stCondLst>
                                            <p:cond delay="1808"/>
                                          </p:stCondLst>
                                        </p:cTn>
                                        <p:tgtEl>
                                          <p:spTgt spid="6">
                                            <p:txEl>
                                              <p:pRg st="15" end="15"/>
                                            </p:txEl>
                                          </p:spTgt>
                                        </p:tgtEl>
                                      </p:cBhvr>
                                      <p:to x="100000" y="95000"/>
                                    </p:animScale>
                                    <p:animScale>
                                      <p:cBhvr>
                                        <p:cTn id="448" dur="166" decel="50000">
                                          <p:stCondLst>
                                            <p:cond delay="1834"/>
                                          </p:stCondLst>
                                        </p:cTn>
                                        <p:tgtEl>
                                          <p:spTgt spid="6">
                                            <p:txEl>
                                              <p:pRg st="15" end="15"/>
                                            </p:txEl>
                                          </p:spTgt>
                                        </p:tgtEl>
                                      </p:cBhvr>
                                      <p:to x="100000" y="100000"/>
                                    </p:animScale>
                                  </p:childTnLst>
                                </p:cTn>
                              </p:par>
                            </p:childTnLst>
                          </p:cTn>
                        </p:par>
                      </p:childTnLst>
                    </p:cTn>
                  </p:par>
                  <p:par>
                    <p:cTn id="449" fill="hold">
                      <p:stCondLst>
                        <p:cond delay="indefinite"/>
                      </p:stCondLst>
                      <p:childTnLst>
                        <p:par>
                          <p:cTn id="450" fill="hold">
                            <p:stCondLst>
                              <p:cond delay="0"/>
                            </p:stCondLst>
                            <p:childTnLst>
                              <p:par>
                                <p:cTn id="451" presetID="26" presetClass="entr" presetSubtype="0" fill="hold" nodeType="clickEffect">
                                  <p:stCondLst>
                                    <p:cond delay="0"/>
                                  </p:stCondLst>
                                  <p:childTnLst>
                                    <p:set>
                                      <p:cBhvr>
                                        <p:cTn id="452" dur="1" fill="hold">
                                          <p:stCondLst>
                                            <p:cond delay="0"/>
                                          </p:stCondLst>
                                        </p:cTn>
                                        <p:tgtEl>
                                          <p:spTgt spid="6">
                                            <p:txEl>
                                              <p:pRg st="16" end="16"/>
                                            </p:txEl>
                                          </p:spTgt>
                                        </p:tgtEl>
                                        <p:attrNameLst>
                                          <p:attrName>style.visibility</p:attrName>
                                        </p:attrNameLst>
                                      </p:cBhvr>
                                      <p:to>
                                        <p:strVal val="visible"/>
                                      </p:to>
                                    </p:set>
                                    <p:animEffect transition="in" filter="wipe(down)">
                                      <p:cBhvr>
                                        <p:cTn id="453" dur="580">
                                          <p:stCondLst>
                                            <p:cond delay="0"/>
                                          </p:stCondLst>
                                        </p:cTn>
                                        <p:tgtEl>
                                          <p:spTgt spid="6">
                                            <p:txEl>
                                              <p:pRg st="16" end="16"/>
                                            </p:txEl>
                                          </p:spTgt>
                                        </p:tgtEl>
                                      </p:cBhvr>
                                    </p:animEffect>
                                    <p:anim calcmode="lin" valueType="num">
                                      <p:cBhvr>
                                        <p:cTn id="454" dur="1822" tmFilter="0,0; 0.14,0.36; 0.43,0.73; 0.71,0.91; 1.0,1.0">
                                          <p:stCondLst>
                                            <p:cond delay="0"/>
                                          </p:stCondLst>
                                        </p:cTn>
                                        <p:tgtEl>
                                          <p:spTgt spid="6">
                                            <p:txEl>
                                              <p:pRg st="16" end="16"/>
                                            </p:txEl>
                                          </p:spTgt>
                                        </p:tgtEl>
                                        <p:attrNameLst>
                                          <p:attrName>ppt_x</p:attrName>
                                        </p:attrNameLst>
                                      </p:cBhvr>
                                      <p:tavLst>
                                        <p:tav tm="0">
                                          <p:val>
                                            <p:strVal val="#ppt_x-0.25"/>
                                          </p:val>
                                        </p:tav>
                                        <p:tav tm="100000">
                                          <p:val>
                                            <p:strVal val="#ppt_x"/>
                                          </p:val>
                                        </p:tav>
                                      </p:tavLst>
                                    </p:anim>
                                    <p:anim calcmode="lin" valueType="num">
                                      <p:cBhvr>
                                        <p:cTn id="455" dur="664" tmFilter="0.0,0.0; 0.25,0.07; 0.50,0.2; 0.75,0.467; 1.0,1.0">
                                          <p:stCondLst>
                                            <p:cond delay="0"/>
                                          </p:stCondLst>
                                        </p:cTn>
                                        <p:tgtEl>
                                          <p:spTgt spid="6">
                                            <p:txEl>
                                              <p:pRg st="16" end="16"/>
                                            </p:txEl>
                                          </p:spTgt>
                                        </p:tgtEl>
                                        <p:attrNameLst>
                                          <p:attrName>ppt_y</p:attrName>
                                        </p:attrNameLst>
                                      </p:cBhvr>
                                      <p:tavLst>
                                        <p:tav tm="0" fmla="#ppt_y-sin(pi*$)/3">
                                          <p:val>
                                            <p:fltVal val="0.5"/>
                                          </p:val>
                                        </p:tav>
                                        <p:tav tm="100000">
                                          <p:val>
                                            <p:fltVal val="1"/>
                                          </p:val>
                                        </p:tav>
                                      </p:tavLst>
                                    </p:anim>
                                    <p:anim calcmode="lin" valueType="num">
                                      <p:cBhvr>
                                        <p:cTn id="456" dur="664" tmFilter="0, 0; 0.125,0.2665; 0.25,0.4; 0.375,0.465; 0.5,0.5;  0.625,0.535; 0.75,0.6; 0.875,0.7335; 1,1">
                                          <p:stCondLst>
                                            <p:cond delay="664"/>
                                          </p:stCondLst>
                                        </p:cTn>
                                        <p:tgtEl>
                                          <p:spTgt spid="6">
                                            <p:txEl>
                                              <p:pRg st="16" end="16"/>
                                            </p:txEl>
                                          </p:spTgt>
                                        </p:tgtEl>
                                        <p:attrNameLst>
                                          <p:attrName>ppt_y</p:attrName>
                                        </p:attrNameLst>
                                      </p:cBhvr>
                                      <p:tavLst>
                                        <p:tav tm="0" fmla="#ppt_y-sin(pi*$)/9">
                                          <p:val>
                                            <p:fltVal val="0"/>
                                          </p:val>
                                        </p:tav>
                                        <p:tav tm="100000">
                                          <p:val>
                                            <p:fltVal val="1"/>
                                          </p:val>
                                        </p:tav>
                                      </p:tavLst>
                                    </p:anim>
                                    <p:anim calcmode="lin" valueType="num">
                                      <p:cBhvr>
                                        <p:cTn id="457" dur="332" tmFilter="0, 0; 0.125,0.2665; 0.25,0.4; 0.375,0.465; 0.5,0.5;  0.625,0.535; 0.75,0.6; 0.875,0.7335; 1,1">
                                          <p:stCondLst>
                                            <p:cond delay="1324"/>
                                          </p:stCondLst>
                                        </p:cTn>
                                        <p:tgtEl>
                                          <p:spTgt spid="6">
                                            <p:txEl>
                                              <p:pRg st="16" end="16"/>
                                            </p:txEl>
                                          </p:spTgt>
                                        </p:tgtEl>
                                        <p:attrNameLst>
                                          <p:attrName>ppt_y</p:attrName>
                                        </p:attrNameLst>
                                      </p:cBhvr>
                                      <p:tavLst>
                                        <p:tav tm="0" fmla="#ppt_y-sin(pi*$)/27">
                                          <p:val>
                                            <p:fltVal val="0"/>
                                          </p:val>
                                        </p:tav>
                                        <p:tav tm="100000">
                                          <p:val>
                                            <p:fltVal val="1"/>
                                          </p:val>
                                        </p:tav>
                                      </p:tavLst>
                                    </p:anim>
                                    <p:anim calcmode="lin" valueType="num">
                                      <p:cBhvr>
                                        <p:cTn id="458" dur="164" tmFilter="0, 0; 0.125,0.2665; 0.25,0.4; 0.375,0.465; 0.5,0.5;  0.625,0.535; 0.75,0.6; 0.875,0.7335; 1,1">
                                          <p:stCondLst>
                                            <p:cond delay="1656"/>
                                          </p:stCondLst>
                                        </p:cTn>
                                        <p:tgtEl>
                                          <p:spTgt spid="6">
                                            <p:txEl>
                                              <p:pRg st="16" end="16"/>
                                            </p:txEl>
                                          </p:spTgt>
                                        </p:tgtEl>
                                        <p:attrNameLst>
                                          <p:attrName>ppt_y</p:attrName>
                                        </p:attrNameLst>
                                      </p:cBhvr>
                                      <p:tavLst>
                                        <p:tav tm="0" fmla="#ppt_y-sin(pi*$)/81">
                                          <p:val>
                                            <p:fltVal val="0"/>
                                          </p:val>
                                        </p:tav>
                                        <p:tav tm="100000">
                                          <p:val>
                                            <p:fltVal val="1"/>
                                          </p:val>
                                        </p:tav>
                                      </p:tavLst>
                                    </p:anim>
                                    <p:animScale>
                                      <p:cBhvr>
                                        <p:cTn id="459" dur="26">
                                          <p:stCondLst>
                                            <p:cond delay="650"/>
                                          </p:stCondLst>
                                        </p:cTn>
                                        <p:tgtEl>
                                          <p:spTgt spid="6">
                                            <p:txEl>
                                              <p:pRg st="16" end="16"/>
                                            </p:txEl>
                                          </p:spTgt>
                                        </p:tgtEl>
                                      </p:cBhvr>
                                      <p:to x="100000" y="60000"/>
                                    </p:animScale>
                                    <p:animScale>
                                      <p:cBhvr>
                                        <p:cTn id="460" dur="166" decel="50000">
                                          <p:stCondLst>
                                            <p:cond delay="676"/>
                                          </p:stCondLst>
                                        </p:cTn>
                                        <p:tgtEl>
                                          <p:spTgt spid="6">
                                            <p:txEl>
                                              <p:pRg st="16" end="16"/>
                                            </p:txEl>
                                          </p:spTgt>
                                        </p:tgtEl>
                                      </p:cBhvr>
                                      <p:to x="100000" y="100000"/>
                                    </p:animScale>
                                    <p:animScale>
                                      <p:cBhvr>
                                        <p:cTn id="461" dur="26">
                                          <p:stCondLst>
                                            <p:cond delay="1312"/>
                                          </p:stCondLst>
                                        </p:cTn>
                                        <p:tgtEl>
                                          <p:spTgt spid="6">
                                            <p:txEl>
                                              <p:pRg st="16" end="16"/>
                                            </p:txEl>
                                          </p:spTgt>
                                        </p:tgtEl>
                                      </p:cBhvr>
                                      <p:to x="100000" y="80000"/>
                                    </p:animScale>
                                    <p:animScale>
                                      <p:cBhvr>
                                        <p:cTn id="462" dur="166" decel="50000">
                                          <p:stCondLst>
                                            <p:cond delay="1338"/>
                                          </p:stCondLst>
                                        </p:cTn>
                                        <p:tgtEl>
                                          <p:spTgt spid="6">
                                            <p:txEl>
                                              <p:pRg st="16" end="16"/>
                                            </p:txEl>
                                          </p:spTgt>
                                        </p:tgtEl>
                                      </p:cBhvr>
                                      <p:to x="100000" y="100000"/>
                                    </p:animScale>
                                    <p:animScale>
                                      <p:cBhvr>
                                        <p:cTn id="463" dur="26">
                                          <p:stCondLst>
                                            <p:cond delay="1642"/>
                                          </p:stCondLst>
                                        </p:cTn>
                                        <p:tgtEl>
                                          <p:spTgt spid="6">
                                            <p:txEl>
                                              <p:pRg st="16" end="16"/>
                                            </p:txEl>
                                          </p:spTgt>
                                        </p:tgtEl>
                                      </p:cBhvr>
                                      <p:to x="100000" y="90000"/>
                                    </p:animScale>
                                    <p:animScale>
                                      <p:cBhvr>
                                        <p:cTn id="464" dur="166" decel="50000">
                                          <p:stCondLst>
                                            <p:cond delay="1668"/>
                                          </p:stCondLst>
                                        </p:cTn>
                                        <p:tgtEl>
                                          <p:spTgt spid="6">
                                            <p:txEl>
                                              <p:pRg st="16" end="16"/>
                                            </p:txEl>
                                          </p:spTgt>
                                        </p:tgtEl>
                                      </p:cBhvr>
                                      <p:to x="100000" y="100000"/>
                                    </p:animScale>
                                    <p:animScale>
                                      <p:cBhvr>
                                        <p:cTn id="465" dur="26">
                                          <p:stCondLst>
                                            <p:cond delay="1808"/>
                                          </p:stCondLst>
                                        </p:cTn>
                                        <p:tgtEl>
                                          <p:spTgt spid="6">
                                            <p:txEl>
                                              <p:pRg st="16" end="16"/>
                                            </p:txEl>
                                          </p:spTgt>
                                        </p:tgtEl>
                                      </p:cBhvr>
                                      <p:to x="100000" y="95000"/>
                                    </p:animScale>
                                    <p:animScale>
                                      <p:cBhvr>
                                        <p:cTn id="466" dur="166" decel="50000">
                                          <p:stCondLst>
                                            <p:cond delay="1834"/>
                                          </p:stCondLst>
                                        </p:cTn>
                                        <p:tgtEl>
                                          <p:spTgt spid="6">
                                            <p:txEl>
                                              <p:pRg st="16" end="16"/>
                                            </p:txEl>
                                          </p:spTgt>
                                        </p:tgtEl>
                                      </p:cBhvr>
                                      <p:to x="100000" y="100000"/>
                                    </p:animScale>
                                  </p:childTnLst>
                                </p:cTn>
                              </p:par>
                              <p:par>
                                <p:cTn id="467" presetID="26" presetClass="entr" presetSubtype="0" fill="hold" nodeType="withEffect">
                                  <p:stCondLst>
                                    <p:cond delay="0"/>
                                  </p:stCondLst>
                                  <p:childTnLst>
                                    <p:set>
                                      <p:cBhvr>
                                        <p:cTn id="468" dur="1" fill="hold">
                                          <p:stCondLst>
                                            <p:cond delay="0"/>
                                          </p:stCondLst>
                                        </p:cTn>
                                        <p:tgtEl>
                                          <p:spTgt spid="6">
                                            <p:txEl>
                                              <p:pRg st="17" end="17"/>
                                            </p:txEl>
                                          </p:spTgt>
                                        </p:tgtEl>
                                        <p:attrNameLst>
                                          <p:attrName>style.visibility</p:attrName>
                                        </p:attrNameLst>
                                      </p:cBhvr>
                                      <p:to>
                                        <p:strVal val="visible"/>
                                      </p:to>
                                    </p:set>
                                    <p:animEffect transition="in" filter="wipe(down)">
                                      <p:cBhvr>
                                        <p:cTn id="469" dur="580">
                                          <p:stCondLst>
                                            <p:cond delay="0"/>
                                          </p:stCondLst>
                                        </p:cTn>
                                        <p:tgtEl>
                                          <p:spTgt spid="6">
                                            <p:txEl>
                                              <p:pRg st="17" end="17"/>
                                            </p:txEl>
                                          </p:spTgt>
                                        </p:tgtEl>
                                      </p:cBhvr>
                                    </p:animEffect>
                                    <p:anim calcmode="lin" valueType="num">
                                      <p:cBhvr>
                                        <p:cTn id="470" dur="1822" tmFilter="0,0; 0.14,0.36; 0.43,0.73; 0.71,0.91; 1.0,1.0">
                                          <p:stCondLst>
                                            <p:cond delay="0"/>
                                          </p:stCondLst>
                                        </p:cTn>
                                        <p:tgtEl>
                                          <p:spTgt spid="6">
                                            <p:txEl>
                                              <p:pRg st="17" end="17"/>
                                            </p:txEl>
                                          </p:spTgt>
                                        </p:tgtEl>
                                        <p:attrNameLst>
                                          <p:attrName>ppt_x</p:attrName>
                                        </p:attrNameLst>
                                      </p:cBhvr>
                                      <p:tavLst>
                                        <p:tav tm="0">
                                          <p:val>
                                            <p:strVal val="#ppt_x-0.25"/>
                                          </p:val>
                                        </p:tav>
                                        <p:tav tm="100000">
                                          <p:val>
                                            <p:strVal val="#ppt_x"/>
                                          </p:val>
                                        </p:tav>
                                      </p:tavLst>
                                    </p:anim>
                                    <p:anim calcmode="lin" valueType="num">
                                      <p:cBhvr>
                                        <p:cTn id="471" dur="664" tmFilter="0.0,0.0; 0.25,0.07; 0.50,0.2; 0.75,0.467; 1.0,1.0">
                                          <p:stCondLst>
                                            <p:cond delay="0"/>
                                          </p:stCondLst>
                                        </p:cTn>
                                        <p:tgtEl>
                                          <p:spTgt spid="6">
                                            <p:txEl>
                                              <p:pRg st="17" end="17"/>
                                            </p:txEl>
                                          </p:spTgt>
                                        </p:tgtEl>
                                        <p:attrNameLst>
                                          <p:attrName>ppt_y</p:attrName>
                                        </p:attrNameLst>
                                      </p:cBhvr>
                                      <p:tavLst>
                                        <p:tav tm="0" fmla="#ppt_y-sin(pi*$)/3">
                                          <p:val>
                                            <p:fltVal val="0.5"/>
                                          </p:val>
                                        </p:tav>
                                        <p:tav tm="100000">
                                          <p:val>
                                            <p:fltVal val="1"/>
                                          </p:val>
                                        </p:tav>
                                      </p:tavLst>
                                    </p:anim>
                                    <p:anim calcmode="lin" valueType="num">
                                      <p:cBhvr>
                                        <p:cTn id="472" dur="664" tmFilter="0, 0; 0.125,0.2665; 0.25,0.4; 0.375,0.465; 0.5,0.5;  0.625,0.535; 0.75,0.6; 0.875,0.7335; 1,1">
                                          <p:stCondLst>
                                            <p:cond delay="664"/>
                                          </p:stCondLst>
                                        </p:cTn>
                                        <p:tgtEl>
                                          <p:spTgt spid="6">
                                            <p:txEl>
                                              <p:pRg st="17" end="17"/>
                                            </p:txEl>
                                          </p:spTgt>
                                        </p:tgtEl>
                                        <p:attrNameLst>
                                          <p:attrName>ppt_y</p:attrName>
                                        </p:attrNameLst>
                                      </p:cBhvr>
                                      <p:tavLst>
                                        <p:tav tm="0" fmla="#ppt_y-sin(pi*$)/9">
                                          <p:val>
                                            <p:fltVal val="0"/>
                                          </p:val>
                                        </p:tav>
                                        <p:tav tm="100000">
                                          <p:val>
                                            <p:fltVal val="1"/>
                                          </p:val>
                                        </p:tav>
                                      </p:tavLst>
                                    </p:anim>
                                    <p:anim calcmode="lin" valueType="num">
                                      <p:cBhvr>
                                        <p:cTn id="473" dur="332" tmFilter="0, 0; 0.125,0.2665; 0.25,0.4; 0.375,0.465; 0.5,0.5;  0.625,0.535; 0.75,0.6; 0.875,0.7335; 1,1">
                                          <p:stCondLst>
                                            <p:cond delay="1324"/>
                                          </p:stCondLst>
                                        </p:cTn>
                                        <p:tgtEl>
                                          <p:spTgt spid="6">
                                            <p:txEl>
                                              <p:pRg st="17" end="17"/>
                                            </p:txEl>
                                          </p:spTgt>
                                        </p:tgtEl>
                                        <p:attrNameLst>
                                          <p:attrName>ppt_y</p:attrName>
                                        </p:attrNameLst>
                                      </p:cBhvr>
                                      <p:tavLst>
                                        <p:tav tm="0" fmla="#ppt_y-sin(pi*$)/27">
                                          <p:val>
                                            <p:fltVal val="0"/>
                                          </p:val>
                                        </p:tav>
                                        <p:tav tm="100000">
                                          <p:val>
                                            <p:fltVal val="1"/>
                                          </p:val>
                                        </p:tav>
                                      </p:tavLst>
                                    </p:anim>
                                    <p:anim calcmode="lin" valueType="num">
                                      <p:cBhvr>
                                        <p:cTn id="474" dur="164" tmFilter="0, 0; 0.125,0.2665; 0.25,0.4; 0.375,0.465; 0.5,0.5;  0.625,0.535; 0.75,0.6; 0.875,0.7335; 1,1">
                                          <p:stCondLst>
                                            <p:cond delay="1656"/>
                                          </p:stCondLst>
                                        </p:cTn>
                                        <p:tgtEl>
                                          <p:spTgt spid="6">
                                            <p:txEl>
                                              <p:pRg st="17" end="17"/>
                                            </p:txEl>
                                          </p:spTgt>
                                        </p:tgtEl>
                                        <p:attrNameLst>
                                          <p:attrName>ppt_y</p:attrName>
                                        </p:attrNameLst>
                                      </p:cBhvr>
                                      <p:tavLst>
                                        <p:tav tm="0" fmla="#ppt_y-sin(pi*$)/81">
                                          <p:val>
                                            <p:fltVal val="0"/>
                                          </p:val>
                                        </p:tav>
                                        <p:tav tm="100000">
                                          <p:val>
                                            <p:fltVal val="1"/>
                                          </p:val>
                                        </p:tav>
                                      </p:tavLst>
                                    </p:anim>
                                    <p:animScale>
                                      <p:cBhvr>
                                        <p:cTn id="475" dur="26">
                                          <p:stCondLst>
                                            <p:cond delay="650"/>
                                          </p:stCondLst>
                                        </p:cTn>
                                        <p:tgtEl>
                                          <p:spTgt spid="6">
                                            <p:txEl>
                                              <p:pRg st="17" end="17"/>
                                            </p:txEl>
                                          </p:spTgt>
                                        </p:tgtEl>
                                      </p:cBhvr>
                                      <p:to x="100000" y="60000"/>
                                    </p:animScale>
                                    <p:animScale>
                                      <p:cBhvr>
                                        <p:cTn id="476" dur="166" decel="50000">
                                          <p:stCondLst>
                                            <p:cond delay="676"/>
                                          </p:stCondLst>
                                        </p:cTn>
                                        <p:tgtEl>
                                          <p:spTgt spid="6">
                                            <p:txEl>
                                              <p:pRg st="17" end="17"/>
                                            </p:txEl>
                                          </p:spTgt>
                                        </p:tgtEl>
                                      </p:cBhvr>
                                      <p:to x="100000" y="100000"/>
                                    </p:animScale>
                                    <p:animScale>
                                      <p:cBhvr>
                                        <p:cTn id="477" dur="26">
                                          <p:stCondLst>
                                            <p:cond delay="1312"/>
                                          </p:stCondLst>
                                        </p:cTn>
                                        <p:tgtEl>
                                          <p:spTgt spid="6">
                                            <p:txEl>
                                              <p:pRg st="17" end="17"/>
                                            </p:txEl>
                                          </p:spTgt>
                                        </p:tgtEl>
                                      </p:cBhvr>
                                      <p:to x="100000" y="80000"/>
                                    </p:animScale>
                                    <p:animScale>
                                      <p:cBhvr>
                                        <p:cTn id="478" dur="166" decel="50000">
                                          <p:stCondLst>
                                            <p:cond delay="1338"/>
                                          </p:stCondLst>
                                        </p:cTn>
                                        <p:tgtEl>
                                          <p:spTgt spid="6">
                                            <p:txEl>
                                              <p:pRg st="17" end="17"/>
                                            </p:txEl>
                                          </p:spTgt>
                                        </p:tgtEl>
                                      </p:cBhvr>
                                      <p:to x="100000" y="100000"/>
                                    </p:animScale>
                                    <p:animScale>
                                      <p:cBhvr>
                                        <p:cTn id="479" dur="26">
                                          <p:stCondLst>
                                            <p:cond delay="1642"/>
                                          </p:stCondLst>
                                        </p:cTn>
                                        <p:tgtEl>
                                          <p:spTgt spid="6">
                                            <p:txEl>
                                              <p:pRg st="17" end="17"/>
                                            </p:txEl>
                                          </p:spTgt>
                                        </p:tgtEl>
                                      </p:cBhvr>
                                      <p:to x="100000" y="90000"/>
                                    </p:animScale>
                                    <p:animScale>
                                      <p:cBhvr>
                                        <p:cTn id="480" dur="166" decel="50000">
                                          <p:stCondLst>
                                            <p:cond delay="1668"/>
                                          </p:stCondLst>
                                        </p:cTn>
                                        <p:tgtEl>
                                          <p:spTgt spid="6">
                                            <p:txEl>
                                              <p:pRg st="17" end="17"/>
                                            </p:txEl>
                                          </p:spTgt>
                                        </p:tgtEl>
                                      </p:cBhvr>
                                      <p:to x="100000" y="100000"/>
                                    </p:animScale>
                                    <p:animScale>
                                      <p:cBhvr>
                                        <p:cTn id="481" dur="26">
                                          <p:stCondLst>
                                            <p:cond delay="1808"/>
                                          </p:stCondLst>
                                        </p:cTn>
                                        <p:tgtEl>
                                          <p:spTgt spid="6">
                                            <p:txEl>
                                              <p:pRg st="17" end="17"/>
                                            </p:txEl>
                                          </p:spTgt>
                                        </p:tgtEl>
                                      </p:cBhvr>
                                      <p:to x="100000" y="95000"/>
                                    </p:animScale>
                                    <p:animScale>
                                      <p:cBhvr>
                                        <p:cTn id="482" dur="166" decel="50000">
                                          <p:stCondLst>
                                            <p:cond delay="1834"/>
                                          </p:stCondLst>
                                        </p:cTn>
                                        <p:tgtEl>
                                          <p:spTgt spid="6">
                                            <p:txEl>
                                              <p:pRg st="17" end="17"/>
                                            </p:txEl>
                                          </p:spTgt>
                                        </p:tgtEl>
                                      </p:cBhvr>
                                      <p:to x="100000" y="100000"/>
                                    </p:animScale>
                                  </p:childTnLst>
                                </p:cTn>
                              </p:par>
                              <p:par>
                                <p:cTn id="483" presetID="26" presetClass="entr" presetSubtype="0" fill="hold" nodeType="withEffect">
                                  <p:stCondLst>
                                    <p:cond delay="0"/>
                                  </p:stCondLst>
                                  <p:childTnLst>
                                    <p:set>
                                      <p:cBhvr>
                                        <p:cTn id="484" dur="1" fill="hold">
                                          <p:stCondLst>
                                            <p:cond delay="0"/>
                                          </p:stCondLst>
                                        </p:cTn>
                                        <p:tgtEl>
                                          <p:spTgt spid="6">
                                            <p:txEl>
                                              <p:pRg st="18" end="18"/>
                                            </p:txEl>
                                          </p:spTgt>
                                        </p:tgtEl>
                                        <p:attrNameLst>
                                          <p:attrName>style.visibility</p:attrName>
                                        </p:attrNameLst>
                                      </p:cBhvr>
                                      <p:to>
                                        <p:strVal val="visible"/>
                                      </p:to>
                                    </p:set>
                                    <p:animEffect transition="in" filter="wipe(down)">
                                      <p:cBhvr>
                                        <p:cTn id="485" dur="580">
                                          <p:stCondLst>
                                            <p:cond delay="0"/>
                                          </p:stCondLst>
                                        </p:cTn>
                                        <p:tgtEl>
                                          <p:spTgt spid="6">
                                            <p:txEl>
                                              <p:pRg st="18" end="18"/>
                                            </p:txEl>
                                          </p:spTgt>
                                        </p:tgtEl>
                                      </p:cBhvr>
                                    </p:animEffect>
                                    <p:anim calcmode="lin" valueType="num">
                                      <p:cBhvr>
                                        <p:cTn id="486" dur="1822" tmFilter="0,0; 0.14,0.36; 0.43,0.73; 0.71,0.91; 1.0,1.0">
                                          <p:stCondLst>
                                            <p:cond delay="0"/>
                                          </p:stCondLst>
                                        </p:cTn>
                                        <p:tgtEl>
                                          <p:spTgt spid="6">
                                            <p:txEl>
                                              <p:pRg st="18" end="18"/>
                                            </p:txEl>
                                          </p:spTgt>
                                        </p:tgtEl>
                                        <p:attrNameLst>
                                          <p:attrName>ppt_x</p:attrName>
                                        </p:attrNameLst>
                                      </p:cBhvr>
                                      <p:tavLst>
                                        <p:tav tm="0">
                                          <p:val>
                                            <p:strVal val="#ppt_x-0.25"/>
                                          </p:val>
                                        </p:tav>
                                        <p:tav tm="100000">
                                          <p:val>
                                            <p:strVal val="#ppt_x"/>
                                          </p:val>
                                        </p:tav>
                                      </p:tavLst>
                                    </p:anim>
                                    <p:anim calcmode="lin" valueType="num">
                                      <p:cBhvr>
                                        <p:cTn id="487" dur="664" tmFilter="0.0,0.0; 0.25,0.07; 0.50,0.2; 0.75,0.467; 1.0,1.0">
                                          <p:stCondLst>
                                            <p:cond delay="0"/>
                                          </p:stCondLst>
                                        </p:cTn>
                                        <p:tgtEl>
                                          <p:spTgt spid="6">
                                            <p:txEl>
                                              <p:pRg st="18" end="18"/>
                                            </p:txEl>
                                          </p:spTgt>
                                        </p:tgtEl>
                                        <p:attrNameLst>
                                          <p:attrName>ppt_y</p:attrName>
                                        </p:attrNameLst>
                                      </p:cBhvr>
                                      <p:tavLst>
                                        <p:tav tm="0" fmla="#ppt_y-sin(pi*$)/3">
                                          <p:val>
                                            <p:fltVal val="0.5"/>
                                          </p:val>
                                        </p:tav>
                                        <p:tav tm="100000">
                                          <p:val>
                                            <p:fltVal val="1"/>
                                          </p:val>
                                        </p:tav>
                                      </p:tavLst>
                                    </p:anim>
                                    <p:anim calcmode="lin" valueType="num">
                                      <p:cBhvr>
                                        <p:cTn id="488" dur="664" tmFilter="0, 0; 0.125,0.2665; 0.25,0.4; 0.375,0.465; 0.5,0.5;  0.625,0.535; 0.75,0.6; 0.875,0.7335; 1,1">
                                          <p:stCondLst>
                                            <p:cond delay="664"/>
                                          </p:stCondLst>
                                        </p:cTn>
                                        <p:tgtEl>
                                          <p:spTgt spid="6">
                                            <p:txEl>
                                              <p:pRg st="18" end="18"/>
                                            </p:txEl>
                                          </p:spTgt>
                                        </p:tgtEl>
                                        <p:attrNameLst>
                                          <p:attrName>ppt_y</p:attrName>
                                        </p:attrNameLst>
                                      </p:cBhvr>
                                      <p:tavLst>
                                        <p:tav tm="0" fmla="#ppt_y-sin(pi*$)/9">
                                          <p:val>
                                            <p:fltVal val="0"/>
                                          </p:val>
                                        </p:tav>
                                        <p:tav tm="100000">
                                          <p:val>
                                            <p:fltVal val="1"/>
                                          </p:val>
                                        </p:tav>
                                      </p:tavLst>
                                    </p:anim>
                                    <p:anim calcmode="lin" valueType="num">
                                      <p:cBhvr>
                                        <p:cTn id="489" dur="332" tmFilter="0, 0; 0.125,0.2665; 0.25,0.4; 0.375,0.465; 0.5,0.5;  0.625,0.535; 0.75,0.6; 0.875,0.7335; 1,1">
                                          <p:stCondLst>
                                            <p:cond delay="1324"/>
                                          </p:stCondLst>
                                        </p:cTn>
                                        <p:tgtEl>
                                          <p:spTgt spid="6">
                                            <p:txEl>
                                              <p:pRg st="18" end="18"/>
                                            </p:txEl>
                                          </p:spTgt>
                                        </p:tgtEl>
                                        <p:attrNameLst>
                                          <p:attrName>ppt_y</p:attrName>
                                        </p:attrNameLst>
                                      </p:cBhvr>
                                      <p:tavLst>
                                        <p:tav tm="0" fmla="#ppt_y-sin(pi*$)/27">
                                          <p:val>
                                            <p:fltVal val="0"/>
                                          </p:val>
                                        </p:tav>
                                        <p:tav tm="100000">
                                          <p:val>
                                            <p:fltVal val="1"/>
                                          </p:val>
                                        </p:tav>
                                      </p:tavLst>
                                    </p:anim>
                                    <p:anim calcmode="lin" valueType="num">
                                      <p:cBhvr>
                                        <p:cTn id="490" dur="164" tmFilter="0, 0; 0.125,0.2665; 0.25,0.4; 0.375,0.465; 0.5,0.5;  0.625,0.535; 0.75,0.6; 0.875,0.7335; 1,1">
                                          <p:stCondLst>
                                            <p:cond delay="1656"/>
                                          </p:stCondLst>
                                        </p:cTn>
                                        <p:tgtEl>
                                          <p:spTgt spid="6">
                                            <p:txEl>
                                              <p:pRg st="18" end="18"/>
                                            </p:txEl>
                                          </p:spTgt>
                                        </p:tgtEl>
                                        <p:attrNameLst>
                                          <p:attrName>ppt_y</p:attrName>
                                        </p:attrNameLst>
                                      </p:cBhvr>
                                      <p:tavLst>
                                        <p:tav tm="0" fmla="#ppt_y-sin(pi*$)/81">
                                          <p:val>
                                            <p:fltVal val="0"/>
                                          </p:val>
                                        </p:tav>
                                        <p:tav tm="100000">
                                          <p:val>
                                            <p:fltVal val="1"/>
                                          </p:val>
                                        </p:tav>
                                      </p:tavLst>
                                    </p:anim>
                                    <p:animScale>
                                      <p:cBhvr>
                                        <p:cTn id="491" dur="26">
                                          <p:stCondLst>
                                            <p:cond delay="650"/>
                                          </p:stCondLst>
                                        </p:cTn>
                                        <p:tgtEl>
                                          <p:spTgt spid="6">
                                            <p:txEl>
                                              <p:pRg st="18" end="18"/>
                                            </p:txEl>
                                          </p:spTgt>
                                        </p:tgtEl>
                                      </p:cBhvr>
                                      <p:to x="100000" y="60000"/>
                                    </p:animScale>
                                    <p:animScale>
                                      <p:cBhvr>
                                        <p:cTn id="492" dur="166" decel="50000">
                                          <p:stCondLst>
                                            <p:cond delay="676"/>
                                          </p:stCondLst>
                                        </p:cTn>
                                        <p:tgtEl>
                                          <p:spTgt spid="6">
                                            <p:txEl>
                                              <p:pRg st="18" end="18"/>
                                            </p:txEl>
                                          </p:spTgt>
                                        </p:tgtEl>
                                      </p:cBhvr>
                                      <p:to x="100000" y="100000"/>
                                    </p:animScale>
                                    <p:animScale>
                                      <p:cBhvr>
                                        <p:cTn id="493" dur="26">
                                          <p:stCondLst>
                                            <p:cond delay="1312"/>
                                          </p:stCondLst>
                                        </p:cTn>
                                        <p:tgtEl>
                                          <p:spTgt spid="6">
                                            <p:txEl>
                                              <p:pRg st="18" end="18"/>
                                            </p:txEl>
                                          </p:spTgt>
                                        </p:tgtEl>
                                      </p:cBhvr>
                                      <p:to x="100000" y="80000"/>
                                    </p:animScale>
                                    <p:animScale>
                                      <p:cBhvr>
                                        <p:cTn id="494" dur="166" decel="50000">
                                          <p:stCondLst>
                                            <p:cond delay="1338"/>
                                          </p:stCondLst>
                                        </p:cTn>
                                        <p:tgtEl>
                                          <p:spTgt spid="6">
                                            <p:txEl>
                                              <p:pRg st="18" end="18"/>
                                            </p:txEl>
                                          </p:spTgt>
                                        </p:tgtEl>
                                      </p:cBhvr>
                                      <p:to x="100000" y="100000"/>
                                    </p:animScale>
                                    <p:animScale>
                                      <p:cBhvr>
                                        <p:cTn id="495" dur="26">
                                          <p:stCondLst>
                                            <p:cond delay="1642"/>
                                          </p:stCondLst>
                                        </p:cTn>
                                        <p:tgtEl>
                                          <p:spTgt spid="6">
                                            <p:txEl>
                                              <p:pRg st="18" end="18"/>
                                            </p:txEl>
                                          </p:spTgt>
                                        </p:tgtEl>
                                      </p:cBhvr>
                                      <p:to x="100000" y="90000"/>
                                    </p:animScale>
                                    <p:animScale>
                                      <p:cBhvr>
                                        <p:cTn id="496" dur="166" decel="50000">
                                          <p:stCondLst>
                                            <p:cond delay="1668"/>
                                          </p:stCondLst>
                                        </p:cTn>
                                        <p:tgtEl>
                                          <p:spTgt spid="6">
                                            <p:txEl>
                                              <p:pRg st="18" end="18"/>
                                            </p:txEl>
                                          </p:spTgt>
                                        </p:tgtEl>
                                      </p:cBhvr>
                                      <p:to x="100000" y="100000"/>
                                    </p:animScale>
                                    <p:animScale>
                                      <p:cBhvr>
                                        <p:cTn id="497" dur="26">
                                          <p:stCondLst>
                                            <p:cond delay="1808"/>
                                          </p:stCondLst>
                                        </p:cTn>
                                        <p:tgtEl>
                                          <p:spTgt spid="6">
                                            <p:txEl>
                                              <p:pRg st="18" end="18"/>
                                            </p:txEl>
                                          </p:spTgt>
                                        </p:tgtEl>
                                      </p:cBhvr>
                                      <p:to x="100000" y="95000"/>
                                    </p:animScale>
                                    <p:animScale>
                                      <p:cBhvr>
                                        <p:cTn id="498" dur="166" decel="50000">
                                          <p:stCondLst>
                                            <p:cond delay="1834"/>
                                          </p:stCondLst>
                                        </p:cTn>
                                        <p:tgtEl>
                                          <p:spTgt spid="6">
                                            <p:txEl>
                                              <p:pRg st="18" end="18"/>
                                            </p:txEl>
                                          </p:spTgt>
                                        </p:tgtEl>
                                      </p:cBhvr>
                                      <p:to x="100000" y="100000"/>
                                    </p:animScale>
                                  </p:childTnLst>
                                </p:cTn>
                              </p:par>
                              <p:par>
                                <p:cTn id="499" presetID="26" presetClass="entr" presetSubtype="0" fill="hold" nodeType="withEffect">
                                  <p:stCondLst>
                                    <p:cond delay="0"/>
                                  </p:stCondLst>
                                  <p:childTnLst>
                                    <p:set>
                                      <p:cBhvr>
                                        <p:cTn id="500" dur="1" fill="hold">
                                          <p:stCondLst>
                                            <p:cond delay="0"/>
                                          </p:stCondLst>
                                        </p:cTn>
                                        <p:tgtEl>
                                          <p:spTgt spid="6">
                                            <p:txEl>
                                              <p:pRg st="19" end="19"/>
                                            </p:txEl>
                                          </p:spTgt>
                                        </p:tgtEl>
                                        <p:attrNameLst>
                                          <p:attrName>style.visibility</p:attrName>
                                        </p:attrNameLst>
                                      </p:cBhvr>
                                      <p:to>
                                        <p:strVal val="visible"/>
                                      </p:to>
                                    </p:set>
                                    <p:animEffect transition="in" filter="wipe(down)">
                                      <p:cBhvr>
                                        <p:cTn id="501" dur="580">
                                          <p:stCondLst>
                                            <p:cond delay="0"/>
                                          </p:stCondLst>
                                        </p:cTn>
                                        <p:tgtEl>
                                          <p:spTgt spid="6">
                                            <p:txEl>
                                              <p:pRg st="19" end="19"/>
                                            </p:txEl>
                                          </p:spTgt>
                                        </p:tgtEl>
                                      </p:cBhvr>
                                    </p:animEffect>
                                    <p:anim calcmode="lin" valueType="num">
                                      <p:cBhvr>
                                        <p:cTn id="502" dur="1822" tmFilter="0,0; 0.14,0.36; 0.43,0.73; 0.71,0.91; 1.0,1.0">
                                          <p:stCondLst>
                                            <p:cond delay="0"/>
                                          </p:stCondLst>
                                        </p:cTn>
                                        <p:tgtEl>
                                          <p:spTgt spid="6">
                                            <p:txEl>
                                              <p:pRg st="19" end="19"/>
                                            </p:txEl>
                                          </p:spTgt>
                                        </p:tgtEl>
                                        <p:attrNameLst>
                                          <p:attrName>ppt_x</p:attrName>
                                        </p:attrNameLst>
                                      </p:cBhvr>
                                      <p:tavLst>
                                        <p:tav tm="0">
                                          <p:val>
                                            <p:strVal val="#ppt_x-0.25"/>
                                          </p:val>
                                        </p:tav>
                                        <p:tav tm="100000">
                                          <p:val>
                                            <p:strVal val="#ppt_x"/>
                                          </p:val>
                                        </p:tav>
                                      </p:tavLst>
                                    </p:anim>
                                    <p:anim calcmode="lin" valueType="num">
                                      <p:cBhvr>
                                        <p:cTn id="503" dur="664" tmFilter="0.0,0.0; 0.25,0.07; 0.50,0.2; 0.75,0.467; 1.0,1.0">
                                          <p:stCondLst>
                                            <p:cond delay="0"/>
                                          </p:stCondLst>
                                        </p:cTn>
                                        <p:tgtEl>
                                          <p:spTgt spid="6">
                                            <p:txEl>
                                              <p:pRg st="19" end="19"/>
                                            </p:txEl>
                                          </p:spTgt>
                                        </p:tgtEl>
                                        <p:attrNameLst>
                                          <p:attrName>ppt_y</p:attrName>
                                        </p:attrNameLst>
                                      </p:cBhvr>
                                      <p:tavLst>
                                        <p:tav tm="0" fmla="#ppt_y-sin(pi*$)/3">
                                          <p:val>
                                            <p:fltVal val="0.5"/>
                                          </p:val>
                                        </p:tav>
                                        <p:tav tm="100000">
                                          <p:val>
                                            <p:fltVal val="1"/>
                                          </p:val>
                                        </p:tav>
                                      </p:tavLst>
                                    </p:anim>
                                    <p:anim calcmode="lin" valueType="num">
                                      <p:cBhvr>
                                        <p:cTn id="504" dur="664" tmFilter="0, 0; 0.125,0.2665; 0.25,0.4; 0.375,0.465; 0.5,0.5;  0.625,0.535; 0.75,0.6; 0.875,0.7335; 1,1">
                                          <p:stCondLst>
                                            <p:cond delay="664"/>
                                          </p:stCondLst>
                                        </p:cTn>
                                        <p:tgtEl>
                                          <p:spTgt spid="6">
                                            <p:txEl>
                                              <p:pRg st="19" end="19"/>
                                            </p:txEl>
                                          </p:spTgt>
                                        </p:tgtEl>
                                        <p:attrNameLst>
                                          <p:attrName>ppt_y</p:attrName>
                                        </p:attrNameLst>
                                      </p:cBhvr>
                                      <p:tavLst>
                                        <p:tav tm="0" fmla="#ppt_y-sin(pi*$)/9">
                                          <p:val>
                                            <p:fltVal val="0"/>
                                          </p:val>
                                        </p:tav>
                                        <p:tav tm="100000">
                                          <p:val>
                                            <p:fltVal val="1"/>
                                          </p:val>
                                        </p:tav>
                                      </p:tavLst>
                                    </p:anim>
                                    <p:anim calcmode="lin" valueType="num">
                                      <p:cBhvr>
                                        <p:cTn id="505" dur="332" tmFilter="0, 0; 0.125,0.2665; 0.25,0.4; 0.375,0.465; 0.5,0.5;  0.625,0.535; 0.75,0.6; 0.875,0.7335; 1,1">
                                          <p:stCondLst>
                                            <p:cond delay="1324"/>
                                          </p:stCondLst>
                                        </p:cTn>
                                        <p:tgtEl>
                                          <p:spTgt spid="6">
                                            <p:txEl>
                                              <p:pRg st="19" end="19"/>
                                            </p:txEl>
                                          </p:spTgt>
                                        </p:tgtEl>
                                        <p:attrNameLst>
                                          <p:attrName>ppt_y</p:attrName>
                                        </p:attrNameLst>
                                      </p:cBhvr>
                                      <p:tavLst>
                                        <p:tav tm="0" fmla="#ppt_y-sin(pi*$)/27">
                                          <p:val>
                                            <p:fltVal val="0"/>
                                          </p:val>
                                        </p:tav>
                                        <p:tav tm="100000">
                                          <p:val>
                                            <p:fltVal val="1"/>
                                          </p:val>
                                        </p:tav>
                                      </p:tavLst>
                                    </p:anim>
                                    <p:anim calcmode="lin" valueType="num">
                                      <p:cBhvr>
                                        <p:cTn id="506" dur="164" tmFilter="0, 0; 0.125,0.2665; 0.25,0.4; 0.375,0.465; 0.5,0.5;  0.625,0.535; 0.75,0.6; 0.875,0.7335; 1,1">
                                          <p:stCondLst>
                                            <p:cond delay="1656"/>
                                          </p:stCondLst>
                                        </p:cTn>
                                        <p:tgtEl>
                                          <p:spTgt spid="6">
                                            <p:txEl>
                                              <p:pRg st="19" end="19"/>
                                            </p:txEl>
                                          </p:spTgt>
                                        </p:tgtEl>
                                        <p:attrNameLst>
                                          <p:attrName>ppt_y</p:attrName>
                                        </p:attrNameLst>
                                      </p:cBhvr>
                                      <p:tavLst>
                                        <p:tav tm="0" fmla="#ppt_y-sin(pi*$)/81">
                                          <p:val>
                                            <p:fltVal val="0"/>
                                          </p:val>
                                        </p:tav>
                                        <p:tav tm="100000">
                                          <p:val>
                                            <p:fltVal val="1"/>
                                          </p:val>
                                        </p:tav>
                                      </p:tavLst>
                                    </p:anim>
                                    <p:animScale>
                                      <p:cBhvr>
                                        <p:cTn id="507" dur="26">
                                          <p:stCondLst>
                                            <p:cond delay="650"/>
                                          </p:stCondLst>
                                        </p:cTn>
                                        <p:tgtEl>
                                          <p:spTgt spid="6">
                                            <p:txEl>
                                              <p:pRg st="19" end="19"/>
                                            </p:txEl>
                                          </p:spTgt>
                                        </p:tgtEl>
                                      </p:cBhvr>
                                      <p:to x="100000" y="60000"/>
                                    </p:animScale>
                                    <p:animScale>
                                      <p:cBhvr>
                                        <p:cTn id="508" dur="166" decel="50000">
                                          <p:stCondLst>
                                            <p:cond delay="676"/>
                                          </p:stCondLst>
                                        </p:cTn>
                                        <p:tgtEl>
                                          <p:spTgt spid="6">
                                            <p:txEl>
                                              <p:pRg st="19" end="19"/>
                                            </p:txEl>
                                          </p:spTgt>
                                        </p:tgtEl>
                                      </p:cBhvr>
                                      <p:to x="100000" y="100000"/>
                                    </p:animScale>
                                    <p:animScale>
                                      <p:cBhvr>
                                        <p:cTn id="509" dur="26">
                                          <p:stCondLst>
                                            <p:cond delay="1312"/>
                                          </p:stCondLst>
                                        </p:cTn>
                                        <p:tgtEl>
                                          <p:spTgt spid="6">
                                            <p:txEl>
                                              <p:pRg st="19" end="19"/>
                                            </p:txEl>
                                          </p:spTgt>
                                        </p:tgtEl>
                                      </p:cBhvr>
                                      <p:to x="100000" y="80000"/>
                                    </p:animScale>
                                    <p:animScale>
                                      <p:cBhvr>
                                        <p:cTn id="510" dur="166" decel="50000">
                                          <p:stCondLst>
                                            <p:cond delay="1338"/>
                                          </p:stCondLst>
                                        </p:cTn>
                                        <p:tgtEl>
                                          <p:spTgt spid="6">
                                            <p:txEl>
                                              <p:pRg st="19" end="19"/>
                                            </p:txEl>
                                          </p:spTgt>
                                        </p:tgtEl>
                                      </p:cBhvr>
                                      <p:to x="100000" y="100000"/>
                                    </p:animScale>
                                    <p:animScale>
                                      <p:cBhvr>
                                        <p:cTn id="511" dur="26">
                                          <p:stCondLst>
                                            <p:cond delay="1642"/>
                                          </p:stCondLst>
                                        </p:cTn>
                                        <p:tgtEl>
                                          <p:spTgt spid="6">
                                            <p:txEl>
                                              <p:pRg st="19" end="19"/>
                                            </p:txEl>
                                          </p:spTgt>
                                        </p:tgtEl>
                                      </p:cBhvr>
                                      <p:to x="100000" y="90000"/>
                                    </p:animScale>
                                    <p:animScale>
                                      <p:cBhvr>
                                        <p:cTn id="512" dur="166" decel="50000">
                                          <p:stCondLst>
                                            <p:cond delay="1668"/>
                                          </p:stCondLst>
                                        </p:cTn>
                                        <p:tgtEl>
                                          <p:spTgt spid="6">
                                            <p:txEl>
                                              <p:pRg st="19" end="19"/>
                                            </p:txEl>
                                          </p:spTgt>
                                        </p:tgtEl>
                                      </p:cBhvr>
                                      <p:to x="100000" y="100000"/>
                                    </p:animScale>
                                    <p:animScale>
                                      <p:cBhvr>
                                        <p:cTn id="513" dur="26">
                                          <p:stCondLst>
                                            <p:cond delay="1808"/>
                                          </p:stCondLst>
                                        </p:cTn>
                                        <p:tgtEl>
                                          <p:spTgt spid="6">
                                            <p:txEl>
                                              <p:pRg st="19" end="19"/>
                                            </p:txEl>
                                          </p:spTgt>
                                        </p:tgtEl>
                                      </p:cBhvr>
                                      <p:to x="100000" y="95000"/>
                                    </p:animScale>
                                    <p:animScale>
                                      <p:cBhvr>
                                        <p:cTn id="514" dur="166" decel="50000">
                                          <p:stCondLst>
                                            <p:cond delay="1834"/>
                                          </p:stCondLst>
                                        </p:cTn>
                                        <p:tgtEl>
                                          <p:spTgt spid="6">
                                            <p:txEl>
                                              <p:pRg st="19" end="1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1451</Words>
  <Application>Microsoft Office PowerPoint</Application>
  <PresentationFormat>On-screen Show (4:3)</PresentationFormat>
  <Paragraphs>171</Paragraphs>
  <Slides>14</Slides>
  <Notes>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Introducing PowerPoint 2010</vt:lpstr>
      <vt:lpstr>Office Theme</vt:lpstr>
      <vt:lpstr>Chapter 13</vt:lpstr>
      <vt:lpstr>What do you see?</vt:lpstr>
      <vt:lpstr>Sectionalism</vt:lpstr>
      <vt:lpstr>The Cotton Gin</vt:lpstr>
      <vt:lpstr>King Cotton</vt:lpstr>
      <vt:lpstr>IMPACT of King Cotton</vt:lpstr>
      <vt:lpstr>The South:</vt:lpstr>
      <vt:lpstr>The South</vt:lpstr>
      <vt:lpstr>Slavery: “The Peculiar Institution”</vt:lpstr>
      <vt:lpstr>Slave Society Summary</vt:lpstr>
      <vt:lpstr>Why did the nineteenth-century southern economy remain primarily agricultural? </vt:lpstr>
      <vt:lpstr>What types of resistance did slaves participate in, and why did slave resistance rarely take the form of rebellion? </vt:lpstr>
      <vt:lpstr>By the mid-nineteenth century the South had become a “cotton kingdom.” How did cotton’s profitability shape the region’s antebellum development?</vt:lpstr>
      <vt:lpstr>OER Intro Practice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2012-11-12T18:59:02Z</dcterms:created>
  <dcterms:modified xsi:type="dcterms:W3CDTF">2013-11-25T21:58:16Z</dcterms:modified>
</cp:coreProperties>
</file>