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  <p:sldMasterId id="2147483691" r:id="rId3"/>
  </p:sldMasterIdLst>
  <p:notesMasterIdLst>
    <p:notesMasterId r:id="rId45"/>
  </p:notesMasterIdLst>
  <p:handoutMasterIdLst>
    <p:handoutMasterId r:id="rId46"/>
  </p:handoutMasterIdLst>
  <p:sldIdLst>
    <p:sldId id="388" r:id="rId4"/>
    <p:sldId id="258" r:id="rId5"/>
    <p:sldId id="404" r:id="rId6"/>
    <p:sldId id="364" r:id="rId7"/>
    <p:sldId id="365" r:id="rId8"/>
    <p:sldId id="366" r:id="rId9"/>
    <p:sldId id="367" r:id="rId10"/>
    <p:sldId id="369" r:id="rId11"/>
    <p:sldId id="370" r:id="rId12"/>
    <p:sldId id="384" r:id="rId13"/>
    <p:sldId id="385" r:id="rId14"/>
    <p:sldId id="386" r:id="rId15"/>
    <p:sldId id="371" r:id="rId16"/>
    <p:sldId id="374" r:id="rId17"/>
    <p:sldId id="377" r:id="rId18"/>
    <p:sldId id="378" r:id="rId19"/>
    <p:sldId id="379" r:id="rId20"/>
    <p:sldId id="373" r:id="rId21"/>
    <p:sldId id="372" r:id="rId22"/>
    <p:sldId id="380" r:id="rId23"/>
    <p:sldId id="381" r:id="rId24"/>
    <p:sldId id="383" r:id="rId25"/>
    <p:sldId id="382" r:id="rId26"/>
    <p:sldId id="389" r:id="rId27"/>
    <p:sldId id="390" r:id="rId28"/>
    <p:sldId id="393" r:id="rId29"/>
    <p:sldId id="391" r:id="rId30"/>
    <p:sldId id="395" r:id="rId31"/>
    <p:sldId id="396" r:id="rId32"/>
    <p:sldId id="408" r:id="rId33"/>
    <p:sldId id="397" r:id="rId34"/>
    <p:sldId id="398" r:id="rId35"/>
    <p:sldId id="403" r:id="rId36"/>
    <p:sldId id="399" r:id="rId37"/>
    <p:sldId id="400" r:id="rId38"/>
    <p:sldId id="401" r:id="rId39"/>
    <p:sldId id="402" r:id="rId40"/>
    <p:sldId id="409" r:id="rId41"/>
    <p:sldId id="405" r:id="rId42"/>
    <p:sldId id="406" r:id="rId43"/>
    <p:sldId id="407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388"/>
            <p14:sldId id="258"/>
            <p14:sldId id="404"/>
            <p14:sldId id="364"/>
            <p14:sldId id="365"/>
            <p14:sldId id="366"/>
            <p14:sldId id="367"/>
            <p14:sldId id="369"/>
            <p14:sldId id="370"/>
            <p14:sldId id="384"/>
            <p14:sldId id="385"/>
            <p14:sldId id="386"/>
            <p14:sldId id="371"/>
            <p14:sldId id="374"/>
            <p14:sldId id="377"/>
            <p14:sldId id="378"/>
            <p14:sldId id="379"/>
            <p14:sldId id="373"/>
            <p14:sldId id="372"/>
            <p14:sldId id="380"/>
            <p14:sldId id="381"/>
            <p14:sldId id="383"/>
            <p14:sldId id="382"/>
            <p14:sldId id="389"/>
            <p14:sldId id="390"/>
            <p14:sldId id="393"/>
            <p14:sldId id="391"/>
            <p14:sldId id="395"/>
            <p14:sldId id="396"/>
            <p14:sldId id="408"/>
            <p14:sldId id="397"/>
            <p14:sldId id="398"/>
            <p14:sldId id="403"/>
            <p14:sldId id="399"/>
            <p14:sldId id="400"/>
            <p14:sldId id="401"/>
            <p14:sldId id="402"/>
            <p14:sldId id="409"/>
            <p14:sldId id="405"/>
            <p14:sldId id="406"/>
            <p14:sldId id="4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>
        <p:scale>
          <a:sx n="70" d="100"/>
          <a:sy n="70" d="100"/>
        </p:scale>
        <p:origin x="-5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91FB2-1A8F-44F7-8C76-1F5FC8CECF46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FDE2FE-EC63-47A3-A8AD-CD77B5BEB9D0}">
      <dgm:prSet phldrT="[Text]"/>
      <dgm:spPr/>
      <dgm:t>
        <a:bodyPr/>
        <a:lstStyle/>
        <a:p>
          <a:r>
            <a:rPr lang="en-US" dirty="0" smtClean="0"/>
            <a:t>Read role</a:t>
          </a:r>
          <a:endParaRPr lang="en-US" dirty="0"/>
        </a:p>
      </dgm:t>
    </dgm:pt>
    <dgm:pt modelId="{9961545B-F485-4208-B254-9A47C48F9C44}" type="parTrans" cxnId="{642A50EA-B0EB-4432-8D98-F6055625D72C}">
      <dgm:prSet/>
      <dgm:spPr/>
      <dgm:t>
        <a:bodyPr/>
        <a:lstStyle/>
        <a:p>
          <a:endParaRPr lang="en-US"/>
        </a:p>
      </dgm:t>
    </dgm:pt>
    <dgm:pt modelId="{419B974B-B901-4BDC-A57E-8A496B4386C6}" type="sibTrans" cxnId="{642A50EA-B0EB-4432-8D98-F6055625D72C}">
      <dgm:prSet/>
      <dgm:spPr/>
      <dgm:t>
        <a:bodyPr/>
        <a:lstStyle/>
        <a:p>
          <a:endParaRPr lang="en-US"/>
        </a:p>
      </dgm:t>
    </dgm:pt>
    <dgm:pt modelId="{5377BDC6-7926-4AEC-828E-602030AD9C77}">
      <dgm:prSet phldrT="[Text]"/>
      <dgm:spPr/>
      <dgm:t>
        <a:bodyPr/>
        <a:lstStyle/>
        <a:p>
          <a:r>
            <a:rPr lang="en-US" dirty="0" smtClean="0"/>
            <a:t>Answer questions</a:t>
          </a:r>
          <a:endParaRPr lang="en-US" dirty="0"/>
        </a:p>
      </dgm:t>
    </dgm:pt>
    <dgm:pt modelId="{DA7B2956-8B17-4FB3-A614-EACCDEEA49DF}" type="parTrans" cxnId="{CAFB25F2-4D8A-498D-83A4-613101CE98EC}">
      <dgm:prSet/>
      <dgm:spPr/>
      <dgm:t>
        <a:bodyPr/>
        <a:lstStyle/>
        <a:p>
          <a:endParaRPr lang="en-US"/>
        </a:p>
      </dgm:t>
    </dgm:pt>
    <dgm:pt modelId="{792DF5F3-6BD6-4523-821E-61B7D8017D9A}" type="sibTrans" cxnId="{CAFB25F2-4D8A-498D-83A4-613101CE98EC}">
      <dgm:prSet/>
      <dgm:spPr/>
      <dgm:t>
        <a:bodyPr/>
        <a:lstStyle/>
        <a:p>
          <a:endParaRPr lang="en-US"/>
        </a:p>
      </dgm:t>
    </dgm:pt>
    <dgm:pt modelId="{76A8D65C-704C-47BC-AF82-862B513A18B7}">
      <dgm:prSet phldrT="[Text]"/>
      <dgm:spPr/>
      <dgm:t>
        <a:bodyPr/>
        <a:lstStyle/>
        <a:p>
          <a:r>
            <a:rPr lang="en-US" dirty="0" smtClean="0"/>
            <a:t>Create and Evaluate</a:t>
          </a:r>
          <a:endParaRPr lang="en-US" dirty="0"/>
        </a:p>
      </dgm:t>
    </dgm:pt>
    <dgm:pt modelId="{6F90D805-7F39-4A4C-BCEA-3B0E63F66283}" type="parTrans" cxnId="{A84C4B56-30CB-443D-9FB3-BD410876F509}">
      <dgm:prSet/>
      <dgm:spPr/>
      <dgm:t>
        <a:bodyPr/>
        <a:lstStyle/>
        <a:p>
          <a:endParaRPr lang="en-US"/>
        </a:p>
      </dgm:t>
    </dgm:pt>
    <dgm:pt modelId="{FB16D486-1DF6-44F5-9D31-716BC0CC8E53}" type="sibTrans" cxnId="{A84C4B56-30CB-443D-9FB3-BD410876F509}">
      <dgm:prSet/>
      <dgm:spPr/>
      <dgm:t>
        <a:bodyPr/>
        <a:lstStyle/>
        <a:p>
          <a:endParaRPr lang="en-US"/>
        </a:p>
      </dgm:t>
    </dgm:pt>
    <dgm:pt modelId="{39553624-2F45-437F-BF3F-E1D8F3C3EB09}">
      <dgm:prSet phldrT="[Text]"/>
      <dgm:spPr/>
      <dgm:t>
        <a:bodyPr/>
        <a:lstStyle/>
        <a:p>
          <a:r>
            <a:rPr lang="en-US" dirty="0" smtClean="0"/>
            <a:t>Traveler</a:t>
          </a:r>
          <a:endParaRPr lang="en-US" dirty="0"/>
        </a:p>
      </dgm:t>
    </dgm:pt>
    <dgm:pt modelId="{8D6392AC-CBC4-4D23-AB6A-50C79CD2EA6A}" type="parTrans" cxnId="{9F6A3531-9518-47BE-91E6-9A03BCA801EC}">
      <dgm:prSet/>
      <dgm:spPr/>
      <dgm:t>
        <a:bodyPr/>
        <a:lstStyle/>
        <a:p>
          <a:endParaRPr lang="en-US"/>
        </a:p>
      </dgm:t>
    </dgm:pt>
    <dgm:pt modelId="{6985432D-37FB-4D5F-9823-DB1CFA4D567F}" type="sibTrans" cxnId="{9F6A3531-9518-47BE-91E6-9A03BCA801EC}">
      <dgm:prSet/>
      <dgm:spPr/>
      <dgm:t>
        <a:bodyPr/>
        <a:lstStyle/>
        <a:p>
          <a:endParaRPr lang="en-US"/>
        </a:p>
      </dgm:t>
    </dgm:pt>
    <dgm:pt modelId="{12DDBDB5-7868-4199-B2EB-EA011C70CB20}">
      <dgm:prSet phldrT="[Text]"/>
      <dgm:spPr/>
      <dgm:t>
        <a:bodyPr/>
        <a:lstStyle/>
        <a:p>
          <a:r>
            <a:rPr lang="en-US" dirty="0" smtClean="0"/>
            <a:t>“Interior Monologues”</a:t>
          </a:r>
          <a:endParaRPr lang="en-US" dirty="0"/>
        </a:p>
      </dgm:t>
    </dgm:pt>
    <dgm:pt modelId="{69323FB3-FE41-4841-A6AD-6E29A44A3BD1}" type="parTrans" cxnId="{2B9AFAC4-3D5D-456F-9D4E-396A6AC932F1}">
      <dgm:prSet/>
      <dgm:spPr/>
      <dgm:t>
        <a:bodyPr/>
        <a:lstStyle/>
        <a:p>
          <a:endParaRPr lang="en-US"/>
        </a:p>
      </dgm:t>
    </dgm:pt>
    <dgm:pt modelId="{40261E48-1F9B-414A-9D30-D0E4D8824928}" type="sibTrans" cxnId="{2B9AFAC4-3D5D-456F-9D4E-396A6AC932F1}">
      <dgm:prSet/>
      <dgm:spPr/>
      <dgm:t>
        <a:bodyPr/>
        <a:lstStyle/>
        <a:p>
          <a:endParaRPr lang="en-US"/>
        </a:p>
      </dgm:t>
    </dgm:pt>
    <dgm:pt modelId="{002915C2-D885-4C45-BC18-9E7FD86B1924}">
      <dgm:prSet phldrT="[Text]"/>
      <dgm:spPr/>
      <dgm:t>
        <a:bodyPr/>
        <a:lstStyle/>
        <a:p>
          <a:r>
            <a:rPr lang="en-US" dirty="0" smtClean="0"/>
            <a:t>Discuss Presentation to Congress</a:t>
          </a:r>
          <a:endParaRPr lang="en-US" dirty="0"/>
        </a:p>
      </dgm:t>
    </dgm:pt>
    <dgm:pt modelId="{45E564DF-F248-40F1-B824-54855957B25D}" type="parTrans" cxnId="{03966F5A-ED0C-4A74-BF9A-89D61A9B716C}">
      <dgm:prSet/>
      <dgm:spPr/>
      <dgm:t>
        <a:bodyPr/>
        <a:lstStyle/>
        <a:p>
          <a:endParaRPr lang="en-US"/>
        </a:p>
      </dgm:t>
    </dgm:pt>
    <dgm:pt modelId="{43923659-E757-48CC-BFD8-0D737F2C9DBE}" type="sibTrans" cxnId="{03966F5A-ED0C-4A74-BF9A-89D61A9B716C}">
      <dgm:prSet/>
      <dgm:spPr/>
      <dgm:t>
        <a:bodyPr/>
        <a:lstStyle/>
        <a:p>
          <a:endParaRPr lang="en-US"/>
        </a:p>
      </dgm:t>
    </dgm:pt>
    <dgm:pt modelId="{FB50D09E-4941-4980-99E3-C2C6457B54D3}" type="pres">
      <dgm:prSet presAssocID="{5D891FB2-1A8F-44F7-8C76-1F5FC8CEC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04914-E42F-4E5F-B0EE-04D633FB654C}" type="pres">
      <dgm:prSet presAssocID="{002915C2-D885-4C45-BC18-9E7FD86B1924}" presName="boxAndChildren" presStyleCnt="0"/>
      <dgm:spPr/>
      <dgm:t>
        <a:bodyPr/>
        <a:lstStyle/>
        <a:p>
          <a:endParaRPr lang="en-US"/>
        </a:p>
      </dgm:t>
    </dgm:pt>
    <dgm:pt modelId="{E327FD7F-E09F-4CA4-AB2E-84DA1B9AD3AA}" type="pres">
      <dgm:prSet presAssocID="{002915C2-D885-4C45-BC18-9E7FD86B1924}" presName="parentTextBox" presStyleLbl="node1" presStyleIdx="0" presStyleCnt="4"/>
      <dgm:spPr/>
      <dgm:t>
        <a:bodyPr/>
        <a:lstStyle/>
        <a:p>
          <a:endParaRPr lang="en-US"/>
        </a:p>
      </dgm:t>
    </dgm:pt>
    <dgm:pt modelId="{975097C1-2D64-4C35-8744-19A3F7F9E8E4}" type="pres">
      <dgm:prSet presAssocID="{FB16D486-1DF6-44F5-9D31-716BC0CC8E53}" presName="sp" presStyleCnt="0"/>
      <dgm:spPr/>
      <dgm:t>
        <a:bodyPr/>
        <a:lstStyle/>
        <a:p>
          <a:endParaRPr lang="en-US"/>
        </a:p>
      </dgm:t>
    </dgm:pt>
    <dgm:pt modelId="{2ECF51A3-E15C-4CD0-BF96-D133C45FEC80}" type="pres">
      <dgm:prSet presAssocID="{76A8D65C-704C-47BC-AF82-862B513A18B7}" presName="arrowAndChildren" presStyleCnt="0"/>
      <dgm:spPr/>
      <dgm:t>
        <a:bodyPr/>
        <a:lstStyle/>
        <a:p>
          <a:endParaRPr lang="en-US"/>
        </a:p>
      </dgm:t>
    </dgm:pt>
    <dgm:pt modelId="{64B5901D-45B7-4301-973F-C3AD472DA144}" type="pres">
      <dgm:prSet presAssocID="{76A8D65C-704C-47BC-AF82-862B513A18B7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B37B0E8C-F2EB-4D98-B5A9-D856433E8DD6}" type="pres">
      <dgm:prSet presAssocID="{76A8D65C-704C-47BC-AF82-862B513A18B7}" presName="arrow" presStyleLbl="node1" presStyleIdx="1" presStyleCnt="4"/>
      <dgm:spPr/>
      <dgm:t>
        <a:bodyPr/>
        <a:lstStyle/>
        <a:p>
          <a:endParaRPr lang="en-US"/>
        </a:p>
      </dgm:t>
    </dgm:pt>
    <dgm:pt modelId="{AC3D092E-0ED9-46EE-A315-4774EA558CDB}" type="pres">
      <dgm:prSet presAssocID="{76A8D65C-704C-47BC-AF82-862B513A18B7}" presName="descendantArrow" presStyleCnt="0"/>
      <dgm:spPr/>
      <dgm:t>
        <a:bodyPr/>
        <a:lstStyle/>
        <a:p>
          <a:endParaRPr lang="en-US"/>
        </a:p>
      </dgm:t>
    </dgm:pt>
    <dgm:pt modelId="{5AB5ED39-69D8-4905-A1DD-710E17B57B5F}" type="pres">
      <dgm:prSet presAssocID="{39553624-2F45-437F-BF3F-E1D8F3C3EB09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5BC24-9605-4514-8F1B-A38F861C41AF}" type="pres">
      <dgm:prSet presAssocID="{12DDBDB5-7868-4199-B2EB-EA011C70CB20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2E4B5-C6FF-4975-8ED9-13BDB417604C}" type="pres">
      <dgm:prSet presAssocID="{792DF5F3-6BD6-4523-821E-61B7D8017D9A}" presName="sp" presStyleCnt="0"/>
      <dgm:spPr/>
      <dgm:t>
        <a:bodyPr/>
        <a:lstStyle/>
        <a:p>
          <a:endParaRPr lang="en-US"/>
        </a:p>
      </dgm:t>
    </dgm:pt>
    <dgm:pt modelId="{B61D22BD-5455-409C-9451-095074AA4CEB}" type="pres">
      <dgm:prSet presAssocID="{5377BDC6-7926-4AEC-828E-602030AD9C77}" presName="arrowAndChildren" presStyleCnt="0"/>
      <dgm:spPr/>
      <dgm:t>
        <a:bodyPr/>
        <a:lstStyle/>
        <a:p>
          <a:endParaRPr lang="en-US"/>
        </a:p>
      </dgm:t>
    </dgm:pt>
    <dgm:pt modelId="{FE3894E9-08F0-4E7A-B62A-6028641CF200}" type="pres">
      <dgm:prSet presAssocID="{5377BDC6-7926-4AEC-828E-602030AD9C7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1B4F76BA-B518-4D56-99CC-7457089333DE}" type="pres">
      <dgm:prSet presAssocID="{419B974B-B901-4BDC-A57E-8A496B4386C6}" presName="sp" presStyleCnt="0"/>
      <dgm:spPr/>
      <dgm:t>
        <a:bodyPr/>
        <a:lstStyle/>
        <a:p>
          <a:endParaRPr lang="en-US"/>
        </a:p>
      </dgm:t>
    </dgm:pt>
    <dgm:pt modelId="{B5B716BF-519D-4699-A3F8-9DC5208F8BC7}" type="pres">
      <dgm:prSet presAssocID="{73FDE2FE-EC63-47A3-A8AD-CD77B5BEB9D0}" presName="arrowAndChildren" presStyleCnt="0"/>
      <dgm:spPr/>
      <dgm:t>
        <a:bodyPr/>
        <a:lstStyle/>
        <a:p>
          <a:endParaRPr lang="en-US"/>
        </a:p>
      </dgm:t>
    </dgm:pt>
    <dgm:pt modelId="{3578CBB7-B375-49B6-A8B2-FCF338D7562C}" type="pres">
      <dgm:prSet presAssocID="{73FDE2FE-EC63-47A3-A8AD-CD77B5BEB9D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42A50EA-B0EB-4432-8D98-F6055625D72C}" srcId="{5D891FB2-1A8F-44F7-8C76-1F5FC8CECF46}" destId="{73FDE2FE-EC63-47A3-A8AD-CD77B5BEB9D0}" srcOrd="0" destOrd="0" parTransId="{9961545B-F485-4208-B254-9A47C48F9C44}" sibTransId="{419B974B-B901-4BDC-A57E-8A496B4386C6}"/>
    <dgm:cxn modelId="{F257F5E9-FEF6-4E1A-A583-BC7B6C381565}" type="presOf" srcId="{5D891FB2-1A8F-44F7-8C76-1F5FC8CECF46}" destId="{FB50D09E-4941-4980-99E3-C2C6457B54D3}" srcOrd="0" destOrd="0" presId="urn:microsoft.com/office/officeart/2005/8/layout/process4"/>
    <dgm:cxn modelId="{2B9AFAC4-3D5D-456F-9D4E-396A6AC932F1}" srcId="{76A8D65C-704C-47BC-AF82-862B513A18B7}" destId="{12DDBDB5-7868-4199-B2EB-EA011C70CB20}" srcOrd="1" destOrd="0" parTransId="{69323FB3-FE41-4841-A6AD-6E29A44A3BD1}" sibTransId="{40261E48-1F9B-414A-9D30-D0E4D8824928}"/>
    <dgm:cxn modelId="{03966F5A-ED0C-4A74-BF9A-89D61A9B716C}" srcId="{5D891FB2-1A8F-44F7-8C76-1F5FC8CECF46}" destId="{002915C2-D885-4C45-BC18-9E7FD86B1924}" srcOrd="3" destOrd="0" parTransId="{45E564DF-F248-40F1-B824-54855957B25D}" sibTransId="{43923659-E757-48CC-BFD8-0D737F2C9DBE}"/>
    <dgm:cxn modelId="{A84C4B56-30CB-443D-9FB3-BD410876F509}" srcId="{5D891FB2-1A8F-44F7-8C76-1F5FC8CECF46}" destId="{76A8D65C-704C-47BC-AF82-862B513A18B7}" srcOrd="2" destOrd="0" parTransId="{6F90D805-7F39-4A4C-BCEA-3B0E63F66283}" sibTransId="{FB16D486-1DF6-44F5-9D31-716BC0CC8E53}"/>
    <dgm:cxn modelId="{59B17986-BE8D-4600-95B2-A05BF18314D6}" type="presOf" srcId="{12DDBDB5-7868-4199-B2EB-EA011C70CB20}" destId="{7435BC24-9605-4514-8F1B-A38F861C41AF}" srcOrd="0" destOrd="0" presId="urn:microsoft.com/office/officeart/2005/8/layout/process4"/>
    <dgm:cxn modelId="{D734C4CB-C91D-4D14-BB39-0ABF1EDFF96F}" type="presOf" srcId="{73FDE2FE-EC63-47A3-A8AD-CD77B5BEB9D0}" destId="{3578CBB7-B375-49B6-A8B2-FCF338D7562C}" srcOrd="0" destOrd="0" presId="urn:microsoft.com/office/officeart/2005/8/layout/process4"/>
    <dgm:cxn modelId="{5B908437-C81E-4EF9-9460-12B5C670AE82}" type="presOf" srcId="{002915C2-D885-4C45-BC18-9E7FD86B1924}" destId="{E327FD7F-E09F-4CA4-AB2E-84DA1B9AD3AA}" srcOrd="0" destOrd="0" presId="urn:microsoft.com/office/officeart/2005/8/layout/process4"/>
    <dgm:cxn modelId="{CAFB25F2-4D8A-498D-83A4-613101CE98EC}" srcId="{5D891FB2-1A8F-44F7-8C76-1F5FC8CECF46}" destId="{5377BDC6-7926-4AEC-828E-602030AD9C77}" srcOrd="1" destOrd="0" parTransId="{DA7B2956-8B17-4FB3-A614-EACCDEEA49DF}" sibTransId="{792DF5F3-6BD6-4523-821E-61B7D8017D9A}"/>
    <dgm:cxn modelId="{16257042-2A7B-4047-8581-104AA007CF49}" type="presOf" srcId="{39553624-2F45-437F-BF3F-E1D8F3C3EB09}" destId="{5AB5ED39-69D8-4905-A1DD-710E17B57B5F}" srcOrd="0" destOrd="0" presId="urn:microsoft.com/office/officeart/2005/8/layout/process4"/>
    <dgm:cxn modelId="{50E536F8-C088-4BC9-9F53-B43CE0F45ACB}" type="presOf" srcId="{76A8D65C-704C-47BC-AF82-862B513A18B7}" destId="{64B5901D-45B7-4301-973F-C3AD472DA144}" srcOrd="0" destOrd="0" presId="urn:microsoft.com/office/officeart/2005/8/layout/process4"/>
    <dgm:cxn modelId="{55801F2E-4C64-4F86-A759-9AFB33E5A0A2}" type="presOf" srcId="{76A8D65C-704C-47BC-AF82-862B513A18B7}" destId="{B37B0E8C-F2EB-4D98-B5A9-D856433E8DD6}" srcOrd="1" destOrd="0" presId="urn:microsoft.com/office/officeart/2005/8/layout/process4"/>
    <dgm:cxn modelId="{2B1E4058-FA2B-4E6D-9883-6FA1B44DB23D}" type="presOf" srcId="{5377BDC6-7926-4AEC-828E-602030AD9C77}" destId="{FE3894E9-08F0-4E7A-B62A-6028641CF200}" srcOrd="0" destOrd="0" presId="urn:microsoft.com/office/officeart/2005/8/layout/process4"/>
    <dgm:cxn modelId="{9F6A3531-9518-47BE-91E6-9A03BCA801EC}" srcId="{76A8D65C-704C-47BC-AF82-862B513A18B7}" destId="{39553624-2F45-437F-BF3F-E1D8F3C3EB09}" srcOrd="0" destOrd="0" parTransId="{8D6392AC-CBC4-4D23-AB6A-50C79CD2EA6A}" sibTransId="{6985432D-37FB-4D5F-9823-DB1CFA4D567F}"/>
    <dgm:cxn modelId="{4F728942-CC47-43D7-ADA1-3176A40E5DA0}" type="presParOf" srcId="{FB50D09E-4941-4980-99E3-C2C6457B54D3}" destId="{F8904914-E42F-4E5F-B0EE-04D633FB654C}" srcOrd="0" destOrd="0" presId="urn:microsoft.com/office/officeart/2005/8/layout/process4"/>
    <dgm:cxn modelId="{670B40F8-2DD9-498D-8069-2EDD7E248D83}" type="presParOf" srcId="{F8904914-E42F-4E5F-B0EE-04D633FB654C}" destId="{E327FD7F-E09F-4CA4-AB2E-84DA1B9AD3AA}" srcOrd="0" destOrd="0" presId="urn:microsoft.com/office/officeart/2005/8/layout/process4"/>
    <dgm:cxn modelId="{3D8ECF14-BE45-479B-9F75-CE40BDCD4C63}" type="presParOf" srcId="{FB50D09E-4941-4980-99E3-C2C6457B54D3}" destId="{975097C1-2D64-4C35-8744-19A3F7F9E8E4}" srcOrd="1" destOrd="0" presId="urn:microsoft.com/office/officeart/2005/8/layout/process4"/>
    <dgm:cxn modelId="{1B6629AF-8545-4539-BCD4-1444A2826E0A}" type="presParOf" srcId="{FB50D09E-4941-4980-99E3-C2C6457B54D3}" destId="{2ECF51A3-E15C-4CD0-BF96-D133C45FEC80}" srcOrd="2" destOrd="0" presId="urn:microsoft.com/office/officeart/2005/8/layout/process4"/>
    <dgm:cxn modelId="{715D5404-7FE4-4A21-942C-1F05EC4F5CC4}" type="presParOf" srcId="{2ECF51A3-E15C-4CD0-BF96-D133C45FEC80}" destId="{64B5901D-45B7-4301-973F-C3AD472DA144}" srcOrd="0" destOrd="0" presId="urn:microsoft.com/office/officeart/2005/8/layout/process4"/>
    <dgm:cxn modelId="{B4F793A6-5875-4A0E-A8A5-8B94C1285B81}" type="presParOf" srcId="{2ECF51A3-E15C-4CD0-BF96-D133C45FEC80}" destId="{B37B0E8C-F2EB-4D98-B5A9-D856433E8DD6}" srcOrd="1" destOrd="0" presId="urn:microsoft.com/office/officeart/2005/8/layout/process4"/>
    <dgm:cxn modelId="{985497FC-CBC9-4B31-B22C-3FF39CF09909}" type="presParOf" srcId="{2ECF51A3-E15C-4CD0-BF96-D133C45FEC80}" destId="{AC3D092E-0ED9-46EE-A315-4774EA558CDB}" srcOrd="2" destOrd="0" presId="urn:microsoft.com/office/officeart/2005/8/layout/process4"/>
    <dgm:cxn modelId="{020ABAD9-59E3-423D-A1E3-FCA784EE16BA}" type="presParOf" srcId="{AC3D092E-0ED9-46EE-A315-4774EA558CDB}" destId="{5AB5ED39-69D8-4905-A1DD-710E17B57B5F}" srcOrd="0" destOrd="0" presId="urn:microsoft.com/office/officeart/2005/8/layout/process4"/>
    <dgm:cxn modelId="{90D2A272-C525-4414-837C-8AC8798C2D8E}" type="presParOf" srcId="{AC3D092E-0ED9-46EE-A315-4774EA558CDB}" destId="{7435BC24-9605-4514-8F1B-A38F861C41AF}" srcOrd="1" destOrd="0" presId="urn:microsoft.com/office/officeart/2005/8/layout/process4"/>
    <dgm:cxn modelId="{82451A64-F059-44E7-BBBE-095262A05138}" type="presParOf" srcId="{FB50D09E-4941-4980-99E3-C2C6457B54D3}" destId="{0642E4B5-C6FF-4975-8ED9-13BDB417604C}" srcOrd="3" destOrd="0" presId="urn:microsoft.com/office/officeart/2005/8/layout/process4"/>
    <dgm:cxn modelId="{3EB21E90-708F-4085-8717-0877F9FACB00}" type="presParOf" srcId="{FB50D09E-4941-4980-99E3-C2C6457B54D3}" destId="{B61D22BD-5455-409C-9451-095074AA4CEB}" srcOrd="4" destOrd="0" presId="urn:microsoft.com/office/officeart/2005/8/layout/process4"/>
    <dgm:cxn modelId="{FCC0E7BC-E48F-40E4-885C-76B6FE14641C}" type="presParOf" srcId="{B61D22BD-5455-409C-9451-095074AA4CEB}" destId="{FE3894E9-08F0-4E7A-B62A-6028641CF200}" srcOrd="0" destOrd="0" presId="urn:microsoft.com/office/officeart/2005/8/layout/process4"/>
    <dgm:cxn modelId="{4B28867F-0612-4C22-AD33-90FE82ED0362}" type="presParOf" srcId="{FB50D09E-4941-4980-99E3-C2C6457B54D3}" destId="{1B4F76BA-B518-4D56-99CC-7457089333DE}" srcOrd="5" destOrd="0" presId="urn:microsoft.com/office/officeart/2005/8/layout/process4"/>
    <dgm:cxn modelId="{C5E627F6-CF41-4326-A874-E644862B9CE9}" type="presParOf" srcId="{FB50D09E-4941-4980-99E3-C2C6457B54D3}" destId="{B5B716BF-519D-4699-A3F8-9DC5208F8BC7}" srcOrd="6" destOrd="0" presId="urn:microsoft.com/office/officeart/2005/8/layout/process4"/>
    <dgm:cxn modelId="{130E4AD9-4D2F-496E-BA15-BF7DD5916B88}" type="presParOf" srcId="{B5B716BF-519D-4699-A3F8-9DC5208F8BC7}" destId="{3578CBB7-B375-49B6-A8B2-FCF338D7562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CD0B3-5378-48D1-B040-017976D3F09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E42E39-8AC8-419F-9C85-10C49F068176}">
      <dgm:prSet phldrT="[Text]"/>
      <dgm:spPr/>
      <dgm:t>
        <a:bodyPr/>
        <a:lstStyle/>
        <a:p>
          <a:pPr algn="l"/>
          <a:r>
            <a:rPr lang="en-US" dirty="0" smtClean="0"/>
            <a:t>Who are you? </a:t>
          </a:r>
          <a:endParaRPr lang="en-US" dirty="0"/>
        </a:p>
      </dgm:t>
    </dgm:pt>
    <dgm:pt modelId="{196C94D7-3F12-42D2-B5B1-F642444910D4}" type="parTrans" cxnId="{632A77D9-7105-428B-9674-D4BF2AB353F4}">
      <dgm:prSet/>
      <dgm:spPr/>
      <dgm:t>
        <a:bodyPr/>
        <a:lstStyle/>
        <a:p>
          <a:endParaRPr lang="en-US"/>
        </a:p>
      </dgm:t>
    </dgm:pt>
    <dgm:pt modelId="{AD512B26-1237-426B-98A4-6FD33BBBF279}" type="sibTrans" cxnId="{632A77D9-7105-428B-9674-D4BF2AB353F4}">
      <dgm:prSet/>
      <dgm:spPr/>
      <dgm:t>
        <a:bodyPr/>
        <a:lstStyle/>
        <a:p>
          <a:endParaRPr lang="en-US"/>
        </a:p>
      </dgm:t>
    </dgm:pt>
    <dgm:pt modelId="{54C1B843-67AD-4655-B2D2-156000F8A6B8}">
      <dgm:prSet phldrT="[Text]"/>
      <dgm:spPr/>
      <dgm:t>
        <a:bodyPr/>
        <a:lstStyle/>
        <a:p>
          <a:pPr algn="l"/>
          <a:r>
            <a:rPr lang="en-US" dirty="0" smtClean="0"/>
            <a:t>Invent a person to make you seem more realistic</a:t>
          </a:r>
          <a:endParaRPr lang="en-US" dirty="0"/>
        </a:p>
      </dgm:t>
    </dgm:pt>
    <dgm:pt modelId="{014E706F-C3A1-4C73-B274-72B09FFDC5FC}" type="parTrans" cxnId="{5226619B-CBA2-42C8-BE20-79DE1A9BCECD}">
      <dgm:prSet/>
      <dgm:spPr/>
      <dgm:t>
        <a:bodyPr/>
        <a:lstStyle/>
        <a:p>
          <a:endParaRPr lang="en-US"/>
        </a:p>
      </dgm:t>
    </dgm:pt>
    <dgm:pt modelId="{F671E375-2EF7-4F93-8682-8695EEECCB42}" type="sibTrans" cxnId="{5226619B-CBA2-42C8-BE20-79DE1A9BCECD}">
      <dgm:prSet/>
      <dgm:spPr/>
      <dgm:t>
        <a:bodyPr/>
        <a:lstStyle/>
        <a:p>
          <a:endParaRPr lang="en-US"/>
        </a:p>
      </dgm:t>
    </dgm:pt>
    <dgm:pt modelId="{924DE0E4-3749-47BC-AB35-3D00975F08C3}">
      <dgm:prSet phldrT="[Text]"/>
      <dgm:spPr/>
      <dgm:t>
        <a:bodyPr/>
        <a:lstStyle/>
        <a:p>
          <a:pPr algn="l"/>
          <a:r>
            <a:rPr lang="en-US" dirty="0" smtClean="0"/>
            <a:t>Ex. = Your name is Wind Talker. You are a Cherokee elder. You are old and sick. You do not believe that you will survive the move to Oklahoma. Your children will not know their culture if you move.</a:t>
          </a:r>
          <a:endParaRPr lang="en-US" dirty="0"/>
        </a:p>
      </dgm:t>
    </dgm:pt>
    <dgm:pt modelId="{EC6334FF-FAFC-4ABE-95AB-4B565AC9E4EC}" type="parTrans" cxnId="{749C636D-51C1-431D-8F7F-573E85E7C977}">
      <dgm:prSet/>
      <dgm:spPr/>
      <dgm:t>
        <a:bodyPr/>
        <a:lstStyle/>
        <a:p>
          <a:endParaRPr lang="en-US"/>
        </a:p>
      </dgm:t>
    </dgm:pt>
    <dgm:pt modelId="{FA6B7853-598C-4BB9-B9A1-60A5A624FEC0}" type="sibTrans" cxnId="{749C636D-51C1-431D-8F7F-573E85E7C977}">
      <dgm:prSet/>
      <dgm:spPr/>
      <dgm:t>
        <a:bodyPr/>
        <a:lstStyle/>
        <a:p>
          <a:endParaRPr lang="en-US"/>
        </a:p>
      </dgm:t>
    </dgm:pt>
    <dgm:pt modelId="{CD9AFE32-2474-4F38-9DC9-118340A2B95D}">
      <dgm:prSet phldrT="[Text]"/>
      <dgm:spPr/>
      <dgm:t>
        <a:bodyPr/>
        <a:lstStyle/>
        <a:p>
          <a:pPr algn="l"/>
          <a:r>
            <a:rPr lang="en-US" dirty="0" smtClean="0"/>
            <a:t>Will you resist if you do not get your way?</a:t>
          </a:r>
          <a:endParaRPr lang="en-US" dirty="0"/>
        </a:p>
      </dgm:t>
    </dgm:pt>
    <dgm:pt modelId="{AB833F36-2996-43FE-A02F-ADC1F09680BB}" type="parTrans" cxnId="{C760E7DB-2B54-4EAC-BAB2-12508503478A}">
      <dgm:prSet/>
      <dgm:spPr/>
      <dgm:t>
        <a:bodyPr/>
        <a:lstStyle/>
        <a:p>
          <a:endParaRPr lang="en-US"/>
        </a:p>
      </dgm:t>
    </dgm:pt>
    <dgm:pt modelId="{456C5C63-7AED-4522-B219-5667F6605803}" type="sibTrans" cxnId="{C760E7DB-2B54-4EAC-BAB2-12508503478A}">
      <dgm:prSet/>
      <dgm:spPr/>
      <dgm:t>
        <a:bodyPr/>
        <a:lstStyle/>
        <a:p>
          <a:endParaRPr lang="en-US"/>
        </a:p>
      </dgm:t>
    </dgm:pt>
    <dgm:pt modelId="{B2E6F0F2-504F-4C21-A049-3179E230CE0D}">
      <dgm:prSet phldrT="[Text]"/>
      <dgm:spPr/>
      <dgm:t>
        <a:bodyPr/>
        <a:lstStyle/>
        <a:p>
          <a:pPr algn="l"/>
          <a:r>
            <a:rPr lang="en-US" dirty="0" smtClean="0"/>
            <a:t>Will you try to created an armed resistance?</a:t>
          </a:r>
          <a:endParaRPr lang="en-US" dirty="0"/>
        </a:p>
      </dgm:t>
    </dgm:pt>
    <dgm:pt modelId="{D7F5878A-1BA6-425F-A7E2-A5D41EF3A11C}" type="parTrans" cxnId="{9C06519E-9ED3-40B6-8EAB-72BBD108158D}">
      <dgm:prSet/>
      <dgm:spPr/>
      <dgm:t>
        <a:bodyPr/>
        <a:lstStyle/>
        <a:p>
          <a:endParaRPr lang="en-US"/>
        </a:p>
      </dgm:t>
    </dgm:pt>
    <dgm:pt modelId="{28226807-EC68-4DD8-ABF2-7D1E0B3134ED}" type="sibTrans" cxnId="{9C06519E-9ED3-40B6-8EAB-72BBD108158D}">
      <dgm:prSet/>
      <dgm:spPr/>
      <dgm:t>
        <a:bodyPr/>
        <a:lstStyle/>
        <a:p>
          <a:endParaRPr lang="en-US"/>
        </a:p>
      </dgm:t>
    </dgm:pt>
    <dgm:pt modelId="{89FFEC1F-CBF1-419C-AA7D-E6464F391F34}">
      <dgm:prSet phldrT="[Text]"/>
      <dgm:spPr/>
      <dgm:t>
        <a:bodyPr/>
        <a:lstStyle/>
        <a:p>
          <a:pPr algn="l"/>
          <a:r>
            <a:rPr lang="en-US" dirty="0" smtClean="0"/>
            <a:t>Will you join with other groups to help you?</a:t>
          </a:r>
          <a:endParaRPr lang="en-US" dirty="0"/>
        </a:p>
      </dgm:t>
    </dgm:pt>
    <dgm:pt modelId="{4D179313-289C-4495-8034-065BA9C76A92}" type="parTrans" cxnId="{07911DCA-07D0-48AA-A0AA-EFEAB81A6303}">
      <dgm:prSet/>
      <dgm:spPr/>
      <dgm:t>
        <a:bodyPr/>
        <a:lstStyle/>
        <a:p>
          <a:endParaRPr lang="en-US"/>
        </a:p>
      </dgm:t>
    </dgm:pt>
    <dgm:pt modelId="{EBBF7C2E-4D9F-43CA-81C4-B504C14048E3}" type="sibTrans" cxnId="{07911DCA-07D0-48AA-A0AA-EFEAB81A6303}">
      <dgm:prSet/>
      <dgm:spPr/>
      <dgm:t>
        <a:bodyPr/>
        <a:lstStyle/>
        <a:p>
          <a:endParaRPr lang="en-US"/>
        </a:p>
      </dgm:t>
    </dgm:pt>
    <dgm:pt modelId="{4D30A90E-4B26-4452-B109-83A43C457B11}">
      <dgm:prSet phldrT="[Text]"/>
      <dgm:spPr/>
      <dgm:t>
        <a:bodyPr/>
        <a:lstStyle/>
        <a:p>
          <a:pPr algn="l"/>
          <a:r>
            <a:rPr lang="en-US" dirty="0" smtClean="0"/>
            <a:t>With whom would you like to create an alliance?</a:t>
          </a:r>
          <a:endParaRPr lang="en-US" dirty="0"/>
        </a:p>
      </dgm:t>
    </dgm:pt>
    <dgm:pt modelId="{C048841B-9292-49A3-A596-2527AA2BF9F1}" type="parTrans" cxnId="{772AA6BA-0CEA-49D0-BF68-46CE753B3093}">
      <dgm:prSet/>
      <dgm:spPr/>
      <dgm:t>
        <a:bodyPr/>
        <a:lstStyle/>
        <a:p>
          <a:endParaRPr lang="en-US"/>
        </a:p>
      </dgm:t>
    </dgm:pt>
    <dgm:pt modelId="{FADD10C4-10E5-43F4-A7F3-29E5453036AA}" type="sibTrans" cxnId="{772AA6BA-0CEA-49D0-BF68-46CE753B3093}">
      <dgm:prSet/>
      <dgm:spPr/>
      <dgm:t>
        <a:bodyPr/>
        <a:lstStyle/>
        <a:p>
          <a:endParaRPr lang="en-US"/>
        </a:p>
      </dgm:t>
    </dgm:pt>
    <dgm:pt modelId="{6F8799DC-CC7F-4424-A054-7967C072165D}">
      <dgm:prSet phldrT="[Text]"/>
      <dgm:spPr/>
      <dgm:t>
        <a:bodyPr/>
        <a:lstStyle/>
        <a:p>
          <a:pPr algn="l"/>
          <a:r>
            <a:rPr lang="en-US" dirty="0" smtClean="0"/>
            <a:t>Who can help you prove your point? </a:t>
          </a:r>
          <a:endParaRPr lang="en-US" dirty="0"/>
        </a:p>
      </dgm:t>
    </dgm:pt>
    <dgm:pt modelId="{392C04C5-E564-424A-84A2-67FA42D06CFC}" type="parTrans" cxnId="{BA9C8216-C946-4B40-8E6C-03D23D8D6D3A}">
      <dgm:prSet/>
      <dgm:spPr/>
      <dgm:t>
        <a:bodyPr/>
        <a:lstStyle/>
        <a:p>
          <a:endParaRPr lang="en-US"/>
        </a:p>
      </dgm:t>
    </dgm:pt>
    <dgm:pt modelId="{0A83E114-83BB-4F82-8DE1-F4B4509F4068}" type="sibTrans" cxnId="{BA9C8216-C946-4B40-8E6C-03D23D8D6D3A}">
      <dgm:prSet/>
      <dgm:spPr/>
      <dgm:t>
        <a:bodyPr/>
        <a:lstStyle/>
        <a:p>
          <a:endParaRPr lang="en-US"/>
        </a:p>
      </dgm:t>
    </dgm:pt>
    <dgm:pt modelId="{A7120B9A-A5DA-466C-AAE2-278373962364}">
      <dgm:prSet phldrT="[Text]"/>
      <dgm:spPr/>
      <dgm:t>
        <a:bodyPr/>
        <a:lstStyle/>
        <a:p>
          <a:pPr algn="l"/>
          <a:r>
            <a:rPr lang="en-US" dirty="0" smtClean="0"/>
            <a:t>What questions will you ask of the other groups?</a:t>
          </a:r>
          <a:endParaRPr lang="en-US" dirty="0"/>
        </a:p>
      </dgm:t>
    </dgm:pt>
    <dgm:pt modelId="{315876A0-88A9-4CAA-A512-85FFF263B891}" type="parTrans" cxnId="{8BEFE722-DCC9-4709-9A40-D10BD08DB29E}">
      <dgm:prSet/>
      <dgm:spPr/>
      <dgm:t>
        <a:bodyPr/>
        <a:lstStyle/>
        <a:p>
          <a:endParaRPr lang="en-US"/>
        </a:p>
      </dgm:t>
    </dgm:pt>
    <dgm:pt modelId="{10C0DBB0-CC9D-4F4C-ABD2-578592A4912E}" type="sibTrans" cxnId="{8BEFE722-DCC9-4709-9A40-D10BD08DB29E}">
      <dgm:prSet/>
      <dgm:spPr/>
      <dgm:t>
        <a:bodyPr/>
        <a:lstStyle/>
        <a:p>
          <a:endParaRPr lang="en-US"/>
        </a:p>
      </dgm:t>
    </dgm:pt>
    <dgm:pt modelId="{26DFA1C4-7806-4B46-A73C-B0E0CDA9DAF5}">
      <dgm:prSet phldrT="[Text]"/>
      <dgm:spPr/>
      <dgm:t>
        <a:bodyPr/>
        <a:lstStyle/>
        <a:p>
          <a:pPr algn="l"/>
          <a:r>
            <a:rPr lang="en-US" dirty="0" smtClean="0"/>
            <a:t>How can you prove their point wrong?</a:t>
          </a:r>
          <a:endParaRPr lang="en-US" dirty="0"/>
        </a:p>
      </dgm:t>
    </dgm:pt>
    <dgm:pt modelId="{49C1F57F-9165-47C2-AB76-CA4BFCA7DE10}" type="parTrans" cxnId="{9B6A054C-85B5-4A04-8D8D-1F83313F9B74}">
      <dgm:prSet/>
      <dgm:spPr/>
      <dgm:t>
        <a:bodyPr/>
        <a:lstStyle/>
        <a:p>
          <a:endParaRPr lang="en-US"/>
        </a:p>
      </dgm:t>
    </dgm:pt>
    <dgm:pt modelId="{217D5878-D371-4599-9F2C-A9873131ED80}" type="sibTrans" cxnId="{9B6A054C-85B5-4A04-8D8D-1F83313F9B74}">
      <dgm:prSet/>
      <dgm:spPr/>
      <dgm:t>
        <a:bodyPr/>
        <a:lstStyle/>
        <a:p>
          <a:endParaRPr lang="en-US"/>
        </a:p>
      </dgm:t>
    </dgm:pt>
    <dgm:pt modelId="{26ABC648-3E4A-450F-92DB-0C9B564EE359}">
      <dgm:prSet phldrT="[Text]"/>
      <dgm:spPr/>
      <dgm:t>
        <a:bodyPr/>
        <a:lstStyle/>
        <a:p>
          <a:pPr algn="l"/>
          <a:r>
            <a:rPr lang="en-US" dirty="0" smtClean="0"/>
            <a:t>You will need to describe yourself to Congress.</a:t>
          </a:r>
          <a:endParaRPr lang="en-US" dirty="0"/>
        </a:p>
      </dgm:t>
    </dgm:pt>
    <dgm:pt modelId="{8CEECD2C-8736-4CC6-9D11-1D1EF3AA7343}" type="parTrans" cxnId="{BF8060D5-8256-442A-90F1-F90B0E3A3A7C}">
      <dgm:prSet/>
      <dgm:spPr/>
    </dgm:pt>
    <dgm:pt modelId="{B406DD7F-7CE2-499B-BA50-6CB7062B2E29}" type="sibTrans" cxnId="{BF8060D5-8256-442A-90F1-F90B0E3A3A7C}">
      <dgm:prSet/>
      <dgm:spPr/>
    </dgm:pt>
    <dgm:pt modelId="{6E4BAB45-2DA5-4656-93BB-8C18D6C0EB65}">
      <dgm:prSet phldrT="[Text]"/>
      <dgm:spPr/>
      <dgm:t>
        <a:bodyPr/>
        <a:lstStyle/>
        <a:p>
          <a:pPr algn="l"/>
          <a:r>
            <a:rPr lang="en-US" dirty="0" smtClean="0"/>
            <a:t>WHY are you for or against the bill?</a:t>
          </a:r>
          <a:endParaRPr lang="en-US" dirty="0"/>
        </a:p>
      </dgm:t>
    </dgm:pt>
    <dgm:pt modelId="{C9D8D745-A79B-47F0-81D1-B33FC13B7985}" type="parTrans" cxnId="{06B0B43E-E8BD-49E0-B747-983E729D7D18}">
      <dgm:prSet/>
      <dgm:spPr/>
    </dgm:pt>
    <dgm:pt modelId="{FC773583-1ED2-41C8-A9A7-7CAA56BFC2F9}" type="sibTrans" cxnId="{06B0B43E-E8BD-49E0-B747-983E729D7D18}">
      <dgm:prSet/>
      <dgm:spPr/>
    </dgm:pt>
    <dgm:pt modelId="{B2A2DF91-0D53-41CB-AFA3-D8911C25A5BF}">
      <dgm:prSet phldrT="[Text]"/>
      <dgm:spPr/>
      <dgm:t>
        <a:bodyPr/>
        <a:lstStyle/>
        <a:p>
          <a:pPr algn="l"/>
          <a:r>
            <a:rPr lang="en-US" dirty="0" smtClean="0"/>
            <a:t>Cherokee</a:t>
          </a:r>
          <a:endParaRPr lang="en-US" dirty="0"/>
        </a:p>
      </dgm:t>
    </dgm:pt>
    <dgm:pt modelId="{B39BB06A-2997-4B57-9315-921453B9005D}" type="parTrans" cxnId="{F974C815-8882-4BA5-861B-8EFFC4FC839D}">
      <dgm:prSet/>
      <dgm:spPr/>
    </dgm:pt>
    <dgm:pt modelId="{0E977A69-664D-45F1-BF07-7AD93436A16B}" type="sibTrans" cxnId="{F974C815-8882-4BA5-861B-8EFFC4FC839D}">
      <dgm:prSet/>
      <dgm:spPr/>
    </dgm:pt>
    <dgm:pt modelId="{5D5B7E70-F1AF-4B6B-8CC4-9C6CD64B4C70}">
      <dgm:prSet phldrT="[Text]"/>
      <dgm:spPr/>
      <dgm:t>
        <a:bodyPr/>
        <a:lstStyle/>
        <a:p>
          <a:pPr algn="l"/>
          <a:r>
            <a:rPr lang="en-US" dirty="0" smtClean="0"/>
            <a:t>Black Seminole</a:t>
          </a:r>
          <a:endParaRPr lang="en-US" dirty="0"/>
        </a:p>
      </dgm:t>
    </dgm:pt>
    <dgm:pt modelId="{1827FBE4-7200-4FF9-BF08-7099FFA72E0F}" type="parTrans" cxnId="{E0DD732D-3867-4287-8C23-DD5D0D878030}">
      <dgm:prSet/>
      <dgm:spPr/>
    </dgm:pt>
    <dgm:pt modelId="{1588405F-5E77-414B-BE86-BCC978E7F252}" type="sibTrans" cxnId="{E0DD732D-3867-4287-8C23-DD5D0D878030}">
      <dgm:prSet/>
      <dgm:spPr/>
    </dgm:pt>
    <dgm:pt modelId="{7EAAADC2-7A6E-4D5F-BC42-C7F132A52E29}">
      <dgm:prSet phldrT="[Text]"/>
      <dgm:spPr/>
      <dgm:t>
        <a:bodyPr/>
        <a:lstStyle/>
        <a:p>
          <a:pPr algn="l"/>
          <a:r>
            <a:rPr lang="en-US" dirty="0" smtClean="0"/>
            <a:t>Missionaries and Northern Reformers</a:t>
          </a:r>
          <a:endParaRPr lang="en-US" dirty="0"/>
        </a:p>
      </dgm:t>
    </dgm:pt>
    <dgm:pt modelId="{8310A7E5-BA9C-4719-B47D-FA6AD72D9A3E}" type="parTrans" cxnId="{5AF654BF-8045-46DE-B02A-4B9761356713}">
      <dgm:prSet/>
      <dgm:spPr/>
    </dgm:pt>
    <dgm:pt modelId="{74D8C5A3-01B1-4D00-9DD8-A07C39108ACA}" type="sibTrans" cxnId="{5AF654BF-8045-46DE-B02A-4B9761356713}">
      <dgm:prSet/>
      <dgm:spPr/>
    </dgm:pt>
    <dgm:pt modelId="{F6BA3CAB-B126-4CB9-BB42-94D70CA3DB0D}">
      <dgm:prSet phldrT="[Text]"/>
      <dgm:spPr/>
      <dgm:t>
        <a:bodyPr/>
        <a:lstStyle/>
        <a:p>
          <a:pPr algn="l"/>
          <a:r>
            <a:rPr lang="en-US" dirty="0" smtClean="0"/>
            <a:t>Plantation Owners and Farmers</a:t>
          </a:r>
          <a:endParaRPr lang="en-US" dirty="0"/>
        </a:p>
      </dgm:t>
    </dgm:pt>
    <dgm:pt modelId="{3A207CB5-8E73-47A6-AD29-6E7C2D2EB98F}" type="parTrans" cxnId="{2640D6D3-9468-4D82-A01E-04972BE0B653}">
      <dgm:prSet/>
      <dgm:spPr/>
    </dgm:pt>
    <dgm:pt modelId="{7E092269-B630-460E-8194-62177E589198}" type="sibTrans" cxnId="{2640D6D3-9468-4D82-A01E-04972BE0B653}">
      <dgm:prSet/>
      <dgm:spPr/>
    </dgm:pt>
    <dgm:pt modelId="{0FDCEA68-F7F1-42AE-8421-27DF70D0EA6E}">
      <dgm:prSet phldrT="[Text]"/>
      <dgm:spPr/>
      <dgm:t>
        <a:bodyPr/>
        <a:lstStyle/>
        <a:p>
          <a:pPr algn="l"/>
          <a:r>
            <a:rPr lang="en-US" dirty="0" smtClean="0"/>
            <a:t>Andrew Jackson</a:t>
          </a:r>
          <a:endParaRPr lang="en-US" dirty="0"/>
        </a:p>
      </dgm:t>
    </dgm:pt>
    <dgm:pt modelId="{30C587E4-B043-4677-994A-0243790F159E}" type="parTrans" cxnId="{3269F371-689E-49CF-9431-2EA2A1F86D48}">
      <dgm:prSet/>
      <dgm:spPr/>
    </dgm:pt>
    <dgm:pt modelId="{88E818D0-609D-4E31-9956-7EFEDA70CDFD}" type="sibTrans" cxnId="{3269F371-689E-49CF-9431-2EA2A1F86D48}">
      <dgm:prSet/>
      <dgm:spPr/>
    </dgm:pt>
    <dgm:pt modelId="{28BB63B9-FC64-4DAE-BB0A-878B91C1F7E9}" type="pres">
      <dgm:prSet presAssocID="{CA0CD0B3-5378-48D1-B040-017976D3F0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91ED5-7AB1-44B9-AC54-49AB847886AC}" type="pres">
      <dgm:prSet presAssocID="{A6E42E39-8AC8-419F-9C85-10C49F0681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35FEF-FF9D-4AEE-91CB-24A9E0F00274}" type="pres">
      <dgm:prSet presAssocID="{AD512B26-1237-426B-98A4-6FD33BBBF279}" presName="sibTrans" presStyleCnt="0"/>
      <dgm:spPr/>
    </dgm:pt>
    <dgm:pt modelId="{9A554825-B082-4F34-822F-BEE82054E1F2}" type="pres">
      <dgm:prSet presAssocID="{A7120B9A-A5DA-466C-AAE2-2783739623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982D8-0152-4A84-A830-DF6E766E6A3A}" type="pres">
      <dgm:prSet presAssocID="{10C0DBB0-CC9D-4F4C-ABD2-578592A4912E}" presName="sibTrans" presStyleCnt="0"/>
      <dgm:spPr/>
    </dgm:pt>
    <dgm:pt modelId="{C933A4AD-A3DF-4CB9-8AED-7C49C229B540}" type="pres">
      <dgm:prSet presAssocID="{CD9AFE32-2474-4F38-9DC9-118340A2B9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05439-F5F0-49AF-92B3-3F0864ABF356}" type="pres">
      <dgm:prSet presAssocID="{456C5C63-7AED-4522-B219-5667F6605803}" presName="sibTrans" presStyleCnt="0"/>
      <dgm:spPr/>
    </dgm:pt>
    <dgm:pt modelId="{84296DA3-E3D6-4307-9372-21B6017C258F}" type="pres">
      <dgm:prSet presAssocID="{4D30A90E-4B26-4452-B109-83A43C457B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FE722-DCC9-4709-9A40-D10BD08DB29E}" srcId="{CA0CD0B3-5378-48D1-B040-017976D3F09F}" destId="{A7120B9A-A5DA-466C-AAE2-278373962364}" srcOrd="1" destOrd="0" parTransId="{315876A0-88A9-4CAA-A512-85FFF263B891}" sibTransId="{10C0DBB0-CC9D-4F4C-ABD2-578592A4912E}"/>
    <dgm:cxn modelId="{3269F371-689E-49CF-9431-2EA2A1F86D48}" srcId="{26DFA1C4-7806-4B46-A73C-B0E0CDA9DAF5}" destId="{0FDCEA68-F7F1-42AE-8421-27DF70D0EA6E}" srcOrd="4" destOrd="0" parTransId="{30C587E4-B043-4677-994A-0243790F159E}" sibTransId="{88E818D0-609D-4E31-9956-7EFEDA70CDFD}"/>
    <dgm:cxn modelId="{1AA8975C-41A6-439F-A55D-C1CEFAE37961}" type="presOf" srcId="{924DE0E4-3749-47BC-AB35-3D00975F08C3}" destId="{BA991ED5-7AB1-44B9-AC54-49AB847886AC}" srcOrd="0" destOrd="4" presId="urn:microsoft.com/office/officeart/2005/8/layout/default"/>
    <dgm:cxn modelId="{772AA6BA-0CEA-49D0-BF68-46CE753B3093}" srcId="{CA0CD0B3-5378-48D1-B040-017976D3F09F}" destId="{4D30A90E-4B26-4452-B109-83A43C457B11}" srcOrd="3" destOrd="0" parTransId="{C048841B-9292-49A3-A596-2527AA2BF9F1}" sibTransId="{FADD10C4-10E5-43F4-A7F3-29E5453036AA}"/>
    <dgm:cxn modelId="{1E6C87EB-C80F-45FC-B35F-CFE3DCF9FE78}" type="presOf" srcId="{CA0CD0B3-5378-48D1-B040-017976D3F09F}" destId="{28BB63B9-FC64-4DAE-BB0A-878B91C1F7E9}" srcOrd="0" destOrd="0" presId="urn:microsoft.com/office/officeart/2005/8/layout/default"/>
    <dgm:cxn modelId="{1CAB5264-A5CD-4943-A1EB-96AC75124463}" type="presOf" srcId="{CD9AFE32-2474-4F38-9DC9-118340A2B95D}" destId="{C933A4AD-A3DF-4CB9-8AED-7C49C229B540}" srcOrd="0" destOrd="0" presId="urn:microsoft.com/office/officeart/2005/8/layout/default"/>
    <dgm:cxn modelId="{9B6A054C-85B5-4A04-8D8D-1F83313F9B74}" srcId="{A7120B9A-A5DA-466C-AAE2-278373962364}" destId="{26DFA1C4-7806-4B46-A73C-B0E0CDA9DAF5}" srcOrd="0" destOrd="0" parTransId="{49C1F57F-9165-47C2-AB76-CA4BFCA7DE10}" sibTransId="{217D5878-D371-4599-9F2C-A9873131ED80}"/>
    <dgm:cxn modelId="{06B0B43E-E8BD-49E0-B747-983E729D7D18}" srcId="{A6E42E39-8AC8-419F-9C85-10C49F068176}" destId="{6E4BAB45-2DA5-4656-93BB-8C18D6C0EB65}" srcOrd="1" destOrd="0" parTransId="{C9D8D745-A79B-47F0-81D1-B33FC13B7985}" sibTransId="{FC773583-1ED2-41C8-A9A7-7CAA56BFC2F9}"/>
    <dgm:cxn modelId="{B27CDDC3-8157-4F45-B84B-8DE14B4F8AB4}" type="presOf" srcId="{A6E42E39-8AC8-419F-9C85-10C49F068176}" destId="{BA991ED5-7AB1-44B9-AC54-49AB847886AC}" srcOrd="0" destOrd="0" presId="urn:microsoft.com/office/officeart/2005/8/layout/default"/>
    <dgm:cxn modelId="{07911DCA-07D0-48AA-A0AA-EFEAB81A6303}" srcId="{CD9AFE32-2474-4F38-9DC9-118340A2B95D}" destId="{89FFEC1F-CBF1-419C-AA7D-E6464F391F34}" srcOrd="1" destOrd="0" parTransId="{4D179313-289C-4495-8034-065BA9C76A92}" sibTransId="{EBBF7C2E-4D9F-43CA-81C4-B504C14048E3}"/>
    <dgm:cxn modelId="{2640D6D3-9468-4D82-A01E-04972BE0B653}" srcId="{26DFA1C4-7806-4B46-A73C-B0E0CDA9DAF5}" destId="{F6BA3CAB-B126-4CB9-BB42-94D70CA3DB0D}" srcOrd="3" destOrd="0" parTransId="{3A207CB5-8E73-47A6-AD29-6E7C2D2EB98F}" sibTransId="{7E092269-B630-460E-8194-62177E589198}"/>
    <dgm:cxn modelId="{2A910F88-92AE-4043-B1FD-5BBBAEA23A72}" type="presOf" srcId="{89FFEC1F-CBF1-419C-AA7D-E6464F391F34}" destId="{C933A4AD-A3DF-4CB9-8AED-7C49C229B540}" srcOrd="0" destOrd="2" presId="urn:microsoft.com/office/officeart/2005/8/layout/default"/>
    <dgm:cxn modelId="{C945A7E4-C334-4CB5-9122-0D169C572DCB}" type="presOf" srcId="{4D30A90E-4B26-4452-B109-83A43C457B11}" destId="{84296DA3-E3D6-4307-9372-21B6017C258F}" srcOrd="0" destOrd="0" presId="urn:microsoft.com/office/officeart/2005/8/layout/default"/>
    <dgm:cxn modelId="{5AF654BF-8045-46DE-B02A-4B9761356713}" srcId="{26DFA1C4-7806-4B46-A73C-B0E0CDA9DAF5}" destId="{7EAAADC2-7A6E-4D5F-BC42-C7F132A52E29}" srcOrd="2" destOrd="0" parTransId="{8310A7E5-BA9C-4719-B47D-FA6AD72D9A3E}" sibTransId="{74D8C5A3-01B1-4D00-9DD8-A07C39108ACA}"/>
    <dgm:cxn modelId="{F13641D3-67EA-4960-9E7E-9817C2E50F95}" type="presOf" srcId="{5D5B7E70-F1AF-4B6B-8CC4-9C6CD64B4C70}" destId="{9A554825-B082-4F34-822F-BEE82054E1F2}" srcOrd="0" destOrd="3" presId="urn:microsoft.com/office/officeart/2005/8/layout/default"/>
    <dgm:cxn modelId="{5226619B-CBA2-42C8-BE20-79DE1A9BCECD}" srcId="{A6E42E39-8AC8-419F-9C85-10C49F068176}" destId="{54C1B843-67AD-4655-B2D2-156000F8A6B8}" srcOrd="2" destOrd="0" parTransId="{014E706F-C3A1-4C73-B274-72B09FFDC5FC}" sibTransId="{F671E375-2EF7-4F93-8682-8695EEECCB42}"/>
    <dgm:cxn modelId="{0BAE2462-B3E4-4EA0-A50F-AA01C9E28E9B}" type="presOf" srcId="{F6BA3CAB-B126-4CB9-BB42-94D70CA3DB0D}" destId="{9A554825-B082-4F34-822F-BEE82054E1F2}" srcOrd="0" destOrd="5" presId="urn:microsoft.com/office/officeart/2005/8/layout/default"/>
    <dgm:cxn modelId="{BA9C8216-C946-4B40-8E6C-03D23D8D6D3A}" srcId="{4D30A90E-4B26-4452-B109-83A43C457B11}" destId="{6F8799DC-CC7F-4424-A054-7967C072165D}" srcOrd="0" destOrd="0" parTransId="{392C04C5-E564-424A-84A2-67FA42D06CFC}" sibTransId="{0A83E114-83BB-4F82-8DE1-F4B4509F4068}"/>
    <dgm:cxn modelId="{BF8060D5-8256-442A-90F1-F90B0E3A3A7C}" srcId="{A6E42E39-8AC8-419F-9C85-10C49F068176}" destId="{26ABC648-3E4A-450F-92DB-0C9B564EE359}" srcOrd="0" destOrd="0" parTransId="{8CEECD2C-8736-4CC6-9D11-1D1EF3AA7343}" sibTransId="{B406DD7F-7CE2-499B-BA50-6CB7062B2E29}"/>
    <dgm:cxn modelId="{6DB2540B-A285-437E-952A-5A7E77604219}" type="presOf" srcId="{B2A2DF91-0D53-41CB-AFA3-D8911C25A5BF}" destId="{9A554825-B082-4F34-822F-BEE82054E1F2}" srcOrd="0" destOrd="2" presId="urn:microsoft.com/office/officeart/2005/8/layout/default"/>
    <dgm:cxn modelId="{C760E7DB-2B54-4EAC-BAB2-12508503478A}" srcId="{CA0CD0B3-5378-48D1-B040-017976D3F09F}" destId="{CD9AFE32-2474-4F38-9DC9-118340A2B95D}" srcOrd="2" destOrd="0" parTransId="{AB833F36-2996-43FE-A02F-ADC1F09680BB}" sibTransId="{456C5C63-7AED-4522-B219-5667F6605803}"/>
    <dgm:cxn modelId="{E0DD732D-3867-4287-8C23-DD5D0D878030}" srcId="{26DFA1C4-7806-4B46-A73C-B0E0CDA9DAF5}" destId="{5D5B7E70-F1AF-4B6B-8CC4-9C6CD64B4C70}" srcOrd="1" destOrd="0" parTransId="{1827FBE4-7200-4FF9-BF08-7099FFA72E0F}" sibTransId="{1588405F-5E77-414B-BE86-BCC978E7F252}"/>
    <dgm:cxn modelId="{B60E77ED-B1DA-435E-9323-71377200B268}" type="presOf" srcId="{26ABC648-3E4A-450F-92DB-0C9B564EE359}" destId="{BA991ED5-7AB1-44B9-AC54-49AB847886AC}" srcOrd="0" destOrd="1" presId="urn:microsoft.com/office/officeart/2005/8/layout/default"/>
    <dgm:cxn modelId="{F974C815-8882-4BA5-861B-8EFFC4FC839D}" srcId="{26DFA1C4-7806-4B46-A73C-B0E0CDA9DAF5}" destId="{B2A2DF91-0D53-41CB-AFA3-D8911C25A5BF}" srcOrd="0" destOrd="0" parTransId="{B39BB06A-2997-4B57-9315-921453B9005D}" sibTransId="{0E977A69-664D-45F1-BF07-7AD93436A16B}"/>
    <dgm:cxn modelId="{564839D1-A773-4254-8779-7ECACE07BD60}" type="presOf" srcId="{B2E6F0F2-504F-4C21-A049-3179E230CE0D}" destId="{C933A4AD-A3DF-4CB9-8AED-7C49C229B540}" srcOrd="0" destOrd="1" presId="urn:microsoft.com/office/officeart/2005/8/layout/default"/>
    <dgm:cxn modelId="{632A77D9-7105-428B-9674-D4BF2AB353F4}" srcId="{CA0CD0B3-5378-48D1-B040-017976D3F09F}" destId="{A6E42E39-8AC8-419F-9C85-10C49F068176}" srcOrd="0" destOrd="0" parTransId="{196C94D7-3F12-42D2-B5B1-F642444910D4}" sibTransId="{AD512B26-1237-426B-98A4-6FD33BBBF279}"/>
    <dgm:cxn modelId="{E48B2A0F-4D52-4281-95C9-E5C6BF804516}" type="presOf" srcId="{6F8799DC-CC7F-4424-A054-7967C072165D}" destId="{84296DA3-E3D6-4307-9372-21B6017C258F}" srcOrd="0" destOrd="1" presId="urn:microsoft.com/office/officeart/2005/8/layout/default"/>
    <dgm:cxn modelId="{4EF3C992-E544-4A5F-8EEA-2BEAF9F0EAC5}" type="presOf" srcId="{7EAAADC2-7A6E-4D5F-BC42-C7F132A52E29}" destId="{9A554825-B082-4F34-822F-BEE82054E1F2}" srcOrd="0" destOrd="4" presId="urn:microsoft.com/office/officeart/2005/8/layout/default"/>
    <dgm:cxn modelId="{749C636D-51C1-431D-8F7F-573E85E7C977}" srcId="{A6E42E39-8AC8-419F-9C85-10C49F068176}" destId="{924DE0E4-3749-47BC-AB35-3D00975F08C3}" srcOrd="3" destOrd="0" parTransId="{EC6334FF-FAFC-4ABE-95AB-4B565AC9E4EC}" sibTransId="{FA6B7853-598C-4BB9-B9A1-60A5A624FEC0}"/>
    <dgm:cxn modelId="{331AE374-2B04-4072-9A5C-B117EE212066}" type="presOf" srcId="{0FDCEA68-F7F1-42AE-8421-27DF70D0EA6E}" destId="{9A554825-B082-4F34-822F-BEE82054E1F2}" srcOrd="0" destOrd="6" presId="urn:microsoft.com/office/officeart/2005/8/layout/default"/>
    <dgm:cxn modelId="{103AD8FC-033B-4712-BF9D-1F9745B1006C}" type="presOf" srcId="{A7120B9A-A5DA-466C-AAE2-278373962364}" destId="{9A554825-B082-4F34-822F-BEE82054E1F2}" srcOrd="0" destOrd="0" presId="urn:microsoft.com/office/officeart/2005/8/layout/default"/>
    <dgm:cxn modelId="{E6B671CD-C292-4F54-B6C0-B2F9AD052159}" type="presOf" srcId="{54C1B843-67AD-4655-B2D2-156000F8A6B8}" destId="{BA991ED5-7AB1-44B9-AC54-49AB847886AC}" srcOrd="0" destOrd="3" presId="urn:microsoft.com/office/officeart/2005/8/layout/default"/>
    <dgm:cxn modelId="{AC1F33A0-9880-43B0-9040-8BB86E0CEB28}" type="presOf" srcId="{26DFA1C4-7806-4B46-A73C-B0E0CDA9DAF5}" destId="{9A554825-B082-4F34-822F-BEE82054E1F2}" srcOrd="0" destOrd="1" presId="urn:microsoft.com/office/officeart/2005/8/layout/default"/>
    <dgm:cxn modelId="{9C06519E-9ED3-40B6-8EAB-72BBD108158D}" srcId="{CD9AFE32-2474-4F38-9DC9-118340A2B95D}" destId="{B2E6F0F2-504F-4C21-A049-3179E230CE0D}" srcOrd="0" destOrd="0" parTransId="{D7F5878A-1BA6-425F-A7E2-A5D41EF3A11C}" sibTransId="{28226807-EC68-4DD8-ABF2-7D1E0B3134ED}"/>
    <dgm:cxn modelId="{68E5F354-1CC2-41AA-B323-01284B8E607D}" type="presOf" srcId="{6E4BAB45-2DA5-4656-93BB-8C18D6C0EB65}" destId="{BA991ED5-7AB1-44B9-AC54-49AB847886AC}" srcOrd="0" destOrd="2" presId="urn:microsoft.com/office/officeart/2005/8/layout/default"/>
    <dgm:cxn modelId="{DE60E037-90E6-4CE3-BF8D-EEDBE1FDC0FC}" type="presParOf" srcId="{28BB63B9-FC64-4DAE-BB0A-878B91C1F7E9}" destId="{BA991ED5-7AB1-44B9-AC54-49AB847886AC}" srcOrd="0" destOrd="0" presId="urn:microsoft.com/office/officeart/2005/8/layout/default"/>
    <dgm:cxn modelId="{EEFB286D-AEA2-4B6B-92CB-6E7499BD42DE}" type="presParOf" srcId="{28BB63B9-FC64-4DAE-BB0A-878B91C1F7E9}" destId="{97835FEF-FF9D-4AEE-91CB-24A9E0F00274}" srcOrd="1" destOrd="0" presId="urn:microsoft.com/office/officeart/2005/8/layout/default"/>
    <dgm:cxn modelId="{C5C17075-EC49-450F-ADC4-6AACDDB14922}" type="presParOf" srcId="{28BB63B9-FC64-4DAE-BB0A-878B91C1F7E9}" destId="{9A554825-B082-4F34-822F-BEE82054E1F2}" srcOrd="2" destOrd="0" presId="urn:microsoft.com/office/officeart/2005/8/layout/default"/>
    <dgm:cxn modelId="{93BD5080-0F06-4254-9AA3-D11FB073A026}" type="presParOf" srcId="{28BB63B9-FC64-4DAE-BB0A-878B91C1F7E9}" destId="{44E982D8-0152-4A84-A830-DF6E766E6A3A}" srcOrd="3" destOrd="0" presId="urn:microsoft.com/office/officeart/2005/8/layout/default"/>
    <dgm:cxn modelId="{B81A78B5-EE97-41A7-93AC-6EF7CDD2EC59}" type="presParOf" srcId="{28BB63B9-FC64-4DAE-BB0A-878B91C1F7E9}" destId="{C933A4AD-A3DF-4CB9-8AED-7C49C229B540}" srcOrd="4" destOrd="0" presId="urn:microsoft.com/office/officeart/2005/8/layout/default"/>
    <dgm:cxn modelId="{F575EFD0-275C-4887-AC20-A0F283E63F8F}" type="presParOf" srcId="{28BB63B9-FC64-4DAE-BB0A-878B91C1F7E9}" destId="{2F605439-F5F0-49AF-92B3-3F0864ABF356}" srcOrd="5" destOrd="0" presId="urn:microsoft.com/office/officeart/2005/8/layout/default"/>
    <dgm:cxn modelId="{A67E51EE-ECE3-4528-802B-01E28BBDA40C}" type="presParOf" srcId="{28BB63B9-FC64-4DAE-BB0A-878B91C1F7E9}" destId="{84296DA3-E3D6-4307-9372-21B6017C258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7FD7F-E09F-4CA4-AB2E-84DA1B9AD3AA}">
      <dsp:nvSpPr>
        <dsp:cNvPr id="0" name=""/>
        <dsp:cNvSpPr/>
      </dsp:nvSpPr>
      <dsp:spPr>
        <a:xfrm>
          <a:off x="0" y="4060487"/>
          <a:ext cx="7434243" cy="888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Discuss Presentation to Congress</a:t>
          </a:r>
          <a:endParaRPr lang="en-US" sz="1700" kern="1200" dirty="0"/>
        </a:p>
      </dsp:txBody>
      <dsp:txXfrm>
        <a:off x="0" y="4060487"/>
        <a:ext cx="7434243" cy="888335"/>
      </dsp:txXfrm>
    </dsp:sp>
    <dsp:sp modelId="{B37B0E8C-F2EB-4D98-B5A9-D856433E8DD6}">
      <dsp:nvSpPr>
        <dsp:cNvPr id="0" name=""/>
        <dsp:cNvSpPr/>
      </dsp:nvSpPr>
      <dsp:spPr>
        <a:xfrm rot="10800000">
          <a:off x="0" y="2707552"/>
          <a:ext cx="7434243" cy="1366259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Create and Evaluate</a:t>
          </a:r>
          <a:endParaRPr lang="en-US" sz="1700" kern="1200" dirty="0"/>
        </a:p>
      </dsp:txBody>
      <dsp:txXfrm rot="-10800000">
        <a:off x="0" y="2707552"/>
        <a:ext cx="7434243" cy="479557"/>
      </dsp:txXfrm>
    </dsp:sp>
    <dsp:sp modelId="{5AB5ED39-69D8-4905-A1DD-710E17B57B5F}">
      <dsp:nvSpPr>
        <dsp:cNvPr id="0" name=""/>
        <dsp:cNvSpPr/>
      </dsp:nvSpPr>
      <dsp:spPr>
        <a:xfrm>
          <a:off x="0" y="3187109"/>
          <a:ext cx="3717121" cy="40851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Traveler</a:t>
          </a:r>
          <a:endParaRPr lang="en-US" sz="2400" kern="1200" dirty="0"/>
        </a:p>
      </dsp:txBody>
      <dsp:txXfrm>
        <a:off x="0" y="3187109"/>
        <a:ext cx="3717121" cy="408511"/>
      </dsp:txXfrm>
    </dsp:sp>
    <dsp:sp modelId="{7435BC24-9605-4514-8F1B-A38F861C41AF}">
      <dsp:nvSpPr>
        <dsp:cNvPr id="0" name=""/>
        <dsp:cNvSpPr/>
      </dsp:nvSpPr>
      <dsp:spPr>
        <a:xfrm>
          <a:off x="3717121" y="3187109"/>
          <a:ext cx="3717121" cy="408511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“Interior Monologues”</a:t>
          </a:r>
          <a:endParaRPr lang="en-US" sz="2400" kern="1200" dirty="0"/>
        </a:p>
      </dsp:txBody>
      <dsp:txXfrm>
        <a:off x="3717121" y="3187109"/>
        <a:ext cx="3717121" cy="408511"/>
      </dsp:txXfrm>
    </dsp:sp>
    <dsp:sp modelId="{FE3894E9-08F0-4E7A-B62A-6028641CF200}">
      <dsp:nvSpPr>
        <dsp:cNvPr id="0" name=""/>
        <dsp:cNvSpPr/>
      </dsp:nvSpPr>
      <dsp:spPr>
        <a:xfrm rot="10800000">
          <a:off x="0" y="1354617"/>
          <a:ext cx="7434243" cy="1366259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Answer questions</a:t>
          </a:r>
          <a:endParaRPr lang="en-US" sz="1700" kern="1200" dirty="0"/>
        </a:p>
      </dsp:txBody>
      <dsp:txXfrm rot="10800000">
        <a:off x="0" y="1354617"/>
        <a:ext cx="7434243" cy="887754"/>
      </dsp:txXfrm>
    </dsp:sp>
    <dsp:sp modelId="{3578CBB7-B375-49B6-A8B2-FCF338D7562C}">
      <dsp:nvSpPr>
        <dsp:cNvPr id="0" name=""/>
        <dsp:cNvSpPr/>
      </dsp:nvSpPr>
      <dsp:spPr>
        <a:xfrm rot="10800000">
          <a:off x="0" y="1683"/>
          <a:ext cx="7434243" cy="136625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Read role</a:t>
          </a:r>
          <a:endParaRPr lang="en-US" sz="1700" kern="1200" dirty="0"/>
        </a:p>
      </dsp:txBody>
      <dsp:txXfrm rot="10800000">
        <a:off x="0" y="1683"/>
        <a:ext cx="7434243" cy="887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91ED5-7AB1-44B9-AC54-49AB847886AC}">
      <dsp:nvSpPr>
        <dsp:cNvPr id="0" name=""/>
        <dsp:cNvSpPr/>
      </dsp:nvSpPr>
      <dsp:spPr>
        <a:xfrm>
          <a:off x="334762" y="405"/>
          <a:ext cx="3926606" cy="23559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Who are you?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You will need to describe yourself to Congress.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WHY are you for or against the bill?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Invent a person to make you seem more realistic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Ex. = Your name is Wind Talker. You are a Cherokee elder. You are old and sick. You do not believe that you will survive the move to Oklahoma. Your children will not know their culture if you move.</a:t>
          </a:r>
          <a:endParaRPr lang="en-US" sz="1400" kern="1200" dirty="0"/>
        </a:p>
      </dsp:txBody>
      <dsp:txXfrm>
        <a:off x="334762" y="405"/>
        <a:ext cx="3926606" cy="2355964"/>
      </dsp:txXfrm>
    </dsp:sp>
    <dsp:sp modelId="{9A554825-B082-4F34-822F-BEE82054E1F2}">
      <dsp:nvSpPr>
        <dsp:cNvPr id="0" name=""/>
        <dsp:cNvSpPr/>
      </dsp:nvSpPr>
      <dsp:spPr>
        <a:xfrm>
          <a:off x="4654030" y="405"/>
          <a:ext cx="3926606" cy="235596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questions will you ask of the other groups?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How can you prove their point wrong?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Cherokee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Black Seminole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Missionaries and Northern Reformers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Plantation Owners and Farmers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Andrew Jackson</a:t>
          </a:r>
          <a:endParaRPr lang="en-US" sz="1400" kern="1200" dirty="0"/>
        </a:p>
      </dsp:txBody>
      <dsp:txXfrm>
        <a:off x="4654030" y="405"/>
        <a:ext cx="3926606" cy="2355964"/>
      </dsp:txXfrm>
    </dsp:sp>
    <dsp:sp modelId="{C933A4AD-A3DF-4CB9-8AED-7C49C229B540}">
      <dsp:nvSpPr>
        <dsp:cNvPr id="0" name=""/>
        <dsp:cNvSpPr/>
      </dsp:nvSpPr>
      <dsp:spPr>
        <a:xfrm>
          <a:off x="334762" y="2749030"/>
          <a:ext cx="3926606" cy="235596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Will you resist if you do not get your way?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Will you try to created an armed resistance?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Will you join with other groups to help you?</a:t>
          </a:r>
          <a:endParaRPr lang="en-US" sz="1400" kern="1200" dirty="0"/>
        </a:p>
      </dsp:txBody>
      <dsp:txXfrm>
        <a:off x="334762" y="2749030"/>
        <a:ext cx="3926606" cy="2355964"/>
      </dsp:txXfrm>
    </dsp:sp>
    <dsp:sp modelId="{84296DA3-E3D6-4307-9372-21B6017C258F}">
      <dsp:nvSpPr>
        <dsp:cNvPr id="0" name=""/>
        <dsp:cNvSpPr/>
      </dsp:nvSpPr>
      <dsp:spPr>
        <a:xfrm>
          <a:off x="4654030" y="2749030"/>
          <a:ext cx="3926606" cy="235596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With whom would you like to create an alliance?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Who can help you prove your point? </a:t>
          </a:r>
          <a:endParaRPr lang="en-US" sz="1400" kern="1200" dirty="0"/>
        </a:p>
      </dsp:txBody>
      <dsp:txXfrm>
        <a:off x="4654030" y="2749030"/>
        <a:ext cx="3926606" cy="235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A13E22-46B5-419B-8193-6E8420CF960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429674-2067-4532-9F9F-9C4DCF80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6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91BAC6-761A-4E00-8DEA-EB5838CE231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C0B2D9-5B9E-45F8-BA7B-22D210BF32DE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4AF211-06D6-4698-8A7F-2EDAF3B484E6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EEBF9C-F6A4-4FE0-9C63-73063449B11C}" type="slidenum">
              <a:rPr lang="en-US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EE89EC-258C-4D2A-AA0C-7A54A6BE61D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D6B0-282A-4A89-B421-69C89C11542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0D6B0-282A-4A89-B421-69C89C11542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 xmlns:mv="urn:schemas-microsoft-com:mac:vml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A7C765-48F8-44DB-B0CA-24902F65E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F0C6-AD31-4872-B53D-65C4512BF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8BAE-37BF-4FAE-B77E-77FC64342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1DE-D129-4868-8CCF-A67640CDD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EC88-AB4C-4093-89E3-CAE009DF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C834-E8D4-46F0-B31A-6094D2875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3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D06AA-EEB3-4666-92B5-5185E1758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204A7-0835-4D85-9540-9A927A181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1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AA04-2AF3-481A-80A8-DD3C1842A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4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46C8A-DB74-4D57-88C5-99484BA9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1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316B-78B8-4F9D-8B11-AFAECB68D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8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E7241-1929-4D4A-BBF6-1D6C6F3F8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840C0F-941D-416B-89A0-0DE71097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11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39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0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1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2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5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53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74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31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11/12/2013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 xmlns:mv="urn:schemas-microsoft-com:mac:vml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D9E1E8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D9E1E8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D9E1E8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5EA35C-F935-444B-A34E-F144F35EBC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D9E1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3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9E1E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9E1E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9E1E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9E1E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9E1E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9E1E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9E1E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9E1E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9E1E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9E1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6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Antebellum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/>
              <a:t>Do </a:t>
            </a:r>
            <a:r>
              <a:rPr lang="en-US" sz="2800" b="1" dirty="0" smtClean="0"/>
              <a:t>Now- </a:t>
            </a:r>
            <a:r>
              <a:rPr lang="en-US" sz="2800" b="1" dirty="0"/>
              <a:t>Brainstorm </a:t>
            </a:r>
            <a:r>
              <a:rPr lang="en-US" sz="2800" b="1" dirty="0" smtClean="0"/>
              <a:t>the answer to this prompt in your notebook:</a:t>
            </a:r>
          </a:p>
          <a:p>
            <a:pPr marL="0" indent="0" algn="ctr">
              <a:buNone/>
            </a:pPr>
            <a:r>
              <a:rPr lang="en-US" sz="4800" b="1" dirty="0" smtClean="0"/>
              <a:t>How </a:t>
            </a:r>
            <a:r>
              <a:rPr lang="en-US" sz="4800" b="1" dirty="0" smtClean="0"/>
              <a:t>did the U.S. change economically, socially, and politically before the Civil War</a:t>
            </a:r>
            <a:r>
              <a:rPr lang="en-US" sz="4800" b="1" dirty="0" smtClean="0"/>
              <a:t>?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3900" b="1" dirty="0" smtClean="0"/>
              <a:t>You will have only 4 minutes and are being assessed on getting started </a:t>
            </a:r>
            <a:r>
              <a:rPr lang="en-US" sz="3900" b="1" u="sng" dirty="0" smtClean="0"/>
              <a:t>RIGHT AWAY</a:t>
            </a:r>
            <a:r>
              <a:rPr lang="en-US" sz="3900" b="1" dirty="0" smtClean="0"/>
              <a:t>!!!</a:t>
            </a:r>
            <a:endParaRPr lang="en-US" sz="3900" b="1" dirty="0"/>
          </a:p>
          <a:p>
            <a:pPr marL="0" indent="0" algn="ctr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93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mmigrants at Lowell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311640" cy="69342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95513"/>
            <a:ext cx="7924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I'm a factory girl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Everyday filled with fear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From breathing in the poison air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Wishing for windows!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I'm a factory girl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Tired from the 13 hours of wok each day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And we have such low pay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Wishing for shorten work times!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I'm a factory girl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Never having enough time to eat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Nor to rest my feet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Wishing for more free time!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I'm a factory girl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Sick of all this harsh conditions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Making me want to sign the petition!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So do what I ask for because I am a factory girl</a:t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cs typeface="Aharoni" pitchFamily="2" charset="-79"/>
              </a:rPr>
              <a:t>And I'm hereby speaking for all the rest!</a:t>
            </a:r>
            <a:r>
              <a:rPr lang="en-US" sz="24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029200" y="1962150"/>
            <a:ext cx="3733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663300"/>
                </a:solidFill>
                <a:latin typeface="Comic Sans MS" pitchFamily="66" charset="0"/>
              </a:rPr>
              <a:t>New England</a:t>
            </a:r>
            <a:br>
              <a:rPr lang="en-US" sz="4000" b="1">
                <a:solidFill>
                  <a:srgbClr val="6633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3300"/>
                </a:solidFill>
                <a:latin typeface="Comic Sans MS" pitchFamily="66" charset="0"/>
              </a:rPr>
              <a:t>Textile</a:t>
            </a:r>
            <a:br>
              <a:rPr lang="en-US" sz="4000" b="1">
                <a:solidFill>
                  <a:srgbClr val="6633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3300"/>
                </a:solidFill>
                <a:latin typeface="Comic Sans MS" pitchFamily="66" charset="0"/>
              </a:rPr>
              <a:t>Centers:</a:t>
            </a:r>
            <a:br>
              <a:rPr lang="en-US" sz="4000" b="1">
                <a:solidFill>
                  <a:srgbClr val="6633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3300"/>
                </a:solidFill>
                <a:latin typeface="Comic Sans MS" pitchFamily="66" charset="0"/>
              </a:rPr>
              <a:t/>
            </a:r>
            <a:br>
              <a:rPr lang="en-US" sz="4000" b="1">
                <a:solidFill>
                  <a:srgbClr val="6633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663300"/>
                </a:solidFill>
                <a:latin typeface="Comic Sans MS" pitchFamily="66" charset="0"/>
              </a:rPr>
              <a:t>1830s</a:t>
            </a:r>
          </a:p>
        </p:txBody>
      </p:sp>
      <p:pic>
        <p:nvPicPr>
          <p:cNvPr id="38915" name="Picture 3" descr="map-cotton-textile industries-1830s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1000"/>
            <a:ext cx="3943350" cy="6096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000" b="1">
                <a:solidFill>
                  <a:srgbClr val="663300"/>
                </a:solidFill>
                <a:latin typeface="Comic Sans MS" pitchFamily="66" charset="0"/>
              </a:rPr>
              <a:t>New England Dominance in Textiles</a:t>
            </a:r>
          </a:p>
        </p:txBody>
      </p:sp>
      <p:pic>
        <p:nvPicPr>
          <p:cNvPr id="39939" name="Picture 3" descr="map-New England Dominance in Textiles-1830s"/>
          <p:cNvPicPr>
            <a:picLocks noChangeAspect="1" noChangeArrowheads="1"/>
          </p:cNvPicPr>
          <p:nvPr/>
        </p:nvPicPr>
        <p:blipFill>
          <a:blip r:embed="rId2" cstate="email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5553075" cy="56388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Second Great Awakening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Background:</a:t>
            </a:r>
          </a:p>
          <a:p>
            <a:r>
              <a:rPr lang="en-US" sz="1600" dirty="0" smtClean="0"/>
              <a:t>18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 ended – religious fervor from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GA gone</a:t>
            </a:r>
          </a:p>
          <a:p>
            <a:r>
              <a:rPr lang="en-US" sz="1600" dirty="0" smtClean="0"/>
              <a:t>During the early 1800s, a new wave of religious enthusiasm called the Second Great Awakening swept the country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Began on the western frontier and then quickly spread to the East coast</a:t>
            </a:r>
          </a:p>
          <a:p>
            <a:pPr>
              <a:buNone/>
            </a:pPr>
            <a:r>
              <a:rPr lang="en-US" sz="1800" dirty="0" smtClean="0">
                <a:sym typeface="Wingdings"/>
              </a:rPr>
              <a:t>Key Characteristics:</a:t>
            </a:r>
          </a:p>
          <a:p>
            <a:r>
              <a:rPr lang="en-US" sz="1800" dirty="0" smtClean="0">
                <a:sym typeface="Wingdings"/>
              </a:rPr>
              <a:t>Puritans believed in a just but stern God -- &gt;2GA preachers replaced hellfire-and-damnation God with a gentler divinity of love and grace</a:t>
            </a:r>
          </a:p>
          <a:p>
            <a:r>
              <a:rPr lang="en-US" sz="1800" dirty="0" smtClean="0">
                <a:sym typeface="Wingdings"/>
              </a:rPr>
              <a:t>2GA preachers emphasized humanity’s inherent goodness and each individual’s potential for self-improvement</a:t>
            </a:r>
          </a:p>
          <a:p>
            <a:r>
              <a:rPr lang="en-US" sz="1800" dirty="0" smtClean="0">
                <a:sym typeface="Wingdings"/>
              </a:rPr>
              <a:t>2GA inspired PERFECTIONISM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the faith in human ability to consciously build a just society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THIS CLOSE LINK B/N RELIGION AND REFORM AWAKENED MANY AMERICANS TO A VARIETY OF SOCIAL/MORAL ISSUES</a:t>
            </a:r>
          </a:p>
          <a:p>
            <a:pPr>
              <a:buNone/>
            </a:pPr>
            <a:r>
              <a:rPr lang="en-US" sz="1800" dirty="0" smtClean="0">
                <a:sym typeface="Wingdings"/>
              </a:rPr>
              <a:t>“Burned-Over District”</a:t>
            </a:r>
          </a:p>
          <a:p>
            <a:r>
              <a:rPr lang="en-US" sz="1800" dirty="0" smtClean="0">
                <a:sym typeface="Wingdings"/>
              </a:rPr>
              <a:t>Intense revivals = widespread in central/western NY</a:t>
            </a:r>
          </a:p>
          <a:p>
            <a:r>
              <a:rPr lang="en-US" sz="1800" dirty="0" smtClean="0">
                <a:sym typeface="Wingdings"/>
              </a:rPr>
              <a:t>Charles </a:t>
            </a:r>
            <a:r>
              <a:rPr lang="en-US" sz="1800" dirty="0" err="1" smtClean="0">
                <a:sym typeface="Wingdings"/>
              </a:rPr>
              <a:t>Grandison</a:t>
            </a:r>
            <a:r>
              <a:rPr lang="en-US" sz="1800" dirty="0" smtClean="0">
                <a:sym typeface="Wingdings"/>
              </a:rPr>
              <a:t> Finney = most popular/influential preacher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stressed salvation by good works</a:t>
            </a:r>
          </a:p>
          <a:p>
            <a:r>
              <a:rPr lang="en-US" sz="1800" dirty="0" smtClean="0">
                <a:sym typeface="Wingdings"/>
              </a:rPr>
              <a:t>Birthplace of the Church of Jesus Christ of the Latter-day Saints (aka Mormons)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38118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latin typeface="BlackChancery" pitchFamily="2" charset="0"/>
              </a:rPr>
              <a:t>Second Great Awakening</a:t>
            </a:r>
            <a:br>
              <a:rPr lang="en-US" sz="4400" dirty="0">
                <a:latin typeface="BlackChancery" pitchFamily="2" charset="0"/>
              </a:rPr>
            </a:br>
            <a:r>
              <a:rPr lang="en-US" sz="4400" dirty="0">
                <a:latin typeface="BlackChancery" pitchFamily="2" charset="0"/>
              </a:rPr>
              <a:t>Revival Meeting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3738"/>
            <a:ext cx="7772400" cy="4437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Great Awakening Chart"/>
          <p:cNvPicPr>
            <a:picLocks noChangeAspect="1" noChangeArrowheads="1"/>
          </p:cNvPicPr>
          <p:nvPr/>
        </p:nvPicPr>
        <p:blipFill>
          <a:blip r:embed="rId4" cstate="email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36725"/>
            <a:ext cx="4525963" cy="3481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1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1204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smtClean="0">
                <a:solidFill>
                  <a:srgbClr val="CCECFF"/>
                </a:solidFill>
                <a:latin typeface="BlackChancery" pitchFamily="2" charset="0"/>
              </a:rPr>
              <a:t>The Mormons</a:t>
            </a:r>
            <a:r>
              <a:rPr lang="en-US" sz="800" smtClean="0">
                <a:solidFill>
                  <a:srgbClr val="CCECFF"/>
                </a:solidFill>
                <a:latin typeface="BlackChancery" pitchFamily="2" charset="0"/>
              </a:rPr>
              <a:t/>
            </a:r>
            <a:br>
              <a:rPr lang="en-US" sz="800" smtClean="0">
                <a:solidFill>
                  <a:srgbClr val="CCECFF"/>
                </a:solidFill>
                <a:latin typeface="BlackChancery" pitchFamily="2" charset="0"/>
              </a:rPr>
            </a:br>
            <a:r>
              <a:rPr lang="en-US" sz="2500" b="1" smtClean="0">
                <a:solidFill>
                  <a:srgbClr val="FFFFFF"/>
                </a:solidFill>
                <a:latin typeface="Comic Sans MS" pitchFamily="66" charset="0"/>
              </a:rPr>
              <a:t>(The Church of Jesus Christ of Latter-Day Saints)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609600" y="5791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Joseph Smith</a:t>
            </a:r>
            <a:r>
              <a:rPr lang="en-US" b="1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br>
              <a:rPr lang="en-US" b="1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2000" b="1" smtClean="0">
                <a:solidFill>
                  <a:srgbClr val="FFFFFF"/>
                </a:solidFill>
                <a:latin typeface="Comic Sans MS" pitchFamily="66" charset="0"/>
              </a:rPr>
              <a:t>(1805-1844)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8006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CCECFF"/>
                </a:solidFill>
              </a:rPr>
              <a:t>Church of Jesus Christ of Latter Day Saints (LDS)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CCECFF"/>
                </a:solidFill>
              </a:rPr>
              <a:t>Joseph Smith (prophet for Mormons)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CCECFF"/>
                </a:solidFill>
              </a:rPr>
              <a:t>1830s Book of Mormon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CCECFF"/>
                </a:solidFill>
              </a:rPr>
              <a:t>Translation of set of Golden Tablets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CCECFF"/>
                </a:solidFill>
              </a:rPr>
              <a:t>Ancient Civilization in America (one of lost tribes of Israel)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CCECFF"/>
                </a:solidFill>
              </a:rPr>
              <a:t>Dark Skin = Sin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CCECFF"/>
                </a:solidFill>
              </a:rPr>
              <a:t>Story of “American Hebrews”</a:t>
            </a:r>
          </a:p>
        </p:txBody>
      </p:sp>
      <p:pic>
        <p:nvPicPr>
          <p:cNvPr id="16389" name="Picture 9" descr="JosephSmi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905000"/>
            <a:ext cx="2962275" cy="3733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20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772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CCECFF"/>
                </a:solidFill>
                <a:latin typeface="BlackChancery" pitchFamily="2" charset="0"/>
              </a:rPr>
              <a:t>Violence Against Mormons</a:t>
            </a:r>
          </a:p>
        </p:txBody>
      </p:sp>
      <p:pic>
        <p:nvPicPr>
          <p:cNvPr id="17411" name="Picture 5" descr="mob violence against Mormons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219200"/>
            <a:ext cx="7032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9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05800" cy="1204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smtClean="0">
                <a:solidFill>
                  <a:srgbClr val="CCECFF"/>
                </a:solidFill>
                <a:latin typeface="BlackChancery" pitchFamily="2" charset="0"/>
              </a:rPr>
              <a:t>The Mormons</a:t>
            </a:r>
            <a:r>
              <a:rPr lang="en-US" sz="800" smtClean="0">
                <a:solidFill>
                  <a:srgbClr val="CCECFF"/>
                </a:solidFill>
                <a:latin typeface="BlackChancery" pitchFamily="2" charset="0"/>
              </a:rPr>
              <a:t/>
            </a:r>
            <a:br>
              <a:rPr lang="en-US" sz="800" smtClean="0">
                <a:solidFill>
                  <a:srgbClr val="CCECFF"/>
                </a:solidFill>
                <a:latin typeface="BlackChancery" pitchFamily="2" charset="0"/>
              </a:rPr>
            </a:br>
            <a:r>
              <a:rPr lang="en-US" sz="2500" b="1" smtClean="0">
                <a:solidFill>
                  <a:srgbClr val="FFFFFF"/>
                </a:solidFill>
                <a:latin typeface="Comic Sans MS" pitchFamily="66" charset="0"/>
              </a:rPr>
              <a:t>(The Church of Jesus Christ of Latter-Day Saints)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04800" y="1509713"/>
            <a:ext cx="5638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3225" indent="-34131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Desert community.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Salt Lake City, Utah</a:t>
            </a:r>
            <a:endParaRPr lang="en-US" b="1" i="1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562600" y="5638799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Brigham Young</a:t>
            </a:r>
            <a:b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Comic Sans MS" pitchFamily="66" charset="0"/>
              </a:rPr>
              <a:t>(1801-1877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)</a:t>
            </a:r>
            <a:endParaRPr lang="en-US" sz="2800" b="1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8437" name="Picture 9" descr="Brigham You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522223"/>
            <a:ext cx="2432050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ormon Trek "/>
          <p:cNvPicPr>
            <a:picLocks noChangeAspect="1" noChangeArrowheads="1"/>
          </p:cNvPicPr>
          <p:nvPr/>
        </p:nvPicPr>
        <p:blipFill>
          <a:blip r:embed="rId4" cstate="email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764" r="2667" b="3999"/>
          <a:stretch>
            <a:fillRect/>
          </a:stretch>
        </p:blipFill>
        <p:spPr bwMode="auto">
          <a:xfrm>
            <a:off x="304800" y="2622550"/>
            <a:ext cx="5562600" cy="3838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6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533400"/>
            <a:ext cx="7848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66">
                    <a:alpha val="50195"/>
                  </a:srgbClr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4200">
                <a:solidFill>
                  <a:srgbClr val="CCECFF"/>
                </a:solidFill>
                <a:latin typeface="BlackChancery" pitchFamily="2" charset="0"/>
              </a:rPr>
              <a:t>The Second  Great</a:t>
            </a:r>
          </a:p>
          <a:p>
            <a:pPr algn="ctr"/>
            <a:r>
              <a:rPr lang="en-US" sz="4200">
                <a:solidFill>
                  <a:srgbClr val="CCECFF"/>
                </a:solidFill>
                <a:latin typeface="BlackChancery" pitchFamily="2" charset="0"/>
              </a:rPr>
              <a:t>Awakening</a:t>
            </a:r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4572000" y="1828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457200" y="2286000"/>
            <a:ext cx="8077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“Spiritual Reform From Within”</a:t>
            </a:r>
            <a:br>
              <a:rPr lang="en-US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[Religious Revivalism vs. human reason of Enlightenment]</a:t>
            </a:r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4572000" y="30480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1752600" y="3429000"/>
            <a:ext cx="579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Social Reforms &amp; Redefining the Ideal of Equality</a:t>
            </a:r>
            <a:endParaRPr lang="en-US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H="1">
            <a:off x="1676400" y="41910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5" name="Oval 17"/>
          <p:cNvSpPr>
            <a:spLocks noChangeArrowheads="1"/>
          </p:cNvSpPr>
          <p:nvPr/>
        </p:nvSpPr>
        <p:spPr bwMode="auto">
          <a:xfrm>
            <a:off x="533400" y="45720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>
            <a:noFill/>
          </a:ln>
          <a:effectLst>
            <a:prstShdw prst="shdw17" dist="17961" dir="2700000">
              <a:srgbClr val="798B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685800" y="48910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Temperance</a:t>
            </a:r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 flipH="1">
            <a:off x="2971800" y="4267200"/>
            <a:ext cx="4572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8" name="Oval 20"/>
          <p:cNvSpPr>
            <a:spLocks noChangeArrowheads="1"/>
          </p:cNvSpPr>
          <p:nvPr/>
        </p:nvSpPr>
        <p:spPr bwMode="auto">
          <a:xfrm>
            <a:off x="1981200" y="54864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>
            <a:noFill/>
          </a:ln>
          <a:effectLst>
            <a:prstShdw prst="shdw17" dist="17961" dir="2700000">
              <a:srgbClr val="798B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2057400" y="56070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Asylum &amp;</a:t>
            </a:r>
            <a:br>
              <a:rPr lang="en-US" sz="1800" b="1">
                <a:latin typeface="Comic Sans MS" pitchFamily="66" charset="0"/>
              </a:rPr>
            </a:br>
            <a:r>
              <a:rPr lang="en-US" sz="1800" b="1">
                <a:latin typeface="Comic Sans MS" pitchFamily="66" charset="0"/>
              </a:rPr>
              <a:t>Penal Reform</a:t>
            </a:r>
          </a:p>
        </p:txBody>
      </p:sp>
      <p:sp>
        <p:nvSpPr>
          <p:cNvPr id="119833" name="Line 25"/>
          <p:cNvSpPr>
            <a:spLocks noChangeShapeType="1"/>
          </p:cNvSpPr>
          <p:nvPr/>
        </p:nvSpPr>
        <p:spPr bwMode="auto">
          <a:xfrm flipH="1">
            <a:off x="4572000" y="42672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4" name="Oval 26"/>
          <p:cNvSpPr>
            <a:spLocks noChangeArrowheads="1"/>
          </p:cNvSpPr>
          <p:nvPr/>
        </p:nvSpPr>
        <p:spPr bwMode="auto">
          <a:xfrm>
            <a:off x="6781800" y="45720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>
            <a:noFill/>
          </a:ln>
          <a:effectLst>
            <a:prstShdw prst="shdw17" dist="17961" dir="2700000">
              <a:srgbClr val="798B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6934200" y="4876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Education</a:t>
            </a:r>
          </a:p>
        </p:txBody>
      </p:sp>
      <p:sp>
        <p:nvSpPr>
          <p:cNvPr id="119836" name="Line 28"/>
          <p:cNvSpPr>
            <a:spLocks noChangeShapeType="1"/>
          </p:cNvSpPr>
          <p:nvPr/>
        </p:nvSpPr>
        <p:spPr bwMode="auto">
          <a:xfrm>
            <a:off x="5943600" y="4267200"/>
            <a:ext cx="228600" cy="1143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37" name="Oval 29"/>
          <p:cNvSpPr>
            <a:spLocks noChangeArrowheads="1"/>
          </p:cNvSpPr>
          <p:nvPr/>
        </p:nvSpPr>
        <p:spPr bwMode="auto">
          <a:xfrm>
            <a:off x="5257800" y="54864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>
            <a:noFill/>
          </a:ln>
          <a:effectLst>
            <a:prstShdw prst="shdw17" dist="17961" dir="2700000">
              <a:srgbClr val="798B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38" name="Text Box 30"/>
          <p:cNvSpPr txBox="1">
            <a:spLocks noChangeArrowheads="1"/>
          </p:cNvSpPr>
          <p:nvPr/>
        </p:nvSpPr>
        <p:spPr bwMode="auto">
          <a:xfrm>
            <a:off x="5410200" y="5638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Women’s Rights</a:t>
            </a:r>
          </a:p>
        </p:txBody>
      </p:sp>
      <p:sp>
        <p:nvSpPr>
          <p:cNvPr id="119839" name="Line 31"/>
          <p:cNvSpPr>
            <a:spLocks noChangeShapeType="1"/>
          </p:cNvSpPr>
          <p:nvPr/>
        </p:nvSpPr>
        <p:spPr bwMode="auto">
          <a:xfrm>
            <a:off x="6553200" y="4191000"/>
            <a:ext cx="914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0" name="Oval 32"/>
          <p:cNvSpPr>
            <a:spLocks noChangeArrowheads="1"/>
          </p:cNvSpPr>
          <p:nvPr/>
        </p:nvSpPr>
        <p:spPr bwMode="auto">
          <a:xfrm>
            <a:off x="3657600" y="4648200"/>
            <a:ext cx="1905000" cy="990600"/>
          </a:xfrm>
          <a:prstGeom prst="ellipse">
            <a:avLst/>
          </a:prstGeom>
          <a:solidFill>
            <a:srgbClr val="C9E8FF">
              <a:alpha val="50195"/>
            </a:srgbClr>
          </a:solidFill>
          <a:ln>
            <a:noFill/>
          </a:ln>
          <a:effectLst>
            <a:prstShdw prst="shdw17" dist="17961" dir="2700000">
              <a:srgbClr val="798B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41" name="Text Box 33"/>
          <p:cNvSpPr txBox="1">
            <a:spLocks noChangeArrowheads="1"/>
          </p:cNvSpPr>
          <p:nvPr/>
        </p:nvSpPr>
        <p:spPr bwMode="auto">
          <a:xfrm>
            <a:off x="3810000" y="49672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Abolitionism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0" grpId="0" animBg="1"/>
      <p:bldP spid="119821" grpId="0"/>
      <p:bldP spid="119822" grpId="0" animBg="1"/>
      <p:bldP spid="119823" grpId="0"/>
      <p:bldP spid="119824" grpId="0" animBg="1"/>
      <p:bldP spid="119825" grpId="0" animBg="1"/>
      <p:bldP spid="119826" grpId="0"/>
      <p:bldP spid="119827" grpId="0" animBg="1"/>
      <p:bldP spid="119828" grpId="0" animBg="1"/>
      <p:bldP spid="119829" grpId="0"/>
      <p:bldP spid="119833" grpId="0" animBg="1"/>
      <p:bldP spid="119834" grpId="0" animBg="1"/>
      <p:bldP spid="119835" grpId="0"/>
      <p:bldP spid="119836" grpId="0" animBg="1"/>
      <p:bldP spid="119837" grpId="0" animBg="1"/>
      <p:bldP spid="119838" grpId="0"/>
      <p:bldP spid="119839" grpId="0" animBg="1"/>
      <p:bldP spid="119840" grpId="0" animBg="1"/>
      <p:bldP spid="1198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8197"/>
            <a:ext cx="3008313" cy="1770797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Reform Movements: Educational Reform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ym typeface="Wingdings"/>
              </a:rPr>
              <a:t>Horace Mann = America’s leading education reformer</a:t>
            </a:r>
          </a:p>
          <a:p>
            <a:pPr lvl="1"/>
            <a:r>
              <a:rPr lang="en-US" sz="2000" dirty="0" smtClean="0">
                <a:sym typeface="Wingdings"/>
              </a:rPr>
              <a:t>= Secretary of Massachusetts Board of Education</a:t>
            </a:r>
          </a:p>
          <a:p>
            <a:pPr lvl="1"/>
            <a:r>
              <a:rPr lang="en-US" sz="2000" dirty="0" smtClean="0">
                <a:sym typeface="Wingdings"/>
              </a:rPr>
              <a:t>His reforms led to longer school year, higher pay for teachers, larger public school system</a:t>
            </a:r>
          </a:p>
          <a:p>
            <a:pPr lvl="1"/>
            <a:r>
              <a:rPr lang="en-US" sz="2000" dirty="0" smtClean="0">
                <a:sym typeface="Wingdings"/>
              </a:rPr>
              <a:t>= “Father of the Common School Movement”</a:t>
            </a:r>
          </a:p>
          <a:p>
            <a:r>
              <a:rPr lang="en-US" sz="2000" dirty="0" smtClean="0">
                <a:sym typeface="Wingdings"/>
              </a:rPr>
              <a:t>Emma Willard founded Troy Female Seminary </a:t>
            </a:r>
            <a:r>
              <a:rPr lang="en-US" sz="2000" dirty="0" smtClean="0">
                <a:sym typeface="Wingdings" pitchFamily="2" charset="2"/>
              </a:rPr>
              <a:t> U.S. 1</a:t>
            </a:r>
            <a:r>
              <a:rPr lang="en-US" sz="2000" baseline="30000" dirty="0" smtClean="0">
                <a:sym typeface="Wingdings" pitchFamily="2" charset="2"/>
              </a:rPr>
              <a:t>st</a:t>
            </a:r>
            <a:r>
              <a:rPr lang="en-US" sz="2000" dirty="0" smtClean="0">
                <a:sym typeface="Wingdings" pitchFamily="2" charset="2"/>
              </a:rPr>
              <a:t> women’s school of higher education</a:t>
            </a:r>
          </a:p>
          <a:p>
            <a:r>
              <a:rPr lang="en-US" sz="2000" i="1" dirty="0" smtClean="0">
                <a:sym typeface="Wingdings" pitchFamily="2" charset="2"/>
              </a:rPr>
              <a:t>McGuffey Readers </a:t>
            </a:r>
            <a:r>
              <a:rPr lang="en-US" sz="2000" dirty="0" smtClean="0">
                <a:sym typeface="Wingdings" pitchFamily="2" charset="2"/>
              </a:rPr>
              <a:t>= first textbooks, how kids learned literature  also called </a:t>
            </a:r>
            <a:r>
              <a:rPr lang="en-US" sz="2000" i="1" dirty="0" smtClean="0">
                <a:sym typeface="Wingdings" pitchFamily="2" charset="2"/>
              </a:rPr>
              <a:t>Eclectic Readers </a:t>
            </a:r>
            <a:r>
              <a:rPr lang="en-US" sz="2000" dirty="0" smtClean="0">
                <a:sym typeface="Wingdings" pitchFamily="2" charset="2"/>
              </a:rPr>
              <a:t> students learned stories of patriotism, hard work, and honesty</a:t>
            </a:r>
          </a:p>
          <a:p>
            <a:r>
              <a:rPr lang="en-US" sz="2000" dirty="0" smtClean="0">
                <a:sym typeface="Wingdings" pitchFamily="2" charset="2"/>
              </a:rPr>
              <a:t>1</a:t>
            </a:r>
            <a:r>
              <a:rPr lang="en-US" sz="2000" baseline="30000" dirty="0" smtClean="0">
                <a:sym typeface="Wingdings" pitchFamily="2" charset="2"/>
              </a:rPr>
              <a:t>st</a:t>
            </a:r>
            <a:r>
              <a:rPr lang="en-US" sz="2000" dirty="0" smtClean="0">
                <a:sym typeface="Wingdings" pitchFamily="2" charset="2"/>
              </a:rPr>
              <a:t> half of 19</a:t>
            </a:r>
            <a:r>
              <a:rPr lang="en-US" sz="2000" baseline="30000" dirty="0" smtClean="0">
                <a:sym typeface="Wingdings" pitchFamily="2" charset="2"/>
              </a:rPr>
              <a:t>th</a:t>
            </a:r>
            <a:r>
              <a:rPr lang="en-US" sz="2000" dirty="0" smtClean="0">
                <a:sym typeface="Wingdings" pitchFamily="2" charset="2"/>
              </a:rPr>
              <a:t> century  HUGE increase in # of newspapers from 1,200 in 1833 to 3,000 in 1860  increased literacy and a well-informed public</a:t>
            </a:r>
            <a:endParaRPr lang="en-US" sz="2000" dirty="0" smtClean="0">
              <a:sym typeface="Wingdings"/>
            </a:endParaRPr>
          </a:p>
          <a:p>
            <a:endParaRPr lang="en-US" sz="1800" dirty="0" smtClean="0">
              <a:sym typeface="Wingdings"/>
            </a:endParaRPr>
          </a:p>
        </p:txBody>
      </p:sp>
      <p:pic>
        <p:nvPicPr>
          <p:cNvPr id="4" name="Picture 10" descr="Horace Mann"/>
          <p:cNvPicPr>
            <a:picLocks noChangeAspect="1" noChangeArrowheads="1"/>
          </p:cNvPicPr>
          <p:nvPr/>
        </p:nvPicPr>
        <p:blipFill>
          <a:blip r:embed="rId2" cstate="email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1996966" cy="304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cGuffey Reader-2"/>
          <p:cNvPicPr>
            <a:picLocks noChangeAspect="1" noChangeArrowheads="1"/>
          </p:cNvPicPr>
          <p:nvPr/>
        </p:nvPicPr>
        <p:blipFill>
          <a:blip r:embed="rId3" cstate="email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1447799" cy="23896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Antebellum U.S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.: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 Now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Agenda:</a:t>
            </a:r>
          </a:p>
          <a:p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2368" y="4428032"/>
            <a:ext cx="8225832" cy="171290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000" b="1" u="sng" dirty="0" smtClean="0"/>
              <a:t>Homework: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Tuesday: Read/Text Code </a:t>
            </a:r>
            <a:r>
              <a:rPr lang="en-US" b="1" dirty="0" err="1" smtClean="0"/>
              <a:t>Zinn</a:t>
            </a:r>
            <a:r>
              <a:rPr lang="en-US" dirty="0"/>
              <a:t> </a:t>
            </a:r>
            <a:r>
              <a:rPr lang="en-US" b="1" dirty="0" smtClean="0"/>
              <a:t>vs. </a:t>
            </a:r>
            <a:r>
              <a:rPr lang="en-US" b="1" dirty="0" err="1" smtClean="0"/>
              <a:t>Schweikart</a:t>
            </a:r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Wednesday: </a:t>
            </a:r>
            <a:r>
              <a:rPr lang="en-US" b="1" dirty="0" smtClean="0"/>
              <a:t>Complete reading analysis</a:t>
            </a:r>
            <a:endParaRPr lang="en-US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4800" y="1427539"/>
            <a:ext cx="2895600" cy="3352800"/>
            <a:chOff x="762000" y="1655683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9384" y="165568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5" y="2438399"/>
              <a:ext cx="1931160" cy="126497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Economic and Social Movements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79148" y="1419282"/>
            <a:ext cx="2705100" cy="3361057"/>
            <a:chOff x="3543300" y="1651200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2810" y="1651200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4047" y="2718050"/>
              <a:ext cx="1835906" cy="6591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40240" y="1599537"/>
            <a:ext cx="2514600" cy="3000545"/>
            <a:chOff x="6324600" y="1733210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0622" y="1733210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n-U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09" y="2077718"/>
              <a:ext cx="1931160" cy="171954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110000"/>
                </a:lnSpc>
              </a:pP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93260" y="2531986"/>
            <a:ext cx="2413876" cy="902809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Comprehension Check</a:t>
            </a:r>
            <a:endParaRPr lang="en-US" sz="23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4760" y="2531984"/>
            <a:ext cx="2413876" cy="9028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Andrew Jackson</a:t>
            </a:r>
            <a:endParaRPr lang="en-US" sz="20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8197"/>
            <a:ext cx="3008313" cy="1770797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Reform Movements: Temperance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638800" cy="6248400"/>
          </a:xfrm>
        </p:spPr>
        <p:txBody>
          <a:bodyPr>
            <a:noAutofit/>
          </a:bodyPr>
          <a:lstStyle/>
          <a:p>
            <a:r>
              <a:rPr lang="en-US" sz="1800" dirty="0" smtClean="0">
                <a:sym typeface="Wingdings"/>
              </a:rPr>
              <a:t>In the early 1800s America had over 14,000 distilleries producing 25 million gallons of alcoholic drinks each year </a:t>
            </a:r>
            <a:r>
              <a:rPr lang="en-US" sz="1800" dirty="0" smtClean="0">
                <a:sym typeface="Wingdings" pitchFamily="2" charset="2"/>
              </a:rPr>
              <a:t> by 1830, Americans were consuming 5 gallons of alcohol per </a:t>
            </a:r>
            <a:r>
              <a:rPr lang="en-US" sz="1800" i="1" dirty="0" smtClean="0">
                <a:sym typeface="Wingdings" pitchFamily="2" charset="2"/>
              </a:rPr>
              <a:t>person</a:t>
            </a:r>
            <a:r>
              <a:rPr lang="en-US" sz="1800" dirty="0" smtClean="0">
                <a:sym typeface="Wingdings" pitchFamily="2" charset="2"/>
              </a:rPr>
              <a:t> each year</a:t>
            </a:r>
          </a:p>
          <a:p>
            <a:r>
              <a:rPr lang="en-US" sz="1800" dirty="0" smtClean="0">
                <a:sym typeface="Wingdings" pitchFamily="2" charset="2"/>
              </a:rPr>
              <a:t>Temperance Movement = widespread campaign to convince Americans to drink less alcohol or to drink none at all</a:t>
            </a:r>
          </a:p>
          <a:p>
            <a:r>
              <a:rPr lang="en-US" sz="1800" dirty="0" smtClean="0">
                <a:sym typeface="Wingdings" pitchFamily="2" charset="2"/>
              </a:rPr>
              <a:t>Founded in 1826, the American society for the Promotion of Temperance soon had 5,000 state and local groups</a:t>
            </a:r>
          </a:p>
          <a:p>
            <a:r>
              <a:rPr lang="en-US" sz="1800" dirty="0" smtClean="0">
                <a:sym typeface="Wingdings" pitchFamily="2" charset="2"/>
              </a:rPr>
              <a:t>Their campaign against “demon rum” = successful  by 1840, Americans drank 2 gallons/person</a:t>
            </a:r>
            <a:endParaRPr lang="en-US" sz="1800" dirty="0" smtClean="0">
              <a:sym typeface="Wingdings"/>
            </a:endParaRPr>
          </a:p>
        </p:txBody>
      </p:sp>
      <p:pic>
        <p:nvPicPr>
          <p:cNvPr id="6" name="Picture 12" descr="Alcohol Consumption"/>
          <p:cNvPicPr>
            <a:picLocks noChangeAspect="1" noChangeArrowheads="1"/>
          </p:cNvPicPr>
          <p:nvPr/>
        </p:nvPicPr>
        <p:blipFill>
          <a:blip r:embed="rId2" cstate="email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521075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runkard's Progre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8750"/>
            <a:ext cx="3695700" cy="2578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8197"/>
            <a:ext cx="3008313" cy="2380397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Reform Movements: </a:t>
            </a:r>
            <a:br>
              <a:rPr lang="en-US" sz="2800" dirty="0" smtClean="0"/>
            </a:br>
            <a:r>
              <a:rPr lang="en-US" sz="2800" dirty="0" smtClean="0"/>
              <a:t>Abolition </a:t>
            </a:r>
            <a:r>
              <a:rPr lang="en-US" sz="2800" dirty="0" smtClean="0">
                <a:sym typeface="Wingdings" pitchFamily="2" charset="2"/>
              </a:rPr>
              <a:t> William Lloyd Garrison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638800" cy="6248400"/>
          </a:xfrm>
        </p:spPr>
        <p:txBody>
          <a:bodyPr>
            <a:noAutofit/>
          </a:bodyPr>
          <a:lstStyle/>
          <a:p>
            <a:r>
              <a:rPr lang="en-US" sz="1800" dirty="0" smtClean="0">
                <a:sym typeface="Wingdings"/>
              </a:rPr>
              <a:t>Garrison was the editor of the radical abolitionist newspaper </a:t>
            </a:r>
            <a:r>
              <a:rPr lang="en-US" sz="1800" i="1" dirty="0" smtClean="0">
                <a:sym typeface="Wingdings"/>
              </a:rPr>
              <a:t>The Liberator</a:t>
            </a:r>
            <a:r>
              <a:rPr lang="en-US" sz="1800" dirty="0" smtClean="0">
                <a:sym typeface="Wingdings"/>
              </a:rPr>
              <a:t> and one of the founders of the American  Anti-Slavery Society</a:t>
            </a:r>
          </a:p>
          <a:p>
            <a:r>
              <a:rPr lang="en-US" sz="1800" dirty="0" smtClean="0">
                <a:sym typeface="Wingdings"/>
              </a:rPr>
              <a:t>In the first issue of </a:t>
            </a:r>
            <a:r>
              <a:rPr lang="en-US" sz="1800" i="1" dirty="0" smtClean="0">
                <a:sym typeface="Wingdings"/>
              </a:rPr>
              <a:t>The Liberator</a:t>
            </a:r>
            <a:r>
              <a:rPr lang="en-US" sz="1800" dirty="0" smtClean="0">
                <a:sym typeface="Wingdings"/>
              </a:rPr>
              <a:t>, Garrison called for the “immediate and uncompensated emancipation of the slaves.”</a:t>
            </a:r>
          </a:p>
          <a:p>
            <a:r>
              <a:rPr lang="en-US" sz="1800" dirty="0" smtClean="0">
                <a:sym typeface="Wingdings"/>
              </a:rPr>
              <a:t>Here is a famous quote published in the 1</a:t>
            </a:r>
            <a:r>
              <a:rPr lang="en-US" sz="1800" baseline="30000" dirty="0" smtClean="0">
                <a:sym typeface="Wingdings"/>
              </a:rPr>
              <a:t>st</a:t>
            </a:r>
            <a:r>
              <a:rPr lang="en-US" sz="1800" dirty="0" smtClean="0">
                <a:sym typeface="Wingdings"/>
              </a:rPr>
              <a:t> issue on January 1, 1831:</a:t>
            </a:r>
          </a:p>
          <a:p>
            <a:pPr lvl="1"/>
            <a:r>
              <a:rPr lang="en-US" sz="1800" dirty="0" smtClean="0">
                <a:sym typeface="Wingdings"/>
              </a:rPr>
              <a:t>“Let Southern oppressors tremble….I will be as harsh as Truth and as uncompromising as Justice…. I am in earnest – I will not retreat a single inch – and I WILL BE HEARD!”</a:t>
            </a:r>
          </a:p>
          <a:p>
            <a:r>
              <a:rPr lang="en-US" sz="1800" dirty="0" smtClean="0">
                <a:sym typeface="Wingdings"/>
              </a:rPr>
              <a:t>Garrison’s support of women’s rights caused the American Anti-Slavery Society to split rival factions</a:t>
            </a:r>
          </a:p>
        </p:txBody>
      </p:sp>
      <p:pic>
        <p:nvPicPr>
          <p:cNvPr id="8" name="Picture 6" descr="William_garrison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399"/>
            <a:ext cx="2667000" cy="41880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Abolit5"/>
          <p:cNvPicPr>
            <a:picLocks noChangeAspect="1" noChangeArrowheads="1"/>
          </p:cNvPicPr>
          <p:nvPr/>
        </p:nvPicPr>
        <p:blipFill>
          <a:blip r:embed="rId3" cstate="email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36900"/>
            <a:ext cx="5257800" cy="18895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8197"/>
            <a:ext cx="3008313" cy="2380397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Reform Movements: </a:t>
            </a:r>
            <a:br>
              <a:rPr lang="en-US" sz="2800" dirty="0" smtClean="0"/>
            </a:br>
            <a:r>
              <a:rPr lang="en-US" sz="2800" dirty="0" smtClean="0"/>
              <a:t>Abolition </a:t>
            </a:r>
            <a:r>
              <a:rPr lang="en-US" sz="2800" dirty="0" smtClean="0">
                <a:sym typeface="Wingdings" pitchFamily="2" charset="2"/>
              </a:rPr>
              <a:t> Sarah Moore Grimke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638800" cy="6248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ym typeface="Wingdings"/>
              </a:rPr>
              <a:t>Grimke was one of the first women to publicly support both abolition and women’s rights</a:t>
            </a:r>
          </a:p>
          <a:p>
            <a:r>
              <a:rPr lang="en-US" sz="2000" dirty="0" smtClean="0">
                <a:sym typeface="Wingdings"/>
              </a:rPr>
              <a:t>“I ask no favor for my sex,” declared Grimke. “I surrender not our claim to equality. All I ask of our brethren is that they will take their feet off our necks.”</a:t>
            </a:r>
          </a:p>
        </p:txBody>
      </p:sp>
      <p:pic>
        <p:nvPicPr>
          <p:cNvPr id="4" name="Picture 6" descr="3a03340r"/>
          <p:cNvPicPr>
            <a:picLocks noChangeAspect="1" noChangeArrowheads="1"/>
          </p:cNvPicPr>
          <p:nvPr/>
        </p:nvPicPr>
        <p:blipFill>
          <a:blip r:embed="rId2" cstate="email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5838" r="3697" b="10934"/>
          <a:stretch>
            <a:fillRect/>
          </a:stretch>
        </p:blipFill>
        <p:spPr bwMode="auto">
          <a:xfrm>
            <a:off x="609600" y="2514600"/>
            <a:ext cx="2667000" cy="36293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8197"/>
            <a:ext cx="3008313" cy="1770797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Reform Movements: </a:t>
            </a:r>
            <a:br>
              <a:rPr lang="en-US" sz="2800" dirty="0" smtClean="0"/>
            </a:br>
            <a:r>
              <a:rPr lang="en-US" sz="2800" dirty="0" smtClean="0"/>
              <a:t>The Mentally Ill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638800" cy="6248400"/>
          </a:xfrm>
        </p:spPr>
        <p:txBody>
          <a:bodyPr>
            <a:noAutofit/>
          </a:bodyPr>
          <a:lstStyle/>
          <a:p>
            <a:r>
              <a:rPr lang="en-US" sz="1800" dirty="0" smtClean="0">
                <a:sym typeface="Wingdings"/>
              </a:rPr>
              <a:t>Dorothea Dix launched a crusade to create special hospitals for the mentally ill</a:t>
            </a:r>
          </a:p>
          <a:p>
            <a:pPr lvl="1"/>
            <a:r>
              <a:rPr lang="en-US" sz="1800" dirty="0" smtClean="0">
                <a:sym typeface="Wingdings"/>
              </a:rPr>
              <a:t>She traveled over 10,000 miles and visited almost every state</a:t>
            </a:r>
          </a:p>
          <a:p>
            <a:r>
              <a:rPr lang="en-US" sz="1800" dirty="0" smtClean="0">
                <a:sym typeface="Wingdings"/>
              </a:rPr>
              <a:t>Dix and other reformers created the first generation of American mental asylums </a:t>
            </a:r>
            <a:r>
              <a:rPr lang="en-US" sz="1800" dirty="0" smtClean="0">
                <a:sym typeface="Wingdings" pitchFamily="2" charset="2"/>
              </a:rPr>
              <a:t> by 1850, there were special hospitals in 28 states</a:t>
            </a:r>
          </a:p>
          <a:p>
            <a:r>
              <a:rPr lang="en-US" sz="1800" dirty="0" smtClean="0">
                <a:sym typeface="Wingdings" pitchFamily="2" charset="2"/>
              </a:rPr>
              <a:t>Not involved in women’s rights movement</a:t>
            </a:r>
            <a:endParaRPr lang="en-US" sz="1800" dirty="0" smtClean="0">
              <a:sym typeface="Wingdings"/>
            </a:endParaRPr>
          </a:p>
        </p:txBody>
      </p:sp>
      <p:pic>
        <p:nvPicPr>
          <p:cNvPr id="4" name="Picture 4" descr="Dorothea Dix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496841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orothea Dix Lunatic Asylum"/>
          <p:cNvPicPr>
            <a:picLocks noChangeAspect="1" noChangeArrowheads="1"/>
          </p:cNvPicPr>
          <p:nvPr/>
        </p:nvPicPr>
        <p:blipFill>
          <a:blip r:embed="rId3" cstate="email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43250"/>
            <a:ext cx="4963486" cy="2705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Andrew Jackson deserve this..?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smilepolitely.com/images/uploads/opinion/2009/02-Feb/20dollar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5715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71800"/>
            <a:ext cx="3008313" cy="8255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Election of 1824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vs.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Death of the Federalists left the Republican party unchallenged at the national level  </a:t>
            </a:r>
            <a:r>
              <a:rPr lang="en-US" sz="2000" dirty="0" smtClean="0">
                <a:sym typeface="Wingdings" pitchFamily="2" charset="2"/>
              </a:rPr>
              <a:t> 4 reps chosen from 4 states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Andrew Jackson, Henry Clay, John Quincy Adams, and William Crawford</a:t>
            </a:r>
          </a:p>
          <a:p>
            <a:r>
              <a:rPr lang="en-US" sz="2000" dirty="0" smtClean="0">
                <a:sym typeface="Wingdings" pitchFamily="2" charset="2"/>
              </a:rPr>
              <a:t>Jackson (popular war hero) received the popular vote, but didn’t receive the electoral majority so vote went to House</a:t>
            </a:r>
          </a:p>
          <a:p>
            <a:r>
              <a:rPr lang="en-US" sz="2000" dirty="0" smtClean="0">
                <a:sym typeface="Wingdings" pitchFamily="2" charset="2"/>
              </a:rPr>
              <a:t>Henry Clay (Speaker of the House) used his powerful position to throw support to Adams  he thought AJ was a “military chieftain” who was unfit for office</a:t>
            </a:r>
          </a:p>
          <a:p>
            <a:r>
              <a:rPr lang="en-US" sz="2000" dirty="0" smtClean="0">
                <a:sym typeface="Wingdings" pitchFamily="2" charset="2"/>
              </a:rPr>
              <a:t>John Quincy Adams wins and names Henry Clay as Secretary of State  AJ’s supporters angry and yell </a:t>
            </a:r>
            <a:r>
              <a:rPr lang="en-US" sz="2000" b="1" dirty="0" smtClean="0">
                <a:sym typeface="Wingdings" pitchFamily="2" charset="2"/>
              </a:rPr>
              <a:t>“Corrupt bargain”</a:t>
            </a:r>
          </a:p>
          <a:p>
            <a:r>
              <a:rPr lang="en-US" sz="2000" dirty="0" smtClean="0">
                <a:sym typeface="Wingdings" pitchFamily="2" charset="2"/>
              </a:rPr>
              <a:t>Adams presidency tarnished by the deal  lacked charm and common touch even though brilliant 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 Election of 1828 Andrew Jackson wins in a landslide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459" y="3935104"/>
            <a:ext cx="1727835" cy="15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510" y="1524000"/>
            <a:ext cx="1381125" cy="16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5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Revolution of 1828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Adams v. Jackson (“Old Hickory”)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Smearing campaign (“mudslinging”):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Jackson accused Adams’s wife of being illegitimate.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Adams accused Jackson’s wife of adultery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Mudslinging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 high public interest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Tripled voter turnout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Reputation as a war hero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Reputation as a man of the western frontier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572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6248400" y="3581400"/>
            <a:ext cx="2895600" cy="2133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Easy victory for Jackson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17447927">
            <a:off x="6869297" y="3748368"/>
            <a:ext cx="435795" cy="3422262"/>
          </a:xfrm>
          <a:prstGeom prst="rightBrac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6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03" y="0"/>
            <a:ext cx="3008313" cy="8255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Jacksonian</a:t>
            </a:r>
            <a:r>
              <a:rPr lang="en-US" sz="2800" dirty="0" smtClean="0"/>
              <a:t> Democracy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Common Man:</a:t>
            </a:r>
          </a:p>
          <a:p>
            <a:pPr lvl="1"/>
            <a:r>
              <a:rPr lang="en-US" sz="1800" b="1" dirty="0"/>
              <a:t>Embodies the frontier values of rugged individualism and hostility towards privileged elites</a:t>
            </a:r>
          </a:p>
          <a:p>
            <a:pPr lvl="1"/>
            <a:r>
              <a:rPr lang="en-US" sz="1800" b="1" dirty="0"/>
              <a:t>AJ = a self-made soldier, politician, and planter </a:t>
            </a:r>
            <a:r>
              <a:rPr lang="en-US" sz="1800" b="1" dirty="0">
                <a:sym typeface="Wingdings" pitchFamily="2" charset="2"/>
              </a:rPr>
              <a:t> believed average man could master </a:t>
            </a:r>
            <a:r>
              <a:rPr lang="en-US" sz="1800" b="1" dirty="0" err="1">
                <a:sym typeface="Wingdings" pitchFamily="2" charset="2"/>
              </a:rPr>
              <a:t>govt</a:t>
            </a:r>
            <a:r>
              <a:rPr lang="en-US" sz="1800" b="1" dirty="0">
                <a:sym typeface="Wingdings" pitchFamily="2" charset="2"/>
              </a:rPr>
              <a:t> jobs and rise to the top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Universal Male Suffrage:</a:t>
            </a:r>
          </a:p>
          <a:p>
            <a:pPr lvl="1"/>
            <a:r>
              <a:rPr lang="en-US" sz="1800" b="1" dirty="0"/>
              <a:t>White lower and middle-class males began to vote.</a:t>
            </a:r>
          </a:p>
          <a:p>
            <a:pPr lvl="1"/>
            <a:r>
              <a:rPr lang="en-US" sz="1800" b="1" dirty="0"/>
              <a:t>all white men can vote</a:t>
            </a:r>
          </a:p>
          <a:p>
            <a:pPr lvl="1"/>
            <a:r>
              <a:rPr lang="en-US" sz="1800" b="1" dirty="0"/>
              <a:t>In 16 years, the number of voters increased 16-fold.</a:t>
            </a:r>
          </a:p>
          <a:p>
            <a:pPr marL="0" indent="0">
              <a:buNone/>
            </a:pPr>
            <a:r>
              <a:rPr lang="en-US" sz="1800" b="1" dirty="0"/>
              <a:t>Spoils System</a:t>
            </a:r>
          </a:p>
          <a:p>
            <a:pPr lvl="1"/>
            <a:r>
              <a:rPr lang="en-US" sz="1800" b="1" dirty="0"/>
              <a:t>Rewarded loyal party workers with government jobs</a:t>
            </a:r>
          </a:p>
          <a:p>
            <a:pPr lvl="1"/>
            <a:r>
              <a:rPr lang="en-US" sz="1800" b="1" dirty="0"/>
              <a:t>Often times, these men were not qualified for the job</a:t>
            </a:r>
          </a:p>
          <a:p>
            <a:pPr lvl="1"/>
            <a:r>
              <a:rPr lang="en-US" sz="1800" b="1" dirty="0"/>
              <a:t>“Every man is as good as his neighbor”</a:t>
            </a:r>
          </a:p>
          <a:p>
            <a:pPr lvl="0"/>
            <a:r>
              <a:rPr lang="en-US" sz="1700" b="1" dirty="0" smtClean="0"/>
              <a:t>Opposition </a:t>
            </a:r>
            <a:r>
              <a:rPr lang="en-US" sz="1700" b="1" dirty="0"/>
              <a:t>to Privileged </a:t>
            </a:r>
            <a:r>
              <a:rPr lang="en-US" sz="1700" b="1" dirty="0" smtClean="0"/>
              <a:t>Elites</a:t>
            </a:r>
          </a:p>
          <a:p>
            <a:pPr lvl="1"/>
            <a:r>
              <a:rPr lang="en-US" sz="1700" b="1" dirty="0" smtClean="0"/>
              <a:t>Common man champions </a:t>
            </a:r>
            <a:r>
              <a:rPr lang="en-US" sz="1700" b="1" dirty="0" smtClean="0">
                <a:sym typeface="Wingdings" pitchFamily="2" charset="2"/>
              </a:rPr>
              <a:t> despised privileged Eastern elite</a:t>
            </a:r>
          </a:p>
          <a:p>
            <a:pPr lvl="1"/>
            <a:r>
              <a:rPr lang="en-US" sz="1700" b="1" dirty="0" smtClean="0">
                <a:sym typeface="Wingdings" pitchFamily="2" charset="2"/>
              </a:rPr>
              <a:t>Special privileges were against the government dedicated to promoting/protecting common man</a:t>
            </a:r>
            <a:endParaRPr lang="en-US" sz="1700" dirty="0"/>
          </a:p>
          <a:p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39" y="762000"/>
            <a:ext cx="2791121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352800"/>
            <a:ext cx="30480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white"/>
                </a:solidFill>
              </a:rPr>
              <a:t>Jackson was seen as a “Self-Made Man.”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Born in a </a:t>
            </a:r>
            <a:r>
              <a:rPr lang="en-US" u="sng" dirty="0" smtClean="0">
                <a:solidFill>
                  <a:prstClr val="white"/>
                </a:solidFill>
              </a:rPr>
              <a:t>rough frontier cabin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Indian-fighter, </a:t>
            </a:r>
            <a:r>
              <a:rPr lang="en-US" u="sng" dirty="0" smtClean="0">
                <a:solidFill>
                  <a:prstClr val="white"/>
                </a:solidFill>
              </a:rPr>
              <a:t>war hero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u="sng" dirty="0" smtClean="0">
                <a:solidFill>
                  <a:prstClr val="white"/>
                </a:solidFill>
              </a:rPr>
              <a:t>wealthy plantation </a:t>
            </a:r>
            <a:r>
              <a:rPr lang="en-US" dirty="0" smtClean="0">
                <a:solidFill>
                  <a:prstClr val="white"/>
                </a:solidFill>
              </a:rPr>
              <a:t>&amp; slave owner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Tobacco-chewer, </a:t>
            </a:r>
            <a:r>
              <a:rPr lang="en-US" u="sng" dirty="0" smtClean="0">
                <a:solidFill>
                  <a:prstClr val="white"/>
                </a:solidFill>
              </a:rPr>
              <a:t>violent temper</a:t>
            </a:r>
            <a:r>
              <a:rPr lang="en-US" dirty="0" smtClean="0">
                <a:solidFill>
                  <a:prstClr val="white"/>
                </a:solidFill>
              </a:rPr>
              <a:t>, </a:t>
            </a:r>
            <a:r>
              <a:rPr lang="en-US" u="sng" dirty="0" smtClean="0">
                <a:solidFill>
                  <a:prstClr val="white"/>
                </a:solidFill>
              </a:rPr>
              <a:t>not college-educated</a:t>
            </a:r>
          </a:p>
          <a:p>
            <a:r>
              <a:rPr lang="en-US" b="1" dirty="0" smtClean="0">
                <a:solidFill>
                  <a:prstClr val="white"/>
                </a:solidFill>
              </a:rPr>
              <a:t>=both an ordinary and an extraordinary man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Tariff of Abominations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1828 – tariffs passed b/n 1816 &amp; 1828 were the 1st tariffs in American history whose primary purpose was protection</a:t>
            </a:r>
          </a:p>
          <a:p>
            <a:pPr lvl="1"/>
            <a:r>
              <a:rPr lang="en-US" sz="2400" b="1" dirty="0"/>
              <a:t>Raised revenue/protected American industry from Euro. </a:t>
            </a:r>
            <a:r>
              <a:rPr lang="en-US" sz="2400" b="1" dirty="0" smtClean="0"/>
              <a:t>Competitors</a:t>
            </a:r>
          </a:p>
          <a:p>
            <a:pPr lvl="1"/>
            <a:r>
              <a:rPr lang="en-US" sz="2400" b="1" dirty="0" smtClean="0"/>
              <a:t>Made buying foreign manufactured goods cost more</a:t>
            </a:r>
            <a:endParaRPr lang="en-US" sz="2400" b="1" dirty="0"/>
          </a:p>
          <a:p>
            <a:pPr lvl="0"/>
            <a:r>
              <a:rPr lang="en-US" sz="2400" b="1" dirty="0"/>
              <a:t>Hurt: South </a:t>
            </a:r>
            <a:r>
              <a:rPr lang="en-US" sz="2400" b="1" dirty="0">
                <a:sym typeface="Wingdings" pitchFamily="2" charset="2"/>
              </a:rPr>
              <a:t> South </a:t>
            </a:r>
            <a:r>
              <a:rPr lang="en-US" sz="2400" b="1" dirty="0" smtClean="0">
                <a:sym typeface="Wingdings" pitchFamily="2" charset="2"/>
              </a:rPr>
              <a:t>was forced </a:t>
            </a:r>
            <a:r>
              <a:rPr lang="en-US" sz="2400" b="1" dirty="0">
                <a:sym typeface="Wingdings" pitchFamily="2" charset="2"/>
              </a:rPr>
              <a:t>to sell cotton in a world market unprotected by tariffs and buy manufactured goods at outrageously high </a:t>
            </a:r>
            <a:r>
              <a:rPr lang="en-US" sz="2400" b="1" dirty="0" smtClean="0">
                <a:sym typeface="Wingdings" pitchFamily="2" charset="2"/>
              </a:rPr>
              <a:t>prices </a:t>
            </a:r>
          </a:p>
          <a:p>
            <a:pPr lvl="0"/>
            <a:r>
              <a:rPr lang="en-US" sz="2400" b="1" dirty="0" smtClean="0"/>
              <a:t>The </a:t>
            </a:r>
            <a:r>
              <a:rPr lang="en-US" sz="2400" b="1" dirty="0"/>
              <a:t>effect:  </a:t>
            </a:r>
            <a:r>
              <a:rPr lang="en-US" sz="2400" b="1" dirty="0" smtClean="0"/>
              <a:t>The </a:t>
            </a:r>
            <a:r>
              <a:rPr lang="en-US" sz="2400" b="1" dirty="0"/>
              <a:t>Tariff of Abominations forced John C. Calhoun to formulate his doctrine of </a:t>
            </a:r>
            <a:r>
              <a:rPr lang="en-US" sz="2400" b="1" dirty="0" smtClean="0"/>
              <a:t>nullification and denounce the Tariff of Abominations</a:t>
            </a:r>
            <a:endParaRPr lang="en-US" sz="2400" b="1" dirty="0"/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1026" name="Picture 2" descr="http://americantalleyrand.com/wp-content/uploads/2011/06/Tariff-of-1828-picture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50848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Nullification Crisis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r>
              <a:rPr lang="en-US" sz="1800" b="1" dirty="0"/>
              <a:t>Nullify = state can nullify (void) a federal law</a:t>
            </a:r>
            <a:endParaRPr lang="en-US" sz="1800" dirty="0"/>
          </a:p>
          <a:p>
            <a:r>
              <a:rPr lang="en-US" sz="1800" b="1" dirty="0"/>
              <a:t>Caused by</a:t>
            </a:r>
            <a:r>
              <a:rPr lang="en-US" sz="1800" b="1" dirty="0" smtClean="0"/>
              <a:t>: Tariff of 1828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The </a:t>
            </a:r>
            <a:r>
              <a:rPr lang="en-US" sz="1800" b="1" dirty="0"/>
              <a:t>Doctrine of Nullification:</a:t>
            </a:r>
            <a:endParaRPr lang="en-US" sz="1800" dirty="0"/>
          </a:p>
          <a:p>
            <a:pPr lvl="0"/>
            <a:r>
              <a:rPr lang="en-US" sz="1800" b="1" dirty="0"/>
              <a:t>Developed by John C. Calhoun, it drew heavily on </a:t>
            </a:r>
            <a:r>
              <a:rPr lang="en-US" sz="1800" b="1" dirty="0" smtClean="0"/>
              <a:t>states’ </a:t>
            </a:r>
            <a:r>
              <a:rPr lang="en-US" sz="1800" b="1" dirty="0"/>
              <a:t>rights arguments advanced in the Kentucky and Virginia Resolutions</a:t>
            </a:r>
            <a:endParaRPr lang="en-US" sz="1800" dirty="0"/>
          </a:p>
          <a:p>
            <a:pPr lvl="0"/>
            <a:r>
              <a:rPr lang="en-US" sz="1800" b="1" dirty="0"/>
              <a:t>In the </a:t>
            </a:r>
            <a:r>
              <a:rPr lang="en-US" sz="1800" b="1" i="1" dirty="0"/>
              <a:t>South Carolina Exposition and Protest</a:t>
            </a:r>
            <a:r>
              <a:rPr lang="en-US" sz="1800" b="1" dirty="0"/>
              <a:t>¸ Calhoun argued that a state </a:t>
            </a:r>
            <a:r>
              <a:rPr lang="en-US" sz="1800" b="1" dirty="0" smtClean="0"/>
              <a:t>can</a:t>
            </a:r>
            <a:r>
              <a:rPr lang="en-US" sz="1800" b="1" dirty="0"/>
              <a:t> </a:t>
            </a:r>
            <a:r>
              <a:rPr lang="en-US" sz="1800" b="1" dirty="0" smtClean="0"/>
              <a:t>refuse to recognize an act of Congress that is considers unconstitutional</a:t>
            </a:r>
          </a:p>
          <a:p>
            <a:r>
              <a:rPr lang="en-US" sz="1800" b="1" dirty="0"/>
              <a:t>Calhoun argued that the Union was a compact formed by sovereign states </a:t>
            </a:r>
            <a:r>
              <a:rPr lang="en-US" sz="1800" b="1" dirty="0">
                <a:sym typeface="Wingdings" pitchFamily="2" charset="2"/>
              </a:rPr>
              <a:t> if a federal law exceeded powers of Congress, states could nullify </a:t>
            </a:r>
            <a:r>
              <a:rPr lang="en-US" sz="1800" b="1" dirty="0" smtClean="0">
                <a:sym typeface="Wingdings" pitchFamily="2" charset="2"/>
              </a:rPr>
              <a:t>it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Opposition to Nullification</a:t>
            </a:r>
            <a:endParaRPr lang="en-US" sz="1800" dirty="0"/>
          </a:p>
          <a:p>
            <a:pPr lvl="0"/>
            <a:r>
              <a:rPr lang="en-US" sz="1800" b="1" dirty="0"/>
              <a:t>In the Webster-Hayne Debate, Daniel Webster forcefully rejected nullification </a:t>
            </a:r>
            <a:r>
              <a:rPr lang="en-US" sz="1800" b="1" dirty="0" smtClean="0">
                <a:sym typeface="Wingdings"/>
              </a:rPr>
              <a:t> vs. Robert Hayne of South Carolina who was for nullification </a:t>
            </a:r>
            <a:r>
              <a:rPr lang="en-US" sz="1800" b="1" dirty="0" smtClean="0">
                <a:sym typeface="Wingdings" pitchFamily="2" charset="2"/>
              </a:rPr>
              <a:t> got national attention</a:t>
            </a:r>
          </a:p>
          <a:p>
            <a:pPr lvl="1"/>
            <a:r>
              <a:rPr lang="en-US" sz="1800" b="1" dirty="0" smtClean="0">
                <a:sym typeface="Wingdings" pitchFamily="2" charset="2"/>
              </a:rPr>
              <a:t>Webster said </a:t>
            </a:r>
            <a:r>
              <a:rPr lang="en-US" sz="1800" b="1" dirty="0" err="1" smtClean="0">
                <a:sym typeface="Wingdings" pitchFamily="2" charset="2"/>
              </a:rPr>
              <a:t>govt</a:t>
            </a:r>
            <a:r>
              <a:rPr lang="en-US" sz="1800" b="1" dirty="0" smtClean="0">
                <a:sym typeface="Wingdings" pitchFamily="2" charset="2"/>
              </a:rPr>
              <a:t> created by the people, not states  Supreme Court not the states had the power to determine the constitutionality of a law</a:t>
            </a:r>
            <a:endParaRPr lang="en-US" sz="1800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94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antebellum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19050">
                  <a:solidFill>
                    <a:srgbClr val="EBEBEB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Thursday, November 14</a:t>
            </a:r>
            <a:r>
              <a:rPr lang="en-US" sz="4400" b="1" baseline="30000" dirty="0" smtClean="0">
                <a:ln w="19050">
                  <a:solidFill>
                    <a:srgbClr val="EBEBEB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</a:t>
            </a:r>
            <a:endParaRPr lang="en-US" sz="4400" b="1" dirty="0">
              <a:ln w="19050">
                <a:solidFill>
                  <a:srgbClr val="EBEBEB"/>
                </a:solidFill>
                <a:prstDash val="solid"/>
              </a:ln>
              <a:solidFill>
                <a:schemeClr val="accent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urnstown Dam" pitchFamily="2" charset="0"/>
              </a:rPr>
              <a:t>Do Now</a:t>
            </a:r>
            <a:endParaRPr lang="en-US" sz="6000" b="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urnstown Dam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b="1" dirty="0" smtClean="0"/>
              <a:t>Write the homework in your agenda.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6000" b="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urnstown Dam" pitchFamily="2" charset="0"/>
              </a:rPr>
              <a:t>Homework</a:t>
            </a:r>
            <a:endParaRPr lang="en-US" sz="6000" b="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urnstown Dam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b="1" dirty="0" smtClean="0"/>
              <a:t>Chapter 12 reading, notes, and review.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en-US" b="1" dirty="0" smtClean="0"/>
              <a:t>Class is on Monday next week!!!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841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Nullification Crisis: AJ’s response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South Carolina refused to back down </a:t>
            </a:r>
            <a:r>
              <a:rPr lang="en-US" sz="2400" b="1" dirty="0" smtClean="0">
                <a:sym typeface="Wingdings" pitchFamily="2" charset="2"/>
              </a:rPr>
              <a:t> adopted ordinance of nullification</a:t>
            </a:r>
          </a:p>
          <a:p>
            <a:pPr lvl="0"/>
            <a:r>
              <a:rPr lang="en-US" sz="2400" b="1" dirty="0" smtClean="0">
                <a:sym typeface="Wingdings" pitchFamily="2" charset="2"/>
              </a:rPr>
              <a:t>AJ angry  warned SC that they were committing treason  then called on Congress to pass “Force Bill” authorizing him to use the army to enforce federal laws on South Carolina</a:t>
            </a:r>
          </a:p>
          <a:p>
            <a:pPr lvl="0"/>
            <a:r>
              <a:rPr lang="en-US" sz="2400" b="1" dirty="0" smtClean="0">
                <a:sym typeface="Wingdings" pitchFamily="2" charset="2"/>
              </a:rPr>
              <a:t>Henry Clay proposed compromise tariff that was gradually reduce over next 10 years  worked and crisis over</a:t>
            </a:r>
          </a:p>
          <a:p>
            <a:r>
              <a:rPr lang="en-US" sz="2400" b="1" dirty="0"/>
              <a:t>Jackson’s opposition to nullification enhanced his reputation as a strong president</a:t>
            </a:r>
          </a:p>
          <a:p>
            <a:pPr lvl="0"/>
            <a:endParaRPr lang="en-US" sz="2400" dirty="0"/>
          </a:p>
        </p:txBody>
      </p:sp>
      <p:pic>
        <p:nvPicPr>
          <p:cNvPr id="2050" name="Picture 2" descr="http://www.cyberlearning-world.com/lessons/ushistory/19thcentury/nullification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26095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Bank Wars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Jackson’s Veto</a:t>
            </a:r>
            <a:endParaRPr lang="en-US" sz="1800" dirty="0"/>
          </a:p>
          <a:p>
            <a:pPr lvl="0"/>
            <a:r>
              <a:rPr lang="en-US" sz="1800" b="1" dirty="0"/>
              <a:t>Jackson </a:t>
            </a:r>
            <a:r>
              <a:rPr lang="en-US" sz="1800" b="1" dirty="0" smtClean="0"/>
              <a:t>opposed the bill to re-charter the Second Bank of the United States (BUS)</a:t>
            </a:r>
            <a:endParaRPr lang="en-US" sz="1800" dirty="0"/>
          </a:p>
          <a:p>
            <a:pPr lvl="0"/>
            <a:r>
              <a:rPr lang="en-US" sz="1800" b="1" dirty="0" smtClean="0"/>
              <a:t>He </a:t>
            </a:r>
            <a:r>
              <a:rPr lang="en-US" sz="1800" b="1" dirty="0"/>
              <a:t>believed that the bank was a bastion of special privileges </a:t>
            </a:r>
            <a:r>
              <a:rPr lang="en-US" sz="1800" b="1" dirty="0">
                <a:sym typeface="Wingdings"/>
              </a:rPr>
              <a:t></a:t>
            </a:r>
            <a:r>
              <a:rPr lang="en-US" sz="1800" b="1" dirty="0"/>
              <a:t> argued that the Bank of the US was beneficial to advocates of “hard money” </a:t>
            </a:r>
            <a:r>
              <a:rPr lang="en-US" sz="1800" b="1" dirty="0">
                <a:sym typeface="Wingdings"/>
              </a:rPr>
              <a:t></a:t>
            </a:r>
            <a:r>
              <a:rPr lang="en-US" sz="1800" b="1" dirty="0"/>
              <a:t> thus, hostile to the interests of the common </a:t>
            </a:r>
            <a:r>
              <a:rPr lang="en-US" sz="1800" b="1" dirty="0" err="1"/>
              <a:t>ppl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Consequences:</a:t>
            </a:r>
            <a:endParaRPr lang="en-US" sz="1800" dirty="0"/>
          </a:p>
          <a:p>
            <a:pPr lvl="0">
              <a:buFont typeface="+mj-lt"/>
              <a:buAutoNum type="arabicPeriod"/>
            </a:pPr>
            <a:r>
              <a:rPr lang="en-US" sz="1800" b="1" dirty="0" smtClean="0"/>
              <a:t>Jackson supported the removal of federal deposits from the Bank of the US </a:t>
            </a:r>
            <a:endParaRPr lang="en-US" sz="1800" dirty="0"/>
          </a:p>
          <a:p>
            <a:pPr lvl="0">
              <a:buFont typeface="+mj-lt"/>
              <a:buAutoNum type="arabicPeriod"/>
            </a:pPr>
            <a:r>
              <a:rPr lang="en-US" sz="1800" b="1" dirty="0"/>
              <a:t> </a:t>
            </a:r>
            <a:r>
              <a:rPr lang="en-US" sz="1800" b="1" dirty="0" smtClean="0"/>
              <a:t>Jackson’s attack on the BUS caused an expansion of credit and speculation</a:t>
            </a:r>
            <a:endParaRPr lang="en-US" sz="1800" dirty="0"/>
          </a:p>
          <a:p>
            <a:pPr lvl="0">
              <a:buFont typeface="+mj-lt"/>
              <a:buAutoNum type="arabicPeriod"/>
            </a:pPr>
            <a:r>
              <a:rPr lang="en-US" sz="1800" b="1" dirty="0"/>
              <a:t> </a:t>
            </a:r>
            <a:r>
              <a:rPr lang="en-US" sz="1800" b="1" dirty="0" smtClean="0"/>
              <a:t>The number of state banks, each issuing its own paper currency, increased</a:t>
            </a:r>
          </a:p>
          <a:p>
            <a:pPr lvl="0">
              <a:buFont typeface="+mj-lt"/>
              <a:buAutoNum type="arabicPeriod"/>
            </a:pPr>
            <a:r>
              <a:rPr lang="en-US" sz="1800" b="1" dirty="0" smtClean="0"/>
              <a:t>Jackson’s war on the BUS = important catalyst for the emergence of a competitive two-party system </a:t>
            </a:r>
            <a:r>
              <a:rPr lang="en-US" sz="1800" b="1" dirty="0" smtClean="0">
                <a:sym typeface="Wingdings" pitchFamily="2" charset="2"/>
              </a:rPr>
              <a:t> The Whigs hated Jackson and supported Henry Clay and his American System</a:t>
            </a:r>
            <a:endParaRPr lang="en-US" sz="1800" dirty="0"/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3074" name="Picture 2" descr="http://upload.wikimedia.org/wikipedia/commons/thumb/b/be/General_Jackson_Slaying_the_Many_Headed_Monster.jpg/300px-General_Jackson_Slaying_the_Many_Headed_Mon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7" y="1676400"/>
            <a:ext cx="313764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Jackson’s Second Term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Pet  Banks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Jackson revoked the National Bank’s charter &amp; withdrew federal funds; he transferred funds to state banks (“pet banks”)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Specie Circular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Jackson hoped to check land speculation.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 required that all land purchases be made in gold or silver.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Bank notes lost their value.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Land sales plummeted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 PANIC OF 1837 = financial crisis (depression)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143000"/>
            <a:ext cx="563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Faced consequences of opposing the national bank...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TWO PARTY SYTEM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FEDERALISTS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447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DEMOCRATIC-REPUBLICANS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447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1792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8594" y="1829594"/>
            <a:ext cx="2132806" cy="1294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486400" y="1752600"/>
            <a:ext cx="1600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REPUBLICANS (ERA OF GOOD FEELINGS)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667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1820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DEATH OF THE FEDERALISTS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286000" y="3733800"/>
            <a:ext cx="2057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00602" y="3733802"/>
            <a:ext cx="2057399" cy="380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411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NATIONAL REPUBLICANS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487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WHIGS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563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REPUBLICANS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426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DEMOCRATIC-REPUBLICANS/ JACKSONIAN DEMOCRATS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34200" y="579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DEMOCRATS</a:t>
            </a:r>
            <a:endParaRPr 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2192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2"/>
          </p:cNvCxnSpPr>
          <p:nvPr/>
        </p:nvCxnSpPr>
        <p:spPr>
          <a:xfrm rot="5400000">
            <a:off x="1289566" y="5480566"/>
            <a:ext cx="4688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239000" y="5410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Worcester v. Georgia, </a:t>
            </a:r>
            <a:r>
              <a:rPr lang="en-US" sz="2800" dirty="0" smtClean="0"/>
              <a:t>1832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r>
              <a:rPr lang="en-US" sz="2000" b="1" dirty="0"/>
              <a:t>Supreme Court </a:t>
            </a:r>
            <a:r>
              <a:rPr lang="en-US" sz="2000" b="1" dirty="0" smtClean="0"/>
              <a:t>case</a:t>
            </a:r>
          </a:p>
          <a:p>
            <a:r>
              <a:rPr lang="en-US" sz="2000" b="1" dirty="0" smtClean="0"/>
              <a:t>The Cherokees differed from other Native American tribes in that the Cherokees tried to mount a court challenge to a removal order</a:t>
            </a:r>
            <a:endParaRPr lang="en-US" sz="2000" dirty="0"/>
          </a:p>
          <a:p>
            <a:r>
              <a:rPr lang="en-US" sz="2000" b="1" dirty="0" smtClean="0"/>
              <a:t>In the case of Worcester v. Georgia, the US Supreme Court upheld the rights of the Cherokee tribe to their tribal lands </a:t>
            </a:r>
            <a:r>
              <a:rPr lang="en-US" sz="2000" b="1" dirty="0" smtClean="0">
                <a:sym typeface="Wingdings" pitchFamily="2" charset="2"/>
              </a:rPr>
              <a:t> aka they don’t have to leave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76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1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Jackson and the Cherokees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Jackson’s antipathy towards Native Americans was well known </a:t>
            </a:r>
            <a:r>
              <a:rPr lang="en-US" sz="2400" b="1" dirty="0">
                <a:sym typeface="Wingdings"/>
              </a:rPr>
              <a:t></a:t>
            </a:r>
            <a:r>
              <a:rPr lang="en-US" sz="2400" b="1" dirty="0"/>
              <a:t> in one speech, he declared, “I have long viewed treaties with Nat. Am. As an absurdity not to be reconciled to the principles of our government.”</a:t>
            </a:r>
            <a:endParaRPr lang="en-US" sz="2400" dirty="0"/>
          </a:p>
          <a:p>
            <a:r>
              <a:rPr lang="en-US" sz="2400" b="1" dirty="0"/>
              <a:t>Jackson refused </a:t>
            </a:r>
            <a:r>
              <a:rPr lang="en-US" sz="2400" b="1" dirty="0" smtClean="0"/>
              <a:t>to recognize the Supreme Court’s decision in Worcester v. Georgia, declaring, “John Marshall has made his decision: now let him enforce it.”</a:t>
            </a:r>
            <a:endParaRPr lang="en-US" sz="2400" b="1" dirty="0"/>
          </a:p>
        </p:txBody>
      </p:sp>
      <p:pic>
        <p:nvPicPr>
          <p:cNvPr id="4100" name="Picture 4" descr="http://historymartinez.files.wordpress.com/2010/10/indian-remov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1" y="1729451"/>
            <a:ext cx="320611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Trail of Tears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2743200" cy="3886200"/>
          </a:xfrm>
        </p:spPr>
        <p:txBody>
          <a:bodyPr>
            <a:noAutofit/>
          </a:bodyPr>
          <a:lstStyle/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Jackson’s Nat. Am. policy resulted in the removal of the Cherokee from their homeland to settlements across the Mississippi River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The Trail of Tears refers to the route taken by Native Americans as they were relocated to the Indian Territory of Oklahoma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The result: Approximately 1/4 of the Cherokee people died on the Trail of Tears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toriesofusa.com/images/indian-removal-act-ma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76" y="914400"/>
            <a:ext cx="581560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457200"/>
            <a:ext cx="8458200" cy="381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Does Andrew Jackson deserve this?</a:t>
            </a:r>
          </a:p>
        </p:txBody>
      </p:sp>
      <p:pic>
        <p:nvPicPr>
          <p:cNvPr id="6146" name="Picture 2" descr="http://www.smilepolitely.com/images/uploads/opinion/2009/02-Feb/20dollar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5715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of Tears Role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306286"/>
            <a:ext cx="7662901" cy="4819877"/>
          </a:xfrm>
        </p:spPr>
        <p:txBody>
          <a:bodyPr/>
          <a:lstStyle/>
          <a:p>
            <a:r>
              <a:rPr lang="en-US" dirty="0" smtClean="0"/>
              <a:t>You are going to be assigned a role to play at a Congressional Hearing.</a:t>
            </a:r>
          </a:p>
          <a:p>
            <a:r>
              <a:rPr lang="en-US" dirty="0" smtClean="0"/>
              <a:t>The hearing will discuss the Indian Removal Bill.</a:t>
            </a:r>
          </a:p>
          <a:p>
            <a:r>
              <a:rPr lang="en-US" dirty="0" smtClean="0"/>
              <a:t>Each group of people will be allowed to voice their opinions.</a:t>
            </a:r>
          </a:p>
          <a:p>
            <a:r>
              <a:rPr lang="en-US" dirty="0" smtClean="0"/>
              <a:t>You should take on the ideas of the role you are playing to be able to discuss your role’s viewpoints at the hearing.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Transportation Revolution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Canals, steamboats, &amp; railroads revolutionized American economic/social life during the antebellum period 1820-1860</a:t>
            </a:r>
          </a:p>
          <a:p>
            <a:r>
              <a:rPr lang="en-US" sz="2000" dirty="0" smtClean="0"/>
              <a:t>Key transportation developments:</a:t>
            </a:r>
          </a:p>
          <a:p>
            <a:pPr lvl="1"/>
            <a:r>
              <a:rPr lang="en-US" sz="2000" dirty="0" smtClean="0"/>
              <a:t>Turnpikes (National Road) promote trade/communication </a:t>
            </a:r>
            <a:r>
              <a:rPr lang="en-US" sz="2000" dirty="0" err="1" smtClean="0"/>
              <a:t>w</a:t>
            </a:r>
            <a:r>
              <a:rPr lang="en-US" sz="2000" dirty="0" smtClean="0"/>
              <a:t>/ “Old Northwest” (OH, IN, IL, MI, MN)</a:t>
            </a:r>
          </a:p>
          <a:p>
            <a:pPr lvl="1"/>
            <a:r>
              <a:rPr lang="en-US" sz="2000" dirty="0" smtClean="0"/>
              <a:t>Steamboats to carry wheat, corn, flour (cheaper than covered wagons)</a:t>
            </a:r>
          </a:p>
          <a:p>
            <a:pPr lvl="1"/>
            <a:r>
              <a:rPr lang="en-US" sz="2000" dirty="0" smtClean="0"/>
              <a:t>Canals strengthened ties </a:t>
            </a:r>
            <a:r>
              <a:rPr lang="en-US" sz="2000" dirty="0" err="1" smtClean="0"/>
              <a:t>b/n</a:t>
            </a:r>
            <a:r>
              <a:rPr lang="en-US" sz="2000" dirty="0" smtClean="0"/>
              <a:t> eastern cities &amp; western agricultural regions</a:t>
            </a:r>
          </a:p>
          <a:p>
            <a:pPr lvl="1"/>
            <a:r>
              <a:rPr lang="en-US" sz="2000" dirty="0" smtClean="0"/>
              <a:t>Railroads connected cities, encouraged settlement, &amp; reduced cost of transporting goods</a:t>
            </a:r>
          </a:p>
          <a:p>
            <a:pPr lvl="2"/>
            <a:r>
              <a:rPr lang="en-US" sz="1600" dirty="0" smtClean="0"/>
              <a:t>1829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13 miles of track </a:t>
            </a:r>
          </a:p>
          <a:p>
            <a:pPr lvl="2"/>
            <a:r>
              <a:rPr lang="en-US" sz="1600" dirty="0" smtClean="0">
                <a:sym typeface="Wingdings"/>
              </a:rPr>
              <a:t>1860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30,626 miles of track</a:t>
            </a:r>
            <a:endParaRPr lang="en-US" sz="1600" dirty="0"/>
          </a:p>
        </p:txBody>
      </p:sp>
      <p:pic>
        <p:nvPicPr>
          <p:cNvPr id="4" name="Picture 4" descr="Clermont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524000"/>
            <a:ext cx="3361765" cy="15240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14_02"/>
          <p:cNvPicPr>
            <a:picLocks noChangeAspect="1" noChangeArrowheads="1"/>
          </p:cNvPicPr>
          <p:nvPr/>
        </p:nvPicPr>
        <p:blipFill>
          <a:blip r:embed="rId3" cstate="email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" y="3124200"/>
            <a:ext cx="3581400" cy="18669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onestoga Wagon"/>
          <p:cNvPicPr>
            <a:picLocks noChangeAspect="1" noChangeArrowheads="1"/>
          </p:cNvPicPr>
          <p:nvPr/>
        </p:nvPicPr>
        <p:blipFill>
          <a:blip r:embed="rId4" cstate="email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66171"/>
            <a:ext cx="2133600" cy="1791829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Trail </a:t>
            </a:r>
            <a:r>
              <a:rPr lang="en-US" dirty="0"/>
              <a:t>of Tears Role </a:t>
            </a:r>
            <a:r>
              <a:rPr lang="en-US" dirty="0" smtClean="0"/>
              <a:t>Play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51054"/>
              </p:ext>
            </p:extLst>
          </p:nvPr>
        </p:nvGraphicFramePr>
        <p:xfrm>
          <a:off x="498474" y="1175658"/>
          <a:ext cx="7434243" cy="49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Andrew Jackson Admin, Black Seminoles, Cherokee, Missionaries and Northern Reformers, Plantation Owners and Farmers: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113777"/>
              </p:ext>
            </p:extLst>
          </p:nvPr>
        </p:nvGraphicFramePr>
        <p:xfrm>
          <a:off x="76200" y="990601"/>
          <a:ext cx="8915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2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825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Erie Canal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Farmers/merchants in Old NW lacked efficient/inexpensive access to the markets on East coast</a:t>
            </a:r>
          </a:p>
          <a:p>
            <a:pPr lvl="1"/>
            <a:r>
              <a:rPr lang="en-US" sz="1800" dirty="0" smtClean="0"/>
              <a:t>Ex. Farms around Pittsburgh were forced to use Ohio and Mississippi Rivers to send their products to New Orleans and from there to cities on the east coast!!</a:t>
            </a:r>
          </a:p>
          <a:p>
            <a:r>
              <a:rPr lang="en-US" sz="1800" dirty="0" smtClean="0"/>
              <a:t>Erie Canal connected Albany on the Hudson River to Buffalo on Lake Erie</a:t>
            </a:r>
          </a:p>
          <a:p>
            <a:r>
              <a:rPr lang="en-US" sz="1800" dirty="0" smtClean="0"/>
              <a:t>When it opened in 1825, the 363 mile long waterway created an all-water route that cut travel time from NYC to Buffalo by 20 days &amp; reduced cost of moving a ton a freight </a:t>
            </a:r>
            <a:r>
              <a:rPr lang="en-US" sz="1800" dirty="0" err="1" smtClean="0"/>
              <a:t>b/n</a:t>
            </a:r>
            <a:r>
              <a:rPr lang="en-US" sz="1800" dirty="0" smtClean="0"/>
              <a:t> the two cities from $100 to $5</a:t>
            </a:r>
          </a:p>
          <a:p>
            <a:r>
              <a:rPr lang="en-US" sz="1800" dirty="0" smtClean="0"/>
              <a:t>Significant consequences!! (AP loves these…):</a:t>
            </a:r>
          </a:p>
          <a:p>
            <a:pPr lvl="1"/>
            <a:r>
              <a:rPr lang="en-US" sz="1800" dirty="0" smtClean="0"/>
              <a:t>It helped transform NYC into America’s greatest commercial center</a:t>
            </a:r>
          </a:p>
          <a:p>
            <a:pPr lvl="1"/>
            <a:r>
              <a:rPr lang="en-US" sz="1800" dirty="0" smtClean="0"/>
              <a:t>It created commercial ties </a:t>
            </a:r>
            <a:r>
              <a:rPr lang="en-US" sz="1800" dirty="0" err="1" smtClean="0"/>
              <a:t>b/n</a:t>
            </a:r>
            <a:r>
              <a:rPr lang="en-US" sz="1800" dirty="0" smtClean="0"/>
              <a:t> the eastern manufacturing centers &amp; western agricultural regions</a:t>
            </a:r>
          </a:p>
          <a:p>
            <a:pPr lvl="1"/>
            <a:r>
              <a:rPr lang="en-US" sz="1800" dirty="0" smtClean="0"/>
              <a:t>It inspired a mania for building canals that lasted throughout the 1830s</a:t>
            </a:r>
          </a:p>
          <a:p>
            <a:endParaRPr lang="en-US" sz="1800" dirty="0" smtClean="0"/>
          </a:p>
        </p:txBody>
      </p:sp>
      <p:pic>
        <p:nvPicPr>
          <p:cNvPr id="4" name="Picture 3" descr="14_03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238500" cy="2661444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rie Canal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238500" cy="245214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Market Revolution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During the Era of Good Feelings, most Americans bought goods from friends &amp; neighbors in a local economy</a:t>
            </a:r>
          </a:p>
          <a:p>
            <a:r>
              <a:rPr lang="en-US" sz="2000" dirty="0" smtClean="0"/>
              <a:t>The new network of roads, canals, and rail lines enabled people to buy and sell goods with consumers in distant markets</a:t>
            </a:r>
          </a:p>
          <a:p>
            <a:r>
              <a:rPr lang="en-US" sz="2000" dirty="0" smtClean="0"/>
              <a:t>Market Revolution = the creation of a national economy that connected distant communities for the first time</a:t>
            </a:r>
          </a:p>
          <a:p>
            <a:r>
              <a:rPr lang="en-US" sz="2000" dirty="0" smtClean="0"/>
              <a:t>The creation of large lucrative (profitable) markets led to an American system of manufacturing that utilized machines with interchangeable parts to mass produce standardized low-cost goods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381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Impact of The Transportation/ Market Revolution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372600" cy="5029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Impact on the Northeast:</a:t>
            </a:r>
          </a:p>
          <a:p>
            <a:pPr lvl="1"/>
            <a:r>
              <a:rPr lang="en-US" sz="1800" dirty="0" smtClean="0"/>
              <a:t>Accelerated the rate of industrial growth</a:t>
            </a:r>
          </a:p>
          <a:p>
            <a:pPr lvl="1"/>
            <a:r>
              <a:rPr lang="en-US" sz="1800" dirty="0" smtClean="0"/>
              <a:t>Prompted the construction of textile mills in New England</a:t>
            </a:r>
          </a:p>
          <a:p>
            <a:pPr lvl="1"/>
            <a:r>
              <a:rPr lang="en-US" sz="1800" dirty="0" smtClean="0"/>
              <a:t>Created a close trade relationship </a:t>
            </a:r>
            <a:r>
              <a:rPr lang="en-US" sz="1800" dirty="0" err="1" smtClean="0"/>
              <a:t>b/n</a:t>
            </a:r>
            <a:r>
              <a:rPr lang="en-US" sz="1800" dirty="0" smtClean="0"/>
              <a:t> New England and the Old Northwest</a:t>
            </a:r>
          </a:p>
          <a:p>
            <a:pPr lvl="1"/>
            <a:r>
              <a:rPr lang="en-US" sz="1800" dirty="0" smtClean="0"/>
              <a:t>Created a wealthy class of urban capitalists</a:t>
            </a:r>
          </a:p>
          <a:p>
            <a:r>
              <a:rPr lang="en-US" sz="1800" dirty="0" smtClean="0"/>
              <a:t>Impact on the Midwest:</a:t>
            </a:r>
          </a:p>
          <a:p>
            <a:pPr lvl="1"/>
            <a:r>
              <a:rPr lang="en-US" sz="1800" dirty="0" smtClean="0"/>
              <a:t>Accelerated the migration of settlers into the Midwest</a:t>
            </a:r>
          </a:p>
          <a:p>
            <a:pPr lvl="1"/>
            <a:r>
              <a:rPr lang="en-US" sz="1800" dirty="0" smtClean="0"/>
              <a:t>Transformed Chicago into an important rail center and agricultural distributor to the West</a:t>
            </a:r>
          </a:p>
          <a:p>
            <a:pPr lvl="1"/>
            <a:r>
              <a:rPr lang="en-US" sz="1800" dirty="0" smtClean="0"/>
              <a:t>Enabled Pittsburgh, Cincinnati, St. Louis, and Detroit to become thriving industrial/commercial centers</a:t>
            </a:r>
          </a:p>
          <a:p>
            <a:pPr lvl="1"/>
            <a:r>
              <a:rPr lang="en-US" sz="1800" dirty="0" smtClean="0"/>
              <a:t>Increased production of cash crops (corn, wheat)</a:t>
            </a:r>
          </a:p>
          <a:p>
            <a:pPr lvl="1"/>
            <a:r>
              <a:rPr lang="en-US" sz="1800" dirty="0" smtClean="0"/>
              <a:t>Linked closely to the NE by canal/railroad</a:t>
            </a:r>
          </a:p>
          <a:p>
            <a:r>
              <a:rPr lang="en-US" sz="1800" dirty="0" smtClean="0"/>
              <a:t>Impact on the South:</a:t>
            </a:r>
          </a:p>
          <a:p>
            <a:pPr lvl="1"/>
            <a:r>
              <a:rPr lang="en-US" sz="1800" dirty="0" smtClean="0"/>
              <a:t>Failed to keep up with the pace of industrialization/urbanization in the NE/Midwest</a:t>
            </a:r>
          </a:p>
          <a:p>
            <a:pPr lvl="1"/>
            <a:r>
              <a:rPr lang="en-US" sz="1800" dirty="0" smtClean="0"/>
              <a:t>Extended a plantation system based on cotton &amp; slavery westward into Alabama and Mississippi</a:t>
            </a:r>
          </a:p>
          <a:p>
            <a:pPr lvl="1"/>
            <a:r>
              <a:rPr lang="en-US" sz="1800" dirty="0" smtClean="0"/>
              <a:t>Remained an agricultural economy dominated by an elite group of wealthy planters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38118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3008313" cy="825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Review: Republican Motherhood &amp;</a:t>
            </a:r>
            <a:br>
              <a:rPr lang="en-US" sz="2800" dirty="0" smtClean="0"/>
            </a:br>
            <a:r>
              <a:rPr lang="en-US" sz="2800" dirty="0" smtClean="0"/>
              <a:t>Cult of Domesticity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Republican Motherhood:</a:t>
            </a:r>
          </a:p>
          <a:p>
            <a:pPr lvl="1"/>
            <a:r>
              <a:rPr lang="en-US" sz="1800" dirty="0" smtClean="0"/>
              <a:t>Women had the important role of raising their children to be virtuous citizens</a:t>
            </a:r>
            <a:r>
              <a:rPr lang="en-US" sz="1800" dirty="0" smtClean="0">
                <a:sym typeface="Wingdings"/>
              </a:rPr>
              <a:t> (even if didn’t have rights)</a:t>
            </a:r>
          </a:p>
          <a:p>
            <a:pPr lvl="1"/>
            <a:r>
              <a:rPr lang="en-US" sz="1800" dirty="0" smtClean="0">
                <a:sym typeface="Wingdings"/>
              </a:rPr>
              <a:t>by instructing children, mainly sons, in the principles of liberty, women played a key role in shaping America’s moral/political character</a:t>
            </a:r>
          </a:p>
          <a:p>
            <a:r>
              <a:rPr lang="en-US" sz="1800" dirty="0" smtClean="0"/>
              <a:t>Cult of Domesticity</a:t>
            </a:r>
          </a:p>
          <a:p>
            <a:pPr lvl="1"/>
            <a:r>
              <a:rPr lang="en-US" sz="1800" dirty="0" smtClean="0"/>
              <a:t>Prior to Industrial Revolution, men &amp; women worked together on farms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Industrial Revolution encouraged division of labor </a:t>
            </a:r>
            <a:r>
              <a:rPr lang="en-US" sz="1800" dirty="0" err="1" smtClean="0">
                <a:sym typeface="Wingdings"/>
              </a:rPr>
              <a:t>b/n</a:t>
            </a:r>
            <a:r>
              <a:rPr lang="en-US" sz="1800" dirty="0" smtClean="0">
                <a:sym typeface="Wingdings"/>
              </a:rPr>
              <a:t> home and work</a:t>
            </a:r>
          </a:p>
          <a:p>
            <a:pPr lvl="2"/>
            <a:r>
              <a:rPr lang="en-US" sz="1400" dirty="0" smtClean="0">
                <a:sym typeface="Wingdings"/>
              </a:rPr>
              <a:t>Men = jobs in market economy, Women = jobs at home</a:t>
            </a:r>
          </a:p>
          <a:p>
            <a:pPr lvl="1"/>
            <a:r>
              <a:rPr lang="en-US" sz="1800" dirty="0" smtClean="0">
                <a:sym typeface="Wingdings"/>
              </a:rPr>
              <a:t>Cult of Domesticity idealized women in their roles as wives/mothers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as a nurturing mother and faithful spouse, the wife created a home that was a “haven in a heartless world” </a:t>
            </a:r>
          </a:p>
          <a:p>
            <a:pPr lvl="2"/>
            <a:r>
              <a:rPr lang="en-US" sz="1400" dirty="0" smtClean="0">
                <a:sym typeface="Wingdings"/>
              </a:rPr>
              <a:t>Home became a refuge from world rather than a productive economic unit</a:t>
            </a:r>
          </a:p>
          <a:p>
            <a:pPr lvl="1"/>
            <a:r>
              <a:rPr lang="en-US" sz="1800" dirty="0" smtClean="0">
                <a:sym typeface="Wingdings"/>
              </a:rPr>
              <a:t>Created a cultural ideal that best applied to upper/middle class women</a:t>
            </a:r>
          </a:p>
          <a:p>
            <a:pPr lvl="1"/>
            <a:r>
              <a:rPr lang="en-US" sz="1800" dirty="0" smtClean="0">
                <a:sym typeface="Wingdings"/>
              </a:rPr>
              <a:t>Wide gap </a:t>
            </a:r>
            <a:r>
              <a:rPr lang="en-US" sz="1800" dirty="0" err="1" smtClean="0">
                <a:sym typeface="Wingdings"/>
              </a:rPr>
              <a:t>b/n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err="1" smtClean="0">
                <a:sym typeface="Wingdings"/>
              </a:rPr>
              <a:t>CofD</a:t>
            </a:r>
            <a:r>
              <a:rPr lang="en-US" sz="1800" dirty="0" smtClean="0">
                <a:sym typeface="Wingdings"/>
              </a:rPr>
              <a:t> &amp; harsh realities of factory &amp; frontier life (slave women not part of </a:t>
            </a:r>
            <a:r>
              <a:rPr lang="en-US" sz="1800" dirty="0" err="1" smtClean="0">
                <a:sym typeface="Wingdings"/>
              </a:rPr>
              <a:t>CofD</a:t>
            </a:r>
            <a:r>
              <a:rPr lang="en-US" sz="1800" dirty="0" smtClean="0">
                <a:sym typeface="Wingdings"/>
              </a:rPr>
              <a:t>)</a:t>
            </a:r>
            <a:endParaRPr lang="en-US" sz="1800" dirty="0" smtClean="0"/>
          </a:p>
        </p:txBody>
      </p:sp>
      <p:pic>
        <p:nvPicPr>
          <p:cNvPr id="4" name="Picture 4" descr="EarlyFeminism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520035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Lowell Experiment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81000"/>
            <a:ext cx="57912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Background:</a:t>
            </a:r>
          </a:p>
          <a:p>
            <a:r>
              <a:rPr lang="en-US" sz="1800" dirty="0" smtClean="0"/>
              <a:t>1790 – Moses Brown built U.S.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textile mill in Rhode Island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production slow until Embargo Act &amp; War of 1812 stimulated domestic production</a:t>
            </a:r>
          </a:p>
          <a:p>
            <a:r>
              <a:rPr lang="en-US" sz="1800" dirty="0" smtClean="0">
                <a:sym typeface="Wingdings"/>
              </a:rPr>
              <a:t>1812 – Francis Cabot Lowell = first </a:t>
            </a:r>
            <a:r>
              <a:rPr lang="en-US" sz="1800" dirty="0" err="1" smtClean="0">
                <a:sym typeface="Wingdings"/>
              </a:rPr>
              <a:t>mill</a:t>
            </a:r>
            <a:r>
              <a:rPr lang="en-US" sz="1800" dirty="0" smtClean="0">
                <a:sym typeface="Wingdings"/>
              </a:rPr>
              <a:t> modern spinning machines and power looms to create cheap cloth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Sales went from $3K in 1814 to $300K in 1823</a:t>
            </a:r>
          </a:p>
          <a:p>
            <a:pPr>
              <a:buNone/>
            </a:pPr>
            <a:r>
              <a:rPr lang="en-US" sz="1800" dirty="0" smtClean="0">
                <a:sym typeface="Wingdings"/>
              </a:rPr>
              <a:t>The Experiment:</a:t>
            </a:r>
          </a:p>
          <a:p>
            <a:r>
              <a:rPr lang="en-US" sz="1800" dirty="0" smtClean="0">
                <a:sym typeface="Wingdings"/>
              </a:rPr>
              <a:t>Lowell built another mill in Lowell, MA </a:t>
            </a:r>
            <a:r>
              <a:rPr lang="en-US" sz="1800" dirty="0" err="1" smtClean="0">
                <a:sym typeface="Wingdings"/>
              </a:rPr>
              <a:t>w</a:t>
            </a:r>
            <a:r>
              <a:rPr lang="en-US" sz="1800" dirty="0" smtClean="0">
                <a:sym typeface="Wingdings"/>
              </a:rPr>
              <a:t>/ dormitories</a:t>
            </a:r>
          </a:p>
          <a:p>
            <a:r>
              <a:rPr lang="en-US" sz="1800" dirty="0" smtClean="0">
                <a:sym typeface="Wingdings"/>
              </a:rPr>
              <a:t>Hired young New England farm girls to work in his mill</a:t>
            </a:r>
          </a:p>
          <a:p>
            <a:r>
              <a:rPr lang="en-US" sz="1800" dirty="0" smtClean="0">
                <a:sym typeface="Wingdings"/>
              </a:rPr>
              <a:t>Girls worked 12 hrs/day, 6 days/week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lived in boarding houses under watchful eye of older women who enforced mandatory church and strict curfews</a:t>
            </a:r>
          </a:p>
          <a:p>
            <a:r>
              <a:rPr lang="en-US" sz="1800" dirty="0" smtClean="0">
                <a:sym typeface="Wingdings"/>
              </a:rPr>
              <a:t>Worked well @ 1</a:t>
            </a:r>
            <a:r>
              <a:rPr lang="en-US" sz="1800" baseline="30000" dirty="0" smtClean="0">
                <a:sym typeface="Wingdings"/>
              </a:rPr>
              <a:t>st</a:t>
            </a:r>
            <a:r>
              <a:rPr lang="en-US" sz="1800" dirty="0" smtClean="0">
                <a:sym typeface="Wingdings"/>
              </a:rPr>
              <a:t> until factory owners became more interested in profit than good of employees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wages were cut w/o reducing hours</a:t>
            </a:r>
          </a:p>
          <a:p>
            <a:pPr lvl="1"/>
            <a:r>
              <a:rPr lang="en-US" sz="1800" dirty="0" smtClean="0">
                <a:sym typeface="Wingdings"/>
              </a:rPr>
              <a:t>The women went on strike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petitioning MA state legislature to pass a law limiting workday to 10 hrs</a:t>
            </a:r>
          </a:p>
          <a:p>
            <a:pPr lvl="1"/>
            <a:r>
              <a:rPr lang="en-US" sz="1800" dirty="0" smtClean="0">
                <a:sym typeface="Wingdings"/>
              </a:rPr>
              <a:t>No law passed, but owners thought women too rebellious so turned to poor/compliant Irish immigrants</a:t>
            </a:r>
          </a:p>
          <a:p>
            <a:endParaRPr lang="en-US" sz="1800" dirty="0" smtClean="0"/>
          </a:p>
        </p:txBody>
      </p:sp>
      <p:pic>
        <p:nvPicPr>
          <p:cNvPr id="5" name="Picture 4" descr="Lowell-3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3191530" cy="28194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Blue">
  <a:themeElements>
    <a:clrScheme name="Simple Blu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impl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mple Blu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Blu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Blu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Blu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Blu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Chalkboard">
      <a:majorFont>
        <a:latin typeface="Burnstown Da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3010</Words>
  <Application>Microsoft Office PowerPoint</Application>
  <PresentationFormat>On-screen Show (4:3)</PresentationFormat>
  <Paragraphs>295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Introducing PowerPoint 2010</vt:lpstr>
      <vt:lpstr>Simple Blue</vt:lpstr>
      <vt:lpstr>Five Rules</vt:lpstr>
      <vt:lpstr>Antebellum America</vt:lpstr>
      <vt:lpstr>PowerPoint Presentation</vt:lpstr>
      <vt:lpstr>What does antebellum mean?</vt:lpstr>
      <vt:lpstr>Transportation Revolution</vt:lpstr>
      <vt:lpstr>The Erie Canal</vt:lpstr>
      <vt:lpstr>The Market Revolution</vt:lpstr>
      <vt:lpstr>Impact of The Transportation/ Market Revolution</vt:lpstr>
      <vt:lpstr>Review: Republican Motherhood &amp; Cult of Domesticity</vt:lpstr>
      <vt:lpstr>The Lowell Experiment</vt:lpstr>
      <vt:lpstr>PowerPoint Presentation</vt:lpstr>
      <vt:lpstr>PowerPoint Presentation</vt:lpstr>
      <vt:lpstr>PowerPoint Presentation</vt:lpstr>
      <vt:lpstr>The Second Great Awakening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Reform Movements: Educational Reform</vt:lpstr>
      <vt:lpstr>Reform Movements: Temperance</vt:lpstr>
      <vt:lpstr>Reform Movements:  Abolition  William Lloyd Garrison</vt:lpstr>
      <vt:lpstr>Reform Movements:  Abolition  Sarah Moore Grimke</vt:lpstr>
      <vt:lpstr>Reform Movements:  The Mentally Ill</vt:lpstr>
      <vt:lpstr>Does Andrew Jackson deserve this..? </vt:lpstr>
      <vt:lpstr>The Election of 1824      vs.</vt:lpstr>
      <vt:lpstr>Revolution of 1828</vt:lpstr>
      <vt:lpstr>Jacksonian Democracy</vt:lpstr>
      <vt:lpstr>The Tariff of Abominations</vt:lpstr>
      <vt:lpstr>The Nullification Crisis</vt:lpstr>
      <vt:lpstr>Thursday, November 14th</vt:lpstr>
      <vt:lpstr>The Nullification Crisis: AJ’s response</vt:lpstr>
      <vt:lpstr>The Bank Wars</vt:lpstr>
      <vt:lpstr>Jackson’s Second Term</vt:lpstr>
      <vt:lpstr>TWO PARTY SYTEM</vt:lpstr>
      <vt:lpstr>Worcester v. Georgia, 1832</vt:lpstr>
      <vt:lpstr>Jackson and the Cherokees</vt:lpstr>
      <vt:lpstr>The Trail of Tears</vt:lpstr>
      <vt:lpstr>PowerPoint Presentation</vt:lpstr>
      <vt:lpstr>Trail of Tears Role Play</vt:lpstr>
      <vt:lpstr>The Trail of Tears Role Play</vt:lpstr>
      <vt:lpstr>Andrew Jackson Admin, Black Seminoles, Cherokee, Missionaries and Northern Reformers, Plantation Owners and Farmers: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2012-11-12T18:59:02Z</dcterms:created>
  <dcterms:modified xsi:type="dcterms:W3CDTF">2013-11-14T19:15:42Z</dcterms:modified>
</cp:coreProperties>
</file>