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99" r:id="rId3"/>
    <p:sldId id="341" r:id="rId4"/>
    <p:sldId id="300" r:id="rId5"/>
    <p:sldId id="329" r:id="rId6"/>
    <p:sldId id="330" r:id="rId7"/>
    <p:sldId id="310" r:id="rId8"/>
    <p:sldId id="311" r:id="rId9"/>
    <p:sldId id="333" r:id="rId10"/>
    <p:sldId id="312" r:id="rId11"/>
    <p:sldId id="313" r:id="rId12"/>
    <p:sldId id="340" r:id="rId13"/>
    <p:sldId id="314" r:id="rId14"/>
    <p:sldId id="334" r:id="rId15"/>
    <p:sldId id="331" r:id="rId16"/>
    <p:sldId id="335" r:id="rId17"/>
    <p:sldId id="315" r:id="rId18"/>
    <p:sldId id="316" r:id="rId19"/>
    <p:sldId id="332" r:id="rId20"/>
    <p:sldId id="337" r:id="rId21"/>
    <p:sldId id="317" r:id="rId22"/>
    <p:sldId id="336" r:id="rId23"/>
    <p:sldId id="338" r:id="rId24"/>
    <p:sldId id="33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99"/>
    <a:srgbClr val="FF3399"/>
    <a:srgbClr val="CC0099"/>
    <a:srgbClr val="C448A9"/>
    <a:srgbClr val="33CC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D8947-6C76-4DD2-974E-C984A98A36C8}"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A66061F3-707C-4AAA-9900-13BD116F60F0}">
      <dgm:prSet phldrT="[Text]" custT="1"/>
      <dgm:spPr/>
      <dgm:t>
        <a:bodyPr/>
        <a:lstStyle/>
        <a:p>
          <a:r>
            <a:rPr lang="en-US" sz="2800" b="1" dirty="0" smtClean="0"/>
            <a:t>READ the chapter and take notes for KNOWLEDGE</a:t>
          </a:r>
          <a:endParaRPr lang="en-US" sz="2800" b="1" dirty="0"/>
        </a:p>
      </dgm:t>
    </dgm:pt>
    <dgm:pt modelId="{0DB2C967-4501-430F-B177-47DFFB1C6868}" type="parTrans" cxnId="{C5A68BD5-F84F-4131-AC09-9BBA20A86026}">
      <dgm:prSet/>
      <dgm:spPr/>
      <dgm:t>
        <a:bodyPr/>
        <a:lstStyle/>
        <a:p>
          <a:endParaRPr lang="en-US"/>
        </a:p>
      </dgm:t>
    </dgm:pt>
    <dgm:pt modelId="{5EE3A18B-A574-4121-8091-AF015B465429}" type="sibTrans" cxnId="{C5A68BD5-F84F-4131-AC09-9BBA20A86026}">
      <dgm:prSet/>
      <dgm:spPr/>
      <dgm:t>
        <a:bodyPr/>
        <a:lstStyle/>
        <a:p>
          <a:endParaRPr lang="en-US"/>
        </a:p>
      </dgm:t>
    </dgm:pt>
    <dgm:pt modelId="{3DFB16EE-0327-4F03-BC8A-F811DA92C9B4}">
      <dgm:prSet phldrT="[Text]" custT="1"/>
      <dgm:spPr/>
      <dgm:t>
        <a:bodyPr/>
        <a:lstStyle/>
        <a:p>
          <a:r>
            <a:rPr lang="en-US" sz="2800" b="1" dirty="0" smtClean="0"/>
            <a:t>Recall the chapter </a:t>
          </a:r>
          <a:endParaRPr lang="en-US" sz="2800" b="1" dirty="0"/>
        </a:p>
      </dgm:t>
    </dgm:pt>
    <dgm:pt modelId="{8323E5C9-C768-4262-831E-2826E124A309}" type="parTrans" cxnId="{0D578BC2-E4F1-4255-B40D-1843ECE387AA}">
      <dgm:prSet/>
      <dgm:spPr/>
      <dgm:t>
        <a:bodyPr/>
        <a:lstStyle/>
        <a:p>
          <a:endParaRPr lang="en-US"/>
        </a:p>
      </dgm:t>
    </dgm:pt>
    <dgm:pt modelId="{7A3F1F24-D2D5-489B-BC90-CD4142050C78}" type="sibTrans" cxnId="{0D578BC2-E4F1-4255-B40D-1843ECE387AA}">
      <dgm:prSet/>
      <dgm:spPr/>
      <dgm:t>
        <a:bodyPr/>
        <a:lstStyle/>
        <a:p>
          <a:endParaRPr lang="en-US"/>
        </a:p>
      </dgm:t>
    </dgm:pt>
    <dgm:pt modelId="{99FC25D3-D702-405C-95EE-B76678F0844D}">
      <dgm:prSet phldrT="[Text]" custT="1"/>
      <dgm:spPr/>
      <dgm:t>
        <a:bodyPr/>
        <a:lstStyle/>
        <a:p>
          <a:r>
            <a:rPr lang="en-US" sz="2800" b="1" dirty="0" smtClean="0"/>
            <a:t>Check knowledge in lecture</a:t>
          </a:r>
          <a:endParaRPr lang="en-US" sz="2800" b="1" dirty="0"/>
        </a:p>
      </dgm:t>
    </dgm:pt>
    <dgm:pt modelId="{172A7A3F-E189-4DEC-9E15-CC129A5AB521}" type="parTrans" cxnId="{F562C2E5-8C95-4477-9652-A9825E764926}">
      <dgm:prSet/>
      <dgm:spPr/>
      <dgm:t>
        <a:bodyPr/>
        <a:lstStyle/>
        <a:p>
          <a:endParaRPr lang="en-US"/>
        </a:p>
      </dgm:t>
    </dgm:pt>
    <dgm:pt modelId="{20CFD27D-7789-4BDE-B178-E1A871E41AD5}" type="sibTrans" cxnId="{F562C2E5-8C95-4477-9652-A9825E764926}">
      <dgm:prSet/>
      <dgm:spPr/>
      <dgm:t>
        <a:bodyPr/>
        <a:lstStyle/>
        <a:p>
          <a:endParaRPr lang="en-US"/>
        </a:p>
      </dgm:t>
    </dgm:pt>
    <dgm:pt modelId="{4DAA50F1-6719-4046-8232-DBE9B2F41861}">
      <dgm:prSet phldrT="[Text]" custT="1"/>
      <dgm:spPr/>
      <dgm:t>
        <a:bodyPr/>
        <a:lstStyle/>
        <a:p>
          <a:r>
            <a:rPr lang="en-US" sz="2800" b="1" dirty="0" smtClean="0"/>
            <a:t>Show mastery</a:t>
          </a:r>
          <a:endParaRPr lang="en-US" sz="2800" b="1" dirty="0"/>
        </a:p>
      </dgm:t>
    </dgm:pt>
    <dgm:pt modelId="{4A3E0A54-6FBF-4161-A961-4342B6221D1F}" type="parTrans" cxnId="{4EF32DD6-26B2-4B72-8D36-6D4E488C7DC5}">
      <dgm:prSet/>
      <dgm:spPr/>
      <dgm:t>
        <a:bodyPr/>
        <a:lstStyle/>
        <a:p>
          <a:endParaRPr lang="en-US"/>
        </a:p>
      </dgm:t>
    </dgm:pt>
    <dgm:pt modelId="{EB9B6D24-E93B-476F-BF0B-8F64A590EFAF}" type="sibTrans" cxnId="{4EF32DD6-26B2-4B72-8D36-6D4E488C7DC5}">
      <dgm:prSet/>
      <dgm:spPr/>
      <dgm:t>
        <a:bodyPr/>
        <a:lstStyle/>
        <a:p>
          <a:endParaRPr lang="en-US"/>
        </a:p>
      </dgm:t>
    </dgm:pt>
    <dgm:pt modelId="{3A39253E-5AA1-4ECA-ABD0-DCBFD2CF11FB}">
      <dgm:prSet phldrT="[Text]" custT="1"/>
      <dgm:spPr/>
      <dgm:t>
        <a:bodyPr/>
        <a:lstStyle/>
        <a:p>
          <a:r>
            <a:rPr lang="en-US" sz="2800" b="1" dirty="0" smtClean="0"/>
            <a:t>Questions</a:t>
          </a:r>
          <a:endParaRPr lang="en-US" sz="2800" b="1" dirty="0"/>
        </a:p>
      </dgm:t>
    </dgm:pt>
    <dgm:pt modelId="{0BBCC022-1E96-495A-952D-731E4357C292}" type="parTrans" cxnId="{60C172A1-52C1-4C64-9975-F75572911EA2}">
      <dgm:prSet/>
      <dgm:spPr/>
      <dgm:t>
        <a:bodyPr/>
        <a:lstStyle/>
        <a:p>
          <a:endParaRPr lang="en-US"/>
        </a:p>
      </dgm:t>
    </dgm:pt>
    <dgm:pt modelId="{94B0CA4C-1298-4A91-BE3C-59E7EE15431F}" type="sibTrans" cxnId="{60C172A1-52C1-4C64-9975-F75572911EA2}">
      <dgm:prSet/>
      <dgm:spPr/>
      <dgm:t>
        <a:bodyPr/>
        <a:lstStyle/>
        <a:p>
          <a:endParaRPr lang="en-US"/>
        </a:p>
      </dgm:t>
    </dgm:pt>
    <dgm:pt modelId="{23DBC0B8-A175-4866-8B88-5FD7498FDF65}">
      <dgm:prSet phldrT="[Text]" custT="1"/>
      <dgm:spPr/>
      <dgm:t>
        <a:bodyPr/>
        <a:lstStyle/>
        <a:p>
          <a:r>
            <a:rPr lang="en-US" sz="2800" b="1" dirty="0" smtClean="0"/>
            <a:t>Quizzes</a:t>
          </a:r>
          <a:endParaRPr lang="en-US" sz="2800" b="1" dirty="0"/>
        </a:p>
      </dgm:t>
    </dgm:pt>
    <dgm:pt modelId="{DA7F125C-6079-4A56-96B9-A22416745613}" type="parTrans" cxnId="{91BF47B9-95CA-4CC9-984D-8BB8C650C552}">
      <dgm:prSet/>
      <dgm:spPr/>
      <dgm:t>
        <a:bodyPr/>
        <a:lstStyle/>
        <a:p>
          <a:endParaRPr lang="en-US"/>
        </a:p>
      </dgm:t>
    </dgm:pt>
    <dgm:pt modelId="{F42C414E-C227-434D-A3CF-F5A65EBA81A1}" type="sibTrans" cxnId="{91BF47B9-95CA-4CC9-984D-8BB8C650C552}">
      <dgm:prSet/>
      <dgm:spPr/>
      <dgm:t>
        <a:bodyPr/>
        <a:lstStyle/>
        <a:p>
          <a:endParaRPr lang="en-US"/>
        </a:p>
      </dgm:t>
    </dgm:pt>
    <dgm:pt modelId="{2EFDCAEF-DAF7-4E1B-84AF-1E2EA3DCC5B8}">
      <dgm:prSet phldrT="[Text]" custT="1"/>
      <dgm:spPr/>
      <dgm:t>
        <a:bodyPr/>
        <a:lstStyle/>
        <a:p>
          <a:r>
            <a:rPr lang="en-US" sz="2800" b="1" dirty="0" smtClean="0"/>
            <a:t>Recall the chapter </a:t>
          </a:r>
          <a:endParaRPr lang="en-US" sz="2800" b="1" dirty="0"/>
        </a:p>
      </dgm:t>
    </dgm:pt>
    <dgm:pt modelId="{FB29097C-ED3A-464F-A96E-4B3FD2295247}" type="parTrans" cxnId="{F66D2344-CCC4-45F6-97EC-CFFD5949A551}">
      <dgm:prSet/>
      <dgm:spPr/>
    </dgm:pt>
    <dgm:pt modelId="{34CE1CEC-2FA0-4F45-A52C-1495C92FED45}" type="sibTrans" cxnId="{F66D2344-CCC4-45F6-97EC-CFFD5949A551}">
      <dgm:prSet/>
      <dgm:spPr/>
    </dgm:pt>
    <dgm:pt modelId="{AB32492F-0C35-4ABB-B588-EAAFCECD8383}">
      <dgm:prSet phldrT="[Text]"/>
      <dgm:spPr/>
      <dgm:t>
        <a:bodyPr/>
        <a:lstStyle/>
        <a:p>
          <a:r>
            <a:rPr lang="en-US" b="1" dirty="0" smtClean="0"/>
            <a:t>IDs</a:t>
          </a:r>
          <a:endParaRPr lang="en-US" b="1" dirty="0"/>
        </a:p>
      </dgm:t>
    </dgm:pt>
    <dgm:pt modelId="{297E9B2A-6A9C-427A-A9A5-1CBF88D941EB}" type="parTrans" cxnId="{CA09871E-9534-4177-9F5E-FB7E8653CA9B}">
      <dgm:prSet/>
      <dgm:spPr/>
      <dgm:t>
        <a:bodyPr/>
        <a:lstStyle/>
        <a:p>
          <a:endParaRPr lang="en-US"/>
        </a:p>
      </dgm:t>
    </dgm:pt>
    <dgm:pt modelId="{24EC32BE-F206-45DD-9CC5-ACEEE1033A38}" type="sibTrans" cxnId="{CA09871E-9534-4177-9F5E-FB7E8653CA9B}">
      <dgm:prSet/>
      <dgm:spPr/>
      <dgm:t>
        <a:bodyPr/>
        <a:lstStyle/>
        <a:p>
          <a:endParaRPr lang="en-US"/>
        </a:p>
      </dgm:t>
    </dgm:pt>
    <dgm:pt modelId="{0C26D3F1-425D-4888-9A4E-5A9C0F1D04AE}" type="pres">
      <dgm:prSet presAssocID="{445D8947-6C76-4DD2-974E-C984A98A36C8}" presName="Name0" presStyleCnt="0">
        <dgm:presLayoutVars>
          <dgm:dir/>
          <dgm:animLvl val="lvl"/>
          <dgm:resizeHandles val="exact"/>
        </dgm:presLayoutVars>
      </dgm:prSet>
      <dgm:spPr/>
      <dgm:t>
        <a:bodyPr/>
        <a:lstStyle/>
        <a:p>
          <a:endParaRPr lang="en-US"/>
        </a:p>
      </dgm:t>
    </dgm:pt>
    <dgm:pt modelId="{2CB1B17F-9751-42A6-B74F-174F7E0C94EA}" type="pres">
      <dgm:prSet presAssocID="{4DAA50F1-6719-4046-8232-DBE9B2F41861}" presName="boxAndChildren" presStyleCnt="0"/>
      <dgm:spPr/>
    </dgm:pt>
    <dgm:pt modelId="{5EE0450C-1CC9-4F18-9D86-3323370491EC}" type="pres">
      <dgm:prSet presAssocID="{4DAA50F1-6719-4046-8232-DBE9B2F41861}" presName="parentTextBox" presStyleLbl="node1" presStyleIdx="0" presStyleCnt="5"/>
      <dgm:spPr/>
      <dgm:t>
        <a:bodyPr/>
        <a:lstStyle/>
        <a:p>
          <a:endParaRPr lang="en-US"/>
        </a:p>
      </dgm:t>
    </dgm:pt>
    <dgm:pt modelId="{611F61EA-0C7E-475A-8219-3780E36EA0CF}" type="pres">
      <dgm:prSet presAssocID="{4DAA50F1-6719-4046-8232-DBE9B2F41861}" presName="entireBox" presStyleLbl="node1" presStyleIdx="0" presStyleCnt="5"/>
      <dgm:spPr/>
      <dgm:t>
        <a:bodyPr/>
        <a:lstStyle/>
        <a:p>
          <a:endParaRPr lang="en-US"/>
        </a:p>
      </dgm:t>
    </dgm:pt>
    <dgm:pt modelId="{76279379-0C0C-4573-8B78-7BD4DB9D2348}" type="pres">
      <dgm:prSet presAssocID="{4DAA50F1-6719-4046-8232-DBE9B2F41861}" presName="descendantBox" presStyleCnt="0"/>
      <dgm:spPr/>
    </dgm:pt>
    <dgm:pt modelId="{15B18456-6AEA-4A4B-8AC3-FC2B42F4AEEE}" type="pres">
      <dgm:prSet presAssocID="{23DBC0B8-A175-4866-8B88-5FD7498FDF65}" presName="childTextBox" presStyleLbl="fgAccFollowNode1" presStyleIdx="0" presStyleCnt="3">
        <dgm:presLayoutVars>
          <dgm:bulletEnabled val="1"/>
        </dgm:presLayoutVars>
      </dgm:prSet>
      <dgm:spPr/>
      <dgm:t>
        <a:bodyPr/>
        <a:lstStyle/>
        <a:p>
          <a:endParaRPr lang="en-US"/>
        </a:p>
      </dgm:t>
    </dgm:pt>
    <dgm:pt modelId="{3E069D35-C728-4B9B-BA6D-97B2A4A34EF3}" type="pres">
      <dgm:prSet presAssocID="{20CFD27D-7789-4BDE-B178-E1A871E41AD5}" presName="sp" presStyleCnt="0"/>
      <dgm:spPr/>
    </dgm:pt>
    <dgm:pt modelId="{33BC1174-A21A-435F-9F60-7416A7447030}" type="pres">
      <dgm:prSet presAssocID="{99FC25D3-D702-405C-95EE-B76678F0844D}" presName="arrowAndChildren" presStyleCnt="0"/>
      <dgm:spPr/>
    </dgm:pt>
    <dgm:pt modelId="{BDFA300D-E81E-426F-82E2-EAB55087D8D2}" type="pres">
      <dgm:prSet presAssocID="{99FC25D3-D702-405C-95EE-B76678F0844D}" presName="parentTextArrow" presStyleLbl="node1" presStyleIdx="1" presStyleCnt="5"/>
      <dgm:spPr/>
      <dgm:t>
        <a:bodyPr/>
        <a:lstStyle/>
        <a:p>
          <a:endParaRPr lang="en-US"/>
        </a:p>
      </dgm:t>
    </dgm:pt>
    <dgm:pt modelId="{04522E45-F19F-4ECF-8F86-51348C560327}" type="pres">
      <dgm:prSet presAssocID="{34CE1CEC-2FA0-4F45-A52C-1495C92FED45}" presName="sp" presStyleCnt="0"/>
      <dgm:spPr/>
    </dgm:pt>
    <dgm:pt modelId="{6FA3F2A5-618C-4F84-9EDD-CC9708CA0424}" type="pres">
      <dgm:prSet presAssocID="{2EFDCAEF-DAF7-4E1B-84AF-1E2EA3DCC5B8}" presName="arrowAndChildren" presStyleCnt="0"/>
      <dgm:spPr/>
    </dgm:pt>
    <dgm:pt modelId="{49DB797E-DD20-4E84-960D-64AC18CFAF8D}" type="pres">
      <dgm:prSet presAssocID="{2EFDCAEF-DAF7-4E1B-84AF-1E2EA3DCC5B8}" presName="parentTextArrow" presStyleLbl="node1" presStyleIdx="1" presStyleCnt="5"/>
      <dgm:spPr/>
      <dgm:t>
        <a:bodyPr/>
        <a:lstStyle/>
        <a:p>
          <a:endParaRPr lang="en-US"/>
        </a:p>
      </dgm:t>
    </dgm:pt>
    <dgm:pt modelId="{E8795A1D-BD4B-44BE-8E96-2D2FB95972D2}" type="pres">
      <dgm:prSet presAssocID="{2EFDCAEF-DAF7-4E1B-84AF-1E2EA3DCC5B8}" presName="arrow" presStyleLbl="node1" presStyleIdx="2" presStyleCnt="5"/>
      <dgm:spPr/>
      <dgm:t>
        <a:bodyPr/>
        <a:lstStyle/>
        <a:p>
          <a:endParaRPr lang="en-US"/>
        </a:p>
      </dgm:t>
    </dgm:pt>
    <dgm:pt modelId="{45901A83-F80A-42D8-944A-BD75FAD794B7}" type="pres">
      <dgm:prSet presAssocID="{2EFDCAEF-DAF7-4E1B-84AF-1E2EA3DCC5B8}" presName="descendantArrow" presStyleCnt="0"/>
      <dgm:spPr/>
    </dgm:pt>
    <dgm:pt modelId="{94EA3EAC-5FC5-4AB9-B99C-403AE581D545}" type="pres">
      <dgm:prSet presAssocID="{AB32492F-0C35-4ABB-B588-EAAFCECD8383}" presName="childTextArrow" presStyleLbl="fgAccFollowNode1" presStyleIdx="1" presStyleCnt="3">
        <dgm:presLayoutVars>
          <dgm:bulletEnabled val="1"/>
        </dgm:presLayoutVars>
      </dgm:prSet>
      <dgm:spPr/>
      <dgm:t>
        <a:bodyPr/>
        <a:lstStyle/>
        <a:p>
          <a:endParaRPr lang="en-US"/>
        </a:p>
      </dgm:t>
    </dgm:pt>
    <dgm:pt modelId="{73CE9B84-AE7D-4E62-BA0F-B44E8BE0D8EB}" type="pres">
      <dgm:prSet presAssocID="{7A3F1F24-D2D5-489B-BC90-CD4142050C78}" presName="sp" presStyleCnt="0"/>
      <dgm:spPr/>
    </dgm:pt>
    <dgm:pt modelId="{F1E21141-6659-4991-BC84-26B633BEAF55}" type="pres">
      <dgm:prSet presAssocID="{3DFB16EE-0327-4F03-BC8A-F811DA92C9B4}" presName="arrowAndChildren" presStyleCnt="0"/>
      <dgm:spPr/>
    </dgm:pt>
    <dgm:pt modelId="{43E1C0FA-1477-44AB-B608-C5952EDF7B99}" type="pres">
      <dgm:prSet presAssocID="{3DFB16EE-0327-4F03-BC8A-F811DA92C9B4}" presName="parentTextArrow" presStyleLbl="node1" presStyleIdx="2" presStyleCnt="5"/>
      <dgm:spPr/>
      <dgm:t>
        <a:bodyPr/>
        <a:lstStyle/>
        <a:p>
          <a:endParaRPr lang="en-US"/>
        </a:p>
      </dgm:t>
    </dgm:pt>
    <dgm:pt modelId="{55C7927C-2481-432D-BA46-13394929239B}" type="pres">
      <dgm:prSet presAssocID="{3DFB16EE-0327-4F03-BC8A-F811DA92C9B4}" presName="arrow" presStyleLbl="node1" presStyleIdx="3" presStyleCnt="5"/>
      <dgm:spPr/>
      <dgm:t>
        <a:bodyPr/>
        <a:lstStyle/>
        <a:p>
          <a:endParaRPr lang="en-US"/>
        </a:p>
      </dgm:t>
    </dgm:pt>
    <dgm:pt modelId="{A79FC8CB-295B-4DC5-8641-2998AF49DDF6}" type="pres">
      <dgm:prSet presAssocID="{3DFB16EE-0327-4F03-BC8A-F811DA92C9B4}" presName="descendantArrow" presStyleCnt="0"/>
      <dgm:spPr/>
    </dgm:pt>
    <dgm:pt modelId="{C6B89849-AD32-4D6E-920A-49369C595086}" type="pres">
      <dgm:prSet presAssocID="{3A39253E-5AA1-4ECA-ABD0-DCBFD2CF11FB}" presName="childTextArrow" presStyleLbl="fgAccFollowNode1" presStyleIdx="2" presStyleCnt="3">
        <dgm:presLayoutVars>
          <dgm:bulletEnabled val="1"/>
        </dgm:presLayoutVars>
      </dgm:prSet>
      <dgm:spPr/>
      <dgm:t>
        <a:bodyPr/>
        <a:lstStyle/>
        <a:p>
          <a:endParaRPr lang="en-US"/>
        </a:p>
      </dgm:t>
    </dgm:pt>
    <dgm:pt modelId="{09A57362-2CC6-4D02-9AF2-DBADF72251C0}" type="pres">
      <dgm:prSet presAssocID="{5EE3A18B-A574-4121-8091-AF015B465429}" presName="sp" presStyleCnt="0"/>
      <dgm:spPr/>
    </dgm:pt>
    <dgm:pt modelId="{43C76C1A-A991-4D57-A586-96713FC28410}" type="pres">
      <dgm:prSet presAssocID="{A66061F3-707C-4AAA-9900-13BD116F60F0}" presName="arrowAndChildren" presStyleCnt="0"/>
      <dgm:spPr/>
    </dgm:pt>
    <dgm:pt modelId="{2C4BA4EA-8DB1-4FE5-91E3-CD361EA71CED}" type="pres">
      <dgm:prSet presAssocID="{A66061F3-707C-4AAA-9900-13BD116F60F0}" presName="parentTextArrow" presStyleLbl="node1" presStyleIdx="4" presStyleCnt="5"/>
      <dgm:spPr/>
      <dgm:t>
        <a:bodyPr/>
        <a:lstStyle/>
        <a:p>
          <a:endParaRPr lang="en-US"/>
        </a:p>
      </dgm:t>
    </dgm:pt>
  </dgm:ptLst>
  <dgm:cxnLst>
    <dgm:cxn modelId="{99AA4D0C-DD3A-494D-AD4C-ACAE8461CB3E}" type="presOf" srcId="{99FC25D3-D702-405C-95EE-B76678F0844D}" destId="{BDFA300D-E81E-426F-82E2-EAB55087D8D2}" srcOrd="0" destOrd="0" presId="urn:microsoft.com/office/officeart/2005/8/layout/process4"/>
    <dgm:cxn modelId="{F81659EB-775D-42A4-B24B-27397CAA9423}" type="presOf" srcId="{A66061F3-707C-4AAA-9900-13BD116F60F0}" destId="{2C4BA4EA-8DB1-4FE5-91E3-CD361EA71CED}" srcOrd="0" destOrd="0" presId="urn:microsoft.com/office/officeart/2005/8/layout/process4"/>
    <dgm:cxn modelId="{C5A68BD5-F84F-4131-AC09-9BBA20A86026}" srcId="{445D8947-6C76-4DD2-974E-C984A98A36C8}" destId="{A66061F3-707C-4AAA-9900-13BD116F60F0}" srcOrd="0" destOrd="0" parTransId="{0DB2C967-4501-430F-B177-47DFFB1C6868}" sibTransId="{5EE3A18B-A574-4121-8091-AF015B465429}"/>
    <dgm:cxn modelId="{F66D2344-CCC4-45F6-97EC-CFFD5949A551}" srcId="{445D8947-6C76-4DD2-974E-C984A98A36C8}" destId="{2EFDCAEF-DAF7-4E1B-84AF-1E2EA3DCC5B8}" srcOrd="2" destOrd="0" parTransId="{FB29097C-ED3A-464F-A96E-4B3FD2295247}" sibTransId="{34CE1CEC-2FA0-4F45-A52C-1495C92FED45}"/>
    <dgm:cxn modelId="{81CC4D00-C9F7-4D22-825C-8CE62F943F41}" type="presOf" srcId="{2EFDCAEF-DAF7-4E1B-84AF-1E2EA3DCC5B8}" destId="{49DB797E-DD20-4E84-960D-64AC18CFAF8D}" srcOrd="0" destOrd="0" presId="urn:microsoft.com/office/officeart/2005/8/layout/process4"/>
    <dgm:cxn modelId="{3A03386D-1918-4072-A8BA-3B4B3AFB2BBD}" type="presOf" srcId="{2EFDCAEF-DAF7-4E1B-84AF-1E2EA3DCC5B8}" destId="{E8795A1D-BD4B-44BE-8E96-2D2FB95972D2}" srcOrd="1" destOrd="0" presId="urn:microsoft.com/office/officeart/2005/8/layout/process4"/>
    <dgm:cxn modelId="{20EAC9AF-8454-40A9-BCDF-38D16A2D45F8}" type="presOf" srcId="{445D8947-6C76-4DD2-974E-C984A98A36C8}" destId="{0C26D3F1-425D-4888-9A4E-5A9C0F1D04AE}" srcOrd="0" destOrd="0" presId="urn:microsoft.com/office/officeart/2005/8/layout/process4"/>
    <dgm:cxn modelId="{60C172A1-52C1-4C64-9975-F75572911EA2}" srcId="{3DFB16EE-0327-4F03-BC8A-F811DA92C9B4}" destId="{3A39253E-5AA1-4ECA-ABD0-DCBFD2CF11FB}" srcOrd="0" destOrd="0" parTransId="{0BBCC022-1E96-495A-952D-731E4357C292}" sibTransId="{94B0CA4C-1298-4A91-BE3C-59E7EE15431F}"/>
    <dgm:cxn modelId="{ABC0E992-025E-4EB1-951A-E74213A6DC47}" type="presOf" srcId="{23DBC0B8-A175-4866-8B88-5FD7498FDF65}" destId="{15B18456-6AEA-4A4B-8AC3-FC2B42F4AEEE}" srcOrd="0" destOrd="0" presId="urn:microsoft.com/office/officeart/2005/8/layout/process4"/>
    <dgm:cxn modelId="{478FEA67-EA81-4916-B415-80791AD7541C}" type="presOf" srcId="{4DAA50F1-6719-4046-8232-DBE9B2F41861}" destId="{5EE0450C-1CC9-4F18-9D86-3323370491EC}" srcOrd="0" destOrd="0" presId="urn:microsoft.com/office/officeart/2005/8/layout/process4"/>
    <dgm:cxn modelId="{D7E7B091-F393-4BFC-A9A3-44891F7F791C}" type="presOf" srcId="{3DFB16EE-0327-4F03-BC8A-F811DA92C9B4}" destId="{55C7927C-2481-432D-BA46-13394929239B}" srcOrd="1" destOrd="0" presId="urn:microsoft.com/office/officeart/2005/8/layout/process4"/>
    <dgm:cxn modelId="{CA09871E-9534-4177-9F5E-FB7E8653CA9B}" srcId="{2EFDCAEF-DAF7-4E1B-84AF-1E2EA3DCC5B8}" destId="{AB32492F-0C35-4ABB-B588-EAAFCECD8383}" srcOrd="0" destOrd="0" parTransId="{297E9B2A-6A9C-427A-A9A5-1CBF88D941EB}" sibTransId="{24EC32BE-F206-45DD-9CC5-ACEEE1033A38}"/>
    <dgm:cxn modelId="{71726B2F-CB79-4FFE-965D-AFEC2FA62D07}" type="presOf" srcId="{3DFB16EE-0327-4F03-BC8A-F811DA92C9B4}" destId="{43E1C0FA-1477-44AB-B608-C5952EDF7B99}" srcOrd="0" destOrd="0" presId="urn:microsoft.com/office/officeart/2005/8/layout/process4"/>
    <dgm:cxn modelId="{0D578BC2-E4F1-4255-B40D-1843ECE387AA}" srcId="{445D8947-6C76-4DD2-974E-C984A98A36C8}" destId="{3DFB16EE-0327-4F03-BC8A-F811DA92C9B4}" srcOrd="1" destOrd="0" parTransId="{8323E5C9-C768-4262-831E-2826E124A309}" sibTransId="{7A3F1F24-D2D5-489B-BC90-CD4142050C78}"/>
    <dgm:cxn modelId="{0FD6979E-3F5D-493C-B60A-F007436C14AD}" type="presOf" srcId="{3A39253E-5AA1-4ECA-ABD0-DCBFD2CF11FB}" destId="{C6B89849-AD32-4D6E-920A-49369C595086}" srcOrd="0" destOrd="0" presId="urn:microsoft.com/office/officeart/2005/8/layout/process4"/>
    <dgm:cxn modelId="{91BF47B9-95CA-4CC9-984D-8BB8C650C552}" srcId="{4DAA50F1-6719-4046-8232-DBE9B2F41861}" destId="{23DBC0B8-A175-4866-8B88-5FD7498FDF65}" srcOrd="0" destOrd="0" parTransId="{DA7F125C-6079-4A56-96B9-A22416745613}" sibTransId="{F42C414E-C227-434D-A3CF-F5A65EBA81A1}"/>
    <dgm:cxn modelId="{F562C2E5-8C95-4477-9652-A9825E764926}" srcId="{445D8947-6C76-4DD2-974E-C984A98A36C8}" destId="{99FC25D3-D702-405C-95EE-B76678F0844D}" srcOrd="3" destOrd="0" parTransId="{172A7A3F-E189-4DEC-9E15-CC129A5AB521}" sibTransId="{20CFD27D-7789-4BDE-B178-E1A871E41AD5}"/>
    <dgm:cxn modelId="{817DAB35-98BD-4CAF-B609-7801B8BFDEBD}" type="presOf" srcId="{4DAA50F1-6719-4046-8232-DBE9B2F41861}" destId="{611F61EA-0C7E-475A-8219-3780E36EA0CF}" srcOrd="1" destOrd="0" presId="urn:microsoft.com/office/officeart/2005/8/layout/process4"/>
    <dgm:cxn modelId="{6B70FE61-C95F-4ADE-B174-EA5FB95C27BA}" type="presOf" srcId="{AB32492F-0C35-4ABB-B588-EAAFCECD8383}" destId="{94EA3EAC-5FC5-4AB9-B99C-403AE581D545}" srcOrd="0" destOrd="0" presId="urn:microsoft.com/office/officeart/2005/8/layout/process4"/>
    <dgm:cxn modelId="{4EF32DD6-26B2-4B72-8D36-6D4E488C7DC5}" srcId="{445D8947-6C76-4DD2-974E-C984A98A36C8}" destId="{4DAA50F1-6719-4046-8232-DBE9B2F41861}" srcOrd="4" destOrd="0" parTransId="{4A3E0A54-6FBF-4161-A961-4342B6221D1F}" sibTransId="{EB9B6D24-E93B-476F-BF0B-8F64A590EFAF}"/>
    <dgm:cxn modelId="{AACA6581-1364-4789-84AE-E0C426DDE924}" type="presParOf" srcId="{0C26D3F1-425D-4888-9A4E-5A9C0F1D04AE}" destId="{2CB1B17F-9751-42A6-B74F-174F7E0C94EA}" srcOrd="0" destOrd="0" presId="urn:microsoft.com/office/officeart/2005/8/layout/process4"/>
    <dgm:cxn modelId="{6EA06402-ACE0-4B62-973D-AC82E3D4C078}" type="presParOf" srcId="{2CB1B17F-9751-42A6-B74F-174F7E0C94EA}" destId="{5EE0450C-1CC9-4F18-9D86-3323370491EC}" srcOrd="0" destOrd="0" presId="urn:microsoft.com/office/officeart/2005/8/layout/process4"/>
    <dgm:cxn modelId="{ED714108-D6AC-4FAA-8C67-3F617F9B050D}" type="presParOf" srcId="{2CB1B17F-9751-42A6-B74F-174F7E0C94EA}" destId="{611F61EA-0C7E-475A-8219-3780E36EA0CF}" srcOrd="1" destOrd="0" presId="urn:microsoft.com/office/officeart/2005/8/layout/process4"/>
    <dgm:cxn modelId="{0545474F-0FC7-4C1B-8AE7-368C1C05AD10}" type="presParOf" srcId="{2CB1B17F-9751-42A6-B74F-174F7E0C94EA}" destId="{76279379-0C0C-4573-8B78-7BD4DB9D2348}" srcOrd="2" destOrd="0" presId="urn:microsoft.com/office/officeart/2005/8/layout/process4"/>
    <dgm:cxn modelId="{D2A00565-C453-4B09-AA7D-C0073CB20B4F}" type="presParOf" srcId="{76279379-0C0C-4573-8B78-7BD4DB9D2348}" destId="{15B18456-6AEA-4A4B-8AC3-FC2B42F4AEEE}" srcOrd="0" destOrd="0" presId="urn:microsoft.com/office/officeart/2005/8/layout/process4"/>
    <dgm:cxn modelId="{8D83BF47-C4CC-4D17-92BC-BA32365E99D8}" type="presParOf" srcId="{0C26D3F1-425D-4888-9A4E-5A9C0F1D04AE}" destId="{3E069D35-C728-4B9B-BA6D-97B2A4A34EF3}" srcOrd="1" destOrd="0" presId="urn:microsoft.com/office/officeart/2005/8/layout/process4"/>
    <dgm:cxn modelId="{B5491836-CF10-4D0E-8B3E-A290F31A152E}" type="presParOf" srcId="{0C26D3F1-425D-4888-9A4E-5A9C0F1D04AE}" destId="{33BC1174-A21A-435F-9F60-7416A7447030}" srcOrd="2" destOrd="0" presId="urn:microsoft.com/office/officeart/2005/8/layout/process4"/>
    <dgm:cxn modelId="{00E1CF65-004D-4A71-A739-50F838180D56}" type="presParOf" srcId="{33BC1174-A21A-435F-9F60-7416A7447030}" destId="{BDFA300D-E81E-426F-82E2-EAB55087D8D2}" srcOrd="0" destOrd="0" presId="urn:microsoft.com/office/officeart/2005/8/layout/process4"/>
    <dgm:cxn modelId="{3BE3C77E-0232-4FB8-8065-07860C527EBC}" type="presParOf" srcId="{0C26D3F1-425D-4888-9A4E-5A9C0F1D04AE}" destId="{04522E45-F19F-4ECF-8F86-51348C560327}" srcOrd="3" destOrd="0" presId="urn:microsoft.com/office/officeart/2005/8/layout/process4"/>
    <dgm:cxn modelId="{6095EDF5-C890-4991-A0E9-40239567AED1}" type="presParOf" srcId="{0C26D3F1-425D-4888-9A4E-5A9C0F1D04AE}" destId="{6FA3F2A5-618C-4F84-9EDD-CC9708CA0424}" srcOrd="4" destOrd="0" presId="urn:microsoft.com/office/officeart/2005/8/layout/process4"/>
    <dgm:cxn modelId="{49B45A65-E867-485D-AC3D-E0903709FD11}" type="presParOf" srcId="{6FA3F2A5-618C-4F84-9EDD-CC9708CA0424}" destId="{49DB797E-DD20-4E84-960D-64AC18CFAF8D}" srcOrd="0" destOrd="0" presId="urn:microsoft.com/office/officeart/2005/8/layout/process4"/>
    <dgm:cxn modelId="{1945B294-8D5A-4573-BDE7-416BF26065E4}" type="presParOf" srcId="{6FA3F2A5-618C-4F84-9EDD-CC9708CA0424}" destId="{E8795A1D-BD4B-44BE-8E96-2D2FB95972D2}" srcOrd="1" destOrd="0" presId="urn:microsoft.com/office/officeart/2005/8/layout/process4"/>
    <dgm:cxn modelId="{4D0BF6A7-BFF3-455C-99DB-DF01C605E975}" type="presParOf" srcId="{6FA3F2A5-618C-4F84-9EDD-CC9708CA0424}" destId="{45901A83-F80A-42D8-944A-BD75FAD794B7}" srcOrd="2" destOrd="0" presId="urn:microsoft.com/office/officeart/2005/8/layout/process4"/>
    <dgm:cxn modelId="{D2E6FD8F-BF99-43FD-9804-89D006BD7098}" type="presParOf" srcId="{45901A83-F80A-42D8-944A-BD75FAD794B7}" destId="{94EA3EAC-5FC5-4AB9-B99C-403AE581D545}" srcOrd="0" destOrd="0" presId="urn:microsoft.com/office/officeart/2005/8/layout/process4"/>
    <dgm:cxn modelId="{E9457D61-C981-41E9-ACA9-1688C654340F}" type="presParOf" srcId="{0C26D3F1-425D-4888-9A4E-5A9C0F1D04AE}" destId="{73CE9B84-AE7D-4E62-BA0F-B44E8BE0D8EB}" srcOrd="5" destOrd="0" presId="urn:microsoft.com/office/officeart/2005/8/layout/process4"/>
    <dgm:cxn modelId="{E02710D5-F7A6-49EB-A399-1BE26135962C}" type="presParOf" srcId="{0C26D3F1-425D-4888-9A4E-5A9C0F1D04AE}" destId="{F1E21141-6659-4991-BC84-26B633BEAF55}" srcOrd="6" destOrd="0" presId="urn:microsoft.com/office/officeart/2005/8/layout/process4"/>
    <dgm:cxn modelId="{144CE805-4708-4D2F-8206-9007AE92034E}" type="presParOf" srcId="{F1E21141-6659-4991-BC84-26B633BEAF55}" destId="{43E1C0FA-1477-44AB-B608-C5952EDF7B99}" srcOrd="0" destOrd="0" presId="urn:microsoft.com/office/officeart/2005/8/layout/process4"/>
    <dgm:cxn modelId="{3C763C18-C241-47A0-AFB0-CE4034D62C44}" type="presParOf" srcId="{F1E21141-6659-4991-BC84-26B633BEAF55}" destId="{55C7927C-2481-432D-BA46-13394929239B}" srcOrd="1" destOrd="0" presId="urn:microsoft.com/office/officeart/2005/8/layout/process4"/>
    <dgm:cxn modelId="{E0BAEDF6-0B92-462A-A02E-B20B0F7939C8}" type="presParOf" srcId="{F1E21141-6659-4991-BC84-26B633BEAF55}" destId="{A79FC8CB-295B-4DC5-8641-2998AF49DDF6}" srcOrd="2" destOrd="0" presId="urn:microsoft.com/office/officeart/2005/8/layout/process4"/>
    <dgm:cxn modelId="{9B5B2AE9-198B-44B2-A74A-EACF017D9F07}" type="presParOf" srcId="{A79FC8CB-295B-4DC5-8641-2998AF49DDF6}" destId="{C6B89849-AD32-4D6E-920A-49369C595086}" srcOrd="0" destOrd="0" presId="urn:microsoft.com/office/officeart/2005/8/layout/process4"/>
    <dgm:cxn modelId="{43F09CED-2ED8-4DCB-AC8C-6F6F099D50FD}" type="presParOf" srcId="{0C26D3F1-425D-4888-9A4E-5A9C0F1D04AE}" destId="{09A57362-2CC6-4D02-9AF2-DBADF72251C0}" srcOrd="7" destOrd="0" presId="urn:microsoft.com/office/officeart/2005/8/layout/process4"/>
    <dgm:cxn modelId="{182D0E80-3D50-4B46-A54B-3D3534459DFE}" type="presParOf" srcId="{0C26D3F1-425D-4888-9A4E-5A9C0F1D04AE}" destId="{43C76C1A-A991-4D57-A586-96713FC28410}" srcOrd="8" destOrd="0" presId="urn:microsoft.com/office/officeart/2005/8/layout/process4"/>
    <dgm:cxn modelId="{F4B6B903-D32C-4E7C-978F-ECAC662C69A4}" type="presParOf" srcId="{43C76C1A-A991-4D57-A586-96713FC28410}" destId="{2C4BA4EA-8DB1-4FE5-91E3-CD361EA71CE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61EA-0C7E-475A-8219-3780E36EA0CF}">
      <dsp:nvSpPr>
        <dsp:cNvPr id="0" name=""/>
        <dsp:cNvSpPr/>
      </dsp:nvSpPr>
      <dsp:spPr>
        <a:xfrm>
          <a:off x="0" y="4580054"/>
          <a:ext cx="5111749" cy="7513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Show mastery</a:t>
          </a:r>
          <a:endParaRPr lang="en-US" sz="2800" b="1" kern="1200" dirty="0"/>
        </a:p>
      </dsp:txBody>
      <dsp:txXfrm>
        <a:off x="0" y="4580054"/>
        <a:ext cx="5111749" cy="405753"/>
      </dsp:txXfrm>
    </dsp:sp>
    <dsp:sp modelId="{15B18456-6AEA-4A4B-8AC3-FC2B42F4AEEE}">
      <dsp:nvSpPr>
        <dsp:cNvPr id="0" name=""/>
        <dsp:cNvSpPr/>
      </dsp:nvSpPr>
      <dsp:spPr>
        <a:xfrm>
          <a:off x="0" y="4970780"/>
          <a:ext cx="5111749" cy="34564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b="1" kern="1200" dirty="0" smtClean="0"/>
            <a:t>Quizzes</a:t>
          </a:r>
          <a:endParaRPr lang="en-US" sz="2800" b="1" kern="1200" dirty="0"/>
        </a:p>
      </dsp:txBody>
      <dsp:txXfrm>
        <a:off x="0" y="4970780"/>
        <a:ext cx="5111749" cy="345642"/>
      </dsp:txXfrm>
    </dsp:sp>
    <dsp:sp modelId="{BDFA300D-E81E-426F-82E2-EAB55087D8D2}">
      <dsp:nvSpPr>
        <dsp:cNvPr id="0" name=""/>
        <dsp:cNvSpPr/>
      </dsp:nvSpPr>
      <dsp:spPr>
        <a:xfrm rot="10800000">
          <a:off x="0" y="3435678"/>
          <a:ext cx="5111749" cy="1155647"/>
        </a:xfrm>
        <a:prstGeom prst="upArrowCallou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Check knowledge in lecture</a:t>
          </a:r>
          <a:endParaRPr lang="en-US" sz="2800" b="1" kern="1200" dirty="0"/>
        </a:p>
      </dsp:txBody>
      <dsp:txXfrm rot="10800000">
        <a:off x="0" y="3435678"/>
        <a:ext cx="5111749" cy="750905"/>
      </dsp:txXfrm>
    </dsp:sp>
    <dsp:sp modelId="{E8795A1D-BD4B-44BE-8E96-2D2FB95972D2}">
      <dsp:nvSpPr>
        <dsp:cNvPr id="0" name=""/>
        <dsp:cNvSpPr/>
      </dsp:nvSpPr>
      <dsp:spPr>
        <a:xfrm rot="10800000">
          <a:off x="0" y="2291302"/>
          <a:ext cx="5111749" cy="1155647"/>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Recall the chapter </a:t>
          </a:r>
          <a:endParaRPr lang="en-US" sz="2800" b="1" kern="1200" dirty="0"/>
        </a:p>
      </dsp:txBody>
      <dsp:txXfrm rot="-10800000">
        <a:off x="0" y="2291302"/>
        <a:ext cx="5111749" cy="405632"/>
      </dsp:txXfrm>
    </dsp:sp>
    <dsp:sp modelId="{94EA3EAC-5FC5-4AB9-B99C-403AE581D545}">
      <dsp:nvSpPr>
        <dsp:cNvPr id="0" name=""/>
        <dsp:cNvSpPr/>
      </dsp:nvSpPr>
      <dsp:spPr>
        <a:xfrm>
          <a:off x="0" y="2696934"/>
          <a:ext cx="5111749" cy="345538"/>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1" kern="1200" dirty="0" smtClean="0"/>
            <a:t>IDs</a:t>
          </a:r>
          <a:endParaRPr lang="en-US" sz="2000" b="1" kern="1200" dirty="0"/>
        </a:p>
      </dsp:txBody>
      <dsp:txXfrm>
        <a:off x="0" y="2696934"/>
        <a:ext cx="5111749" cy="345538"/>
      </dsp:txXfrm>
    </dsp:sp>
    <dsp:sp modelId="{55C7927C-2481-432D-BA46-13394929239B}">
      <dsp:nvSpPr>
        <dsp:cNvPr id="0" name=""/>
        <dsp:cNvSpPr/>
      </dsp:nvSpPr>
      <dsp:spPr>
        <a:xfrm rot="10800000">
          <a:off x="0" y="1146925"/>
          <a:ext cx="5111749" cy="1155647"/>
        </a:xfrm>
        <a:prstGeom prst="upArrowCallou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Recall the chapter </a:t>
          </a:r>
          <a:endParaRPr lang="en-US" sz="2800" b="1" kern="1200" dirty="0"/>
        </a:p>
      </dsp:txBody>
      <dsp:txXfrm rot="-10800000">
        <a:off x="0" y="1146925"/>
        <a:ext cx="5111749" cy="405632"/>
      </dsp:txXfrm>
    </dsp:sp>
    <dsp:sp modelId="{C6B89849-AD32-4D6E-920A-49369C595086}">
      <dsp:nvSpPr>
        <dsp:cNvPr id="0" name=""/>
        <dsp:cNvSpPr/>
      </dsp:nvSpPr>
      <dsp:spPr>
        <a:xfrm>
          <a:off x="0" y="1552558"/>
          <a:ext cx="5111749" cy="345538"/>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b="1" kern="1200" dirty="0" smtClean="0"/>
            <a:t>Questions</a:t>
          </a:r>
          <a:endParaRPr lang="en-US" sz="2800" b="1" kern="1200" dirty="0"/>
        </a:p>
      </dsp:txBody>
      <dsp:txXfrm>
        <a:off x="0" y="1552558"/>
        <a:ext cx="5111749" cy="345538"/>
      </dsp:txXfrm>
    </dsp:sp>
    <dsp:sp modelId="{2C4BA4EA-8DB1-4FE5-91E3-CD361EA71CED}">
      <dsp:nvSpPr>
        <dsp:cNvPr id="0" name=""/>
        <dsp:cNvSpPr/>
      </dsp:nvSpPr>
      <dsp:spPr>
        <a:xfrm rot="10800000">
          <a:off x="0" y="2549"/>
          <a:ext cx="5111749" cy="1155647"/>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READ the chapter and take notes for KNOWLEDGE</a:t>
          </a:r>
          <a:endParaRPr lang="en-US" sz="2800" b="1" kern="1200" dirty="0"/>
        </a:p>
      </dsp:txBody>
      <dsp:txXfrm rot="10800000">
        <a:off x="0" y="2549"/>
        <a:ext cx="5111749" cy="7509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808F5D1-C69C-47CC-B50A-8F66BF10B700}" type="datetimeFigureOut">
              <a:rPr lang="en-US" smtClean="0"/>
              <a:pPr/>
              <a:t>4/18/2013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56B448-FEE3-46A9-91CD-FD6DF5114560}" type="slidenum">
              <a:rPr lang="en-US" smtClean="0"/>
              <a:pPr/>
              <a:t>‹#›</a:t>
            </a:fld>
            <a:endParaRPr lang="en-US" dirty="0"/>
          </a:p>
        </p:txBody>
      </p:sp>
    </p:spTree>
    <p:extLst>
      <p:ext uri="{BB962C8B-B14F-4D97-AF65-F5344CB8AC3E}">
        <p14:creationId xmlns:p14="http://schemas.microsoft.com/office/powerpoint/2010/main" val="80889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56B448-FEE3-46A9-91CD-FD6DF5114560}" type="slidenum">
              <a:rPr lang="en-US" smtClean="0"/>
              <a:pPr/>
              <a:t>1</a:t>
            </a:fld>
            <a:endParaRPr lang="en-US" dirty="0"/>
          </a:p>
        </p:txBody>
      </p:sp>
    </p:spTree>
    <p:extLst>
      <p:ext uri="{BB962C8B-B14F-4D97-AF65-F5344CB8AC3E}">
        <p14:creationId xmlns:p14="http://schemas.microsoft.com/office/powerpoint/2010/main" val="86771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6B448-FEE3-46A9-91CD-FD6DF511456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6B448-FEE3-46A9-91CD-FD6DF5114560}"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892AD-BF8A-4713-B045-18772F6BF3E6}" type="slidenum">
              <a:rPr lang="en-US"/>
              <a:pPr/>
              <a:t>13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88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97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4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84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750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880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5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99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805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66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9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5D2EA-9AAD-420D-8F67-04BA5EA82546}" type="datetimeFigureOut">
              <a:rPr lang="en-US" smtClean="0"/>
              <a:pPr/>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F0B10-1FC4-48AD-9D99-370C86C5E5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5D2EA-9AAD-420D-8F67-04BA5EA82546}" type="datetimeFigureOut">
              <a:rPr lang="en-US" smtClean="0"/>
              <a:pPr/>
              <a:t>4/18/2013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F0B10-1FC4-48AD-9D99-370C86C5E5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76955-E16E-4795-AA8D-350B7081FBEA}" type="datetimeFigureOut">
              <a:rPr lang="en-US" smtClean="0">
                <a:solidFill>
                  <a:prstClr val="black">
                    <a:tint val="75000"/>
                  </a:prstClr>
                </a:solidFill>
              </a:rPr>
              <a:pPr/>
              <a:t>4/18/2013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324C9-1914-4E54-BD80-78560D3342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94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wT_A9PFOY1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youtube.com/watch?v=W7-m3FEm5VA" TargetMode="Externa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www.bing.com/videos/watch/video/womens-roles-shift-in-the-1950s/17wwxgnm4?q=motherhood+parenting&amp;rel=MSN&amp;cpkey=3335275a-fc8a-45ba-a4ae-f9eede26f885%7cmotherhood+parenting%7cMSN%7c%7c" TargetMode="External"/><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www.youtube.com/watch?v=gj0Rz-uP4Mk" TargetMode="External"/><Relationship Id="rId7" Type="http://schemas.openxmlformats.org/officeDocument/2006/relationships/image" Target="../media/image39.jpeg"/><Relationship Id="rId2" Type="http://schemas.openxmlformats.org/officeDocument/2006/relationships/hyperlink" Target="http://www.youtube.com/watch?v=WQiIMuOKIzY" TargetMode="Externa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istory.com/topics/1950s/videos#little-rock-9"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FFFFFF"/>
                </a:solidFill>
              </a:rPr>
              <a:t>The 1950s</a:t>
            </a:r>
            <a:endParaRPr lang="en-US" dirty="0">
              <a:solidFill>
                <a:srgbClr val="FFFFFF"/>
              </a:solidFill>
            </a:endParaRPr>
          </a:p>
        </p:txBody>
      </p:sp>
      <p:sp>
        <p:nvSpPr>
          <p:cNvPr id="6" name="Content Placeholder 5"/>
          <p:cNvSpPr>
            <a:spLocks noGrp="1"/>
          </p:cNvSpPr>
          <p:nvPr>
            <p:ph idx="1"/>
          </p:nvPr>
        </p:nvSpPr>
        <p:spPr>
          <a:solidFill>
            <a:srgbClr val="00B050"/>
          </a:solidFill>
        </p:spPr>
        <p:txBody>
          <a:bodyPr>
            <a:normAutofit/>
          </a:bodyPr>
          <a:lstStyle/>
          <a:p>
            <a:r>
              <a:rPr lang="en-US" sz="3200" dirty="0" smtClean="0">
                <a:solidFill>
                  <a:srgbClr val="FFFFFF"/>
                </a:solidFill>
              </a:rPr>
              <a:t>Get out a pen/pencil and all three HW.</a:t>
            </a:r>
          </a:p>
          <a:p>
            <a:r>
              <a:rPr lang="en-US" dirty="0" smtClean="0">
                <a:solidFill>
                  <a:srgbClr val="FFFFFF"/>
                </a:solidFill>
              </a:rPr>
              <a:t>Check last night’s HW (questions) with your partner in a different color pen/marker, etc.</a:t>
            </a:r>
          </a:p>
          <a:p>
            <a:endParaRPr lang="en-US" sz="3200" dirty="0">
              <a:solidFill>
                <a:srgbClr val="FFFFFF"/>
              </a:solidFill>
            </a:endParaRPr>
          </a:p>
          <a:p>
            <a:pPr marL="0" indent="0">
              <a:buNone/>
            </a:pPr>
            <a:r>
              <a:rPr lang="en-US" dirty="0" smtClean="0">
                <a:solidFill>
                  <a:srgbClr val="FFFFFF"/>
                </a:solidFill>
              </a:rPr>
              <a:t>HW:</a:t>
            </a:r>
          </a:p>
          <a:p>
            <a:pPr marL="0" indent="0">
              <a:buNone/>
            </a:pPr>
            <a:r>
              <a:rPr lang="en-US" sz="3200" dirty="0" smtClean="0">
                <a:solidFill>
                  <a:srgbClr val="FFFFFF"/>
                </a:solidFill>
              </a:rPr>
              <a:t>-Tuesday: Flashcards</a:t>
            </a:r>
          </a:p>
          <a:p>
            <a:pPr marL="0" indent="0">
              <a:buNone/>
            </a:pPr>
            <a:r>
              <a:rPr lang="en-US" dirty="0" smtClean="0">
                <a:solidFill>
                  <a:srgbClr val="FFFFFF"/>
                </a:solidFill>
              </a:rPr>
              <a:t>-Weds: </a:t>
            </a:r>
            <a:r>
              <a:rPr lang="en-US" sz="3200" dirty="0" smtClean="0">
                <a:solidFill>
                  <a:srgbClr val="FFFFFF"/>
                </a:solidFill>
              </a:rPr>
              <a:t>FRQ</a:t>
            </a:r>
            <a:endParaRPr lang="en-US" sz="3200" dirty="0">
              <a:solidFill>
                <a:srgbClr val="FFFFFF"/>
              </a:solidFill>
            </a:endParaRPr>
          </a:p>
        </p:txBody>
      </p:sp>
      <p:sp>
        <p:nvSpPr>
          <p:cNvPr id="5" name="Text Placeholder 4"/>
          <p:cNvSpPr>
            <a:spLocks noGrp="1"/>
          </p:cNvSpPr>
          <p:nvPr>
            <p:ph type="body" idx="4294967295"/>
          </p:nvPr>
        </p:nvSpPr>
        <p:spPr>
          <a:xfrm>
            <a:off x="0" y="762000"/>
            <a:ext cx="4040188" cy="639763"/>
          </a:xfrm>
        </p:spPr>
        <p:txBody>
          <a:bodyPr/>
          <a:lstStyle/>
          <a:p>
            <a:pPr marL="0" indent="0">
              <a:buNone/>
            </a:pPr>
            <a:r>
              <a:rPr lang="en-US" dirty="0" smtClean="0">
                <a:solidFill>
                  <a:srgbClr val="FFFFFF"/>
                </a:solidFill>
              </a:rPr>
              <a:t>Do Now</a:t>
            </a:r>
            <a:endParaRPr lang="en-US" dirty="0">
              <a:solidFill>
                <a:srgbClr val="FFFFFF"/>
              </a:solidFill>
            </a:endParaRPr>
          </a:p>
        </p:txBody>
      </p:sp>
    </p:spTree>
    <p:extLst>
      <p:ext uri="{BB962C8B-B14F-4D97-AF65-F5344CB8AC3E}">
        <p14:creationId xmlns:p14="http://schemas.microsoft.com/office/powerpoint/2010/main" val="2015504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normAutofit fontScale="90000"/>
          </a:bodyPr>
          <a:lstStyle/>
          <a:p>
            <a:r>
              <a:rPr lang="en-US" dirty="0" smtClean="0"/>
              <a:t>1950s: Milestones in Civil Rights</a:t>
            </a:r>
            <a:endParaRPr lang="en-US" dirty="0"/>
          </a:p>
        </p:txBody>
      </p:sp>
      <p:sp>
        <p:nvSpPr>
          <p:cNvPr id="3" name="Content Placeholder 2"/>
          <p:cNvSpPr>
            <a:spLocks noGrp="1"/>
          </p:cNvSpPr>
          <p:nvPr>
            <p:ph sz="half" idx="1"/>
          </p:nvPr>
        </p:nvSpPr>
        <p:spPr>
          <a:xfrm>
            <a:off x="152400" y="838200"/>
            <a:ext cx="3962400" cy="5486400"/>
          </a:xfrm>
          <a:solidFill>
            <a:srgbClr val="7030A0"/>
          </a:solidFill>
        </p:spPr>
        <p:txBody>
          <a:bodyPr>
            <a:normAutofit fontScale="85000" lnSpcReduction="20000"/>
          </a:bodyPr>
          <a:lstStyle/>
          <a:p>
            <a:pPr marL="0" indent="0">
              <a:buNone/>
            </a:pPr>
            <a:r>
              <a:rPr lang="en-US" dirty="0" smtClean="0"/>
              <a:t>Dr. Martin Luther King, Jr.</a:t>
            </a:r>
          </a:p>
          <a:p>
            <a:r>
              <a:rPr lang="en-US" dirty="0" smtClean="0"/>
              <a:t>Dr. King’s goal was a peaceful integration of the races in all areas of society</a:t>
            </a:r>
          </a:p>
          <a:p>
            <a:r>
              <a:rPr lang="en-US" dirty="0" smtClean="0"/>
              <a:t>King’s theory of nonviolent civil disobedience was influenced by the writings of Henry David Thoreau</a:t>
            </a:r>
          </a:p>
          <a:p>
            <a:r>
              <a:rPr lang="en-US" dirty="0" smtClean="0"/>
              <a:t>Was head of the Southern Christian Leadership Conference (SCLC)</a:t>
            </a:r>
          </a:p>
          <a:p>
            <a:r>
              <a:rPr lang="en-US" dirty="0" smtClean="0"/>
              <a:t>On Dec. 1, 1955, Rosa Parks refused to give up her bus seat to a White passenger </a:t>
            </a:r>
            <a:r>
              <a:rPr lang="en-US" dirty="0" smtClean="0">
                <a:sym typeface="Wingdings" pitchFamily="2" charset="2"/>
              </a:rPr>
              <a:t> her refusal helped galvanize the Montgomery Bus Boycott led by Dr. King</a:t>
            </a:r>
            <a:endParaRPr lang="en-US" dirty="0"/>
          </a:p>
        </p:txBody>
      </p:sp>
      <p:pic>
        <p:nvPicPr>
          <p:cNvPr id="9218" name="Picture 2" descr="http://www.addictinginfo.org/wp-content/uploads/2012/01/mlk-j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19200"/>
            <a:ext cx="446048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
            <a:ext cx="2819400" cy="6172200"/>
          </a:xfrm>
          <a:solidFill>
            <a:srgbClr val="0070C0"/>
          </a:solidFill>
        </p:spPr>
        <p:txBody>
          <a:bodyPr>
            <a:normAutofit lnSpcReduction="10000"/>
          </a:bodyPr>
          <a:lstStyle/>
          <a:p>
            <a:pPr marL="0" indent="0">
              <a:buNone/>
            </a:pPr>
            <a:r>
              <a:rPr lang="en-US" dirty="0"/>
              <a:t>Sit In movement</a:t>
            </a:r>
            <a:endParaRPr lang="en-US" dirty="0" smtClean="0"/>
          </a:p>
          <a:p>
            <a:r>
              <a:rPr lang="en-US" dirty="0" smtClean="0"/>
              <a:t>Students staged sit-ins in Greensboro, NC in 1960 to protest segregation in public facilities</a:t>
            </a:r>
          </a:p>
          <a:p>
            <a:r>
              <a:rPr lang="en-US" dirty="0" smtClean="0"/>
              <a:t>The sit-ins provided an excellent example of nonviolent civil disobedience</a:t>
            </a:r>
            <a:endParaRPr lang="en-US" dirty="0"/>
          </a:p>
        </p:txBody>
      </p:sp>
      <p:pic>
        <p:nvPicPr>
          <p:cNvPr id="12290" name="Picture 2" descr="https://encrypted-tbn2.gstatic.com/images?q=tbn:ANd9GcSsfZYCx6GzV_wFaWmQLmHTxl_Qxoa-Feyz1qgVMhpjucA-nFo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124200" y="152400"/>
            <a:ext cx="3962400" cy="3088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greensborositins.files.wordpress.com/2010/11/sit-ins196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743200"/>
            <a:ext cx="557871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0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normAutofit fontScale="90000"/>
          </a:bodyPr>
          <a:lstStyle/>
          <a:p>
            <a:r>
              <a:rPr lang="en-US" dirty="0" smtClean="0"/>
              <a:t>1950s: Prosperity and Change</a:t>
            </a:r>
            <a:endParaRPr lang="en-US" dirty="0"/>
          </a:p>
        </p:txBody>
      </p:sp>
      <p:sp>
        <p:nvSpPr>
          <p:cNvPr id="3" name="Content Placeholder 2"/>
          <p:cNvSpPr>
            <a:spLocks noGrp="1"/>
          </p:cNvSpPr>
          <p:nvPr>
            <p:ph sz="half" idx="1"/>
          </p:nvPr>
        </p:nvSpPr>
        <p:spPr>
          <a:xfrm>
            <a:off x="152400" y="838200"/>
            <a:ext cx="3962400" cy="5486400"/>
          </a:xfrm>
          <a:solidFill>
            <a:srgbClr val="0070C0"/>
          </a:solidFill>
        </p:spPr>
        <p:txBody>
          <a:bodyPr>
            <a:normAutofit/>
          </a:bodyPr>
          <a:lstStyle/>
          <a:p>
            <a:pPr marL="0" indent="0">
              <a:buNone/>
            </a:pPr>
            <a:r>
              <a:rPr lang="en-US" dirty="0" smtClean="0"/>
              <a:t>The Affluent Society</a:t>
            </a:r>
          </a:p>
          <a:p>
            <a:r>
              <a:rPr lang="en-US" dirty="0" smtClean="0"/>
              <a:t>The decade after WWII was characterized by the following:</a:t>
            </a:r>
          </a:p>
          <a:p>
            <a:pPr lvl="1"/>
            <a:r>
              <a:rPr lang="en-US" dirty="0" smtClean="0"/>
              <a:t>Unprecedented prosperity</a:t>
            </a:r>
          </a:p>
          <a:p>
            <a:pPr lvl="1"/>
            <a:r>
              <a:rPr lang="en-US" dirty="0" smtClean="0"/>
              <a:t>A population explosion known as the baby boom</a:t>
            </a:r>
          </a:p>
          <a:p>
            <a:pPr lvl="1"/>
            <a:r>
              <a:rPr lang="en-US" dirty="0" smtClean="0"/>
              <a:t>Rapid and extensive suburbanization</a:t>
            </a:r>
          </a:p>
        </p:txBody>
      </p:sp>
      <p:pic>
        <p:nvPicPr>
          <p:cNvPr id="5" name="Picture 4" descr="USBirthrateChart"/>
          <p:cNvPicPr>
            <a:picLocks noChangeAspect="1" noChangeArrowheads="1"/>
          </p:cNvPicPr>
          <p:nvPr/>
        </p:nvPicPr>
        <p:blipFill>
          <a:blip r:embed="rId2">
            <a:lum bright="-24000" contrast="84000"/>
            <a:extLst>
              <a:ext uri="{28A0092B-C50C-407E-A947-70E740481C1C}">
                <a14:useLocalDpi xmlns:a14="http://schemas.microsoft.com/office/drawing/2010/main" val="0"/>
              </a:ext>
            </a:extLst>
          </a:blip>
          <a:srcRect t="2609"/>
          <a:stretch>
            <a:fillRect/>
          </a:stretch>
        </p:blipFill>
        <p:spPr bwMode="auto">
          <a:xfrm>
            <a:off x="4114799" y="960436"/>
            <a:ext cx="4970019" cy="29257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TV_Ad"/>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2467" t="1666"/>
          <a:stretch>
            <a:fillRect/>
          </a:stretch>
        </p:blipFill>
        <p:spPr bwMode="auto">
          <a:xfrm>
            <a:off x="4717759" y="762000"/>
            <a:ext cx="3764097" cy="566869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descr="Tupperware"/>
          <p:cNvPicPr>
            <a:picLocks noChangeAspect="1" noChangeArrowheads="1"/>
          </p:cNvPicPr>
          <p:nvPr/>
        </p:nvPicPr>
        <p:blipFill>
          <a:blip r:embed="rId4">
            <a:extLst>
              <a:ext uri="{28A0092B-C50C-407E-A947-70E740481C1C}">
                <a14:useLocalDpi xmlns:a14="http://schemas.microsoft.com/office/drawing/2010/main" val="0"/>
              </a:ext>
            </a:extLst>
          </a:blip>
          <a:srcRect r="8974"/>
          <a:stretch>
            <a:fillRect/>
          </a:stretch>
        </p:blipFill>
        <p:spPr bwMode="auto">
          <a:xfrm>
            <a:off x="4648200" y="960436"/>
            <a:ext cx="3581400" cy="557106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IronCurtainLook-Life-1952"/>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4419600" y="953508"/>
            <a:ext cx="4419600" cy="53045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Superman-195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5075" y="1169024"/>
            <a:ext cx="2787650" cy="456771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6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sz="half" idx="1"/>
          </p:nvPr>
        </p:nvSpPr>
        <p:spPr bwMode="auto">
          <a:xfrm>
            <a:off x="425383" y="304800"/>
            <a:ext cx="2615684" cy="537594"/>
          </a:xfrm>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73" tIns="43087" rIns="86173" bIns="43087" numCol="1" anchor="t" anchorCtr="0" compatLnSpc="1">
            <a:prstTxWarp prst="textNoShape">
              <a:avLst/>
            </a:prstTxWarp>
            <a:normAutofit fontScale="92500"/>
          </a:bodyPr>
          <a:lstStyle/>
          <a:p>
            <a:pPr algn="ctr">
              <a:buFontTx/>
              <a:buNone/>
            </a:pPr>
            <a:r>
              <a:rPr lang="en-US" sz="3000" b="1" dirty="0" smtClean="0">
                <a:latin typeface="+mj-lt"/>
              </a:rPr>
              <a:t>Suburban </a:t>
            </a:r>
            <a:r>
              <a:rPr lang="en-US" sz="3000" b="1" dirty="0">
                <a:latin typeface="+mj-lt"/>
              </a:rPr>
              <a:t>Living</a:t>
            </a:r>
          </a:p>
        </p:txBody>
      </p:sp>
      <p:sp>
        <p:nvSpPr>
          <p:cNvPr id="21515" name="Text Box 11"/>
          <p:cNvSpPr txBox="1">
            <a:spLocks noChangeArrowheads="1"/>
          </p:cNvSpPr>
          <p:nvPr/>
        </p:nvSpPr>
        <p:spPr bwMode="auto">
          <a:xfrm>
            <a:off x="2264973" y="6107906"/>
            <a:ext cx="6272231" cy="40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1434" tIns="45717" rIns="91434" bIns="45717">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endParaRPr lang="en-US" sz="2000" b="1" dirty="0">
              <a:effectLst>
                <a:outerShdw blurRad="38100" dist="38100" dir="2700000" algn="tl">
                  <a:srgbClr val="C0C0C0"/>
                </a:outerShdw>
              </a:effectLst>
              <a:latin typeface="Comic Sans MS" pitchFamily="66" charset="0"/>
            </a:endParaRPr>
          </a:p>
        </p:txBody>
      </p:sp>
      <p:sp>
        <p:nvSpPr>
          <p:cNvPr id="21518" name="Text Box 14"/>
          <p:cNvSpPr txBox="1">
            <a:spLocks noChangeArrowheads="1"/>
          </p:cNvSpPr>
          <p:nvPr/>
        </p:nvSpPr>
        <p:spPr bwMode="auto">
          <a:xfrm>
            <a:off x="3505200" y="3955798"/>
            <a:ext cx="5410200" cy="2585317"/>
          </a:xfrm>
          <a:prstGeom prst="rect">
            <a:avLst/>
          </a:prstGeom>
          <a:solidFill>
            <a:srgbClr val="009999"/>
          </a:solidFill>
          <a:ln>
            <a:noFill/>
          </a:ln>
          <a:effectLst/>
        </p:spPr>
        <p:txBody>
          <a:bodyPr wrap="square" lIns="91434" tIns="45717" rIns="91434" bIns="45717">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marL="342900" indent="-342900">
              <a:spcBef>
                <a:spcPct val="50000"/>
              </a:spcBef>
              <a:buFont typeface="Arial" pitchFamily="34" charset="0"/>
              <a:buChar char="•"/>
            </a:pPr>
            <a:r>
              <a:rPr lang="en-US" sz="2000" b="1" dirty="0">
                <a:effectLst>
                  <a:outerShdw blurRad="38100" dist="38100" dir="2700000" algn="tl">
                    <a:srgbClr val="000000">
                      <a:alpha val="43137"/>
                    </a:srgbClr>
                  </a:outerShdw>
                </a:effectLst>
                <a:latin typeface="+mj-lt"/>
              </a:rPr>
              <a:t>Levittown, L. I.: “The American Dream</a:t>
            </a:r>
            <a:r>
              <a:rPr lang="en-US" sz="2000" b="1" dirty="0" smtClean="0">
                <a:effectLst>
                  <a:outerShdw blurRad="38100" dist="38100" dir="2700000" algn="tl">
                    <a:srgbClr val="000000">
                      <a:alpha val="43137"/>
                    </a:srgbClr>
                  </a:outerShdw>
                </a:effectLst>
                <a:latin typeface="+mj-lt"/>
              </a:rPr>
              <a:t>”</a:t>
            </a:r>
          </a:p>
          <a:p>
            <a:pPr marL="342900" indent="-342900">
              <a:spcBef>
                <a:spcPct val="50000"/>
              </a:spcBef>
              <a:buFont typeface="Arial" pitchFamily="34" charset="0"/>
              <a:buChar char="•"/>
            </a:pPr>
            <a:r>
              <a:rPr lang="en-US" sz="2000" b="1" dirty="0">
                <a:effectLst>
                  <a:outerShdw blurRad="38100" dist="38100" dir="2700000" algn="tl">
                    <a:srgbClr val="000000">
                      <a:alpha val="43137"/>
                    </a:srgbClr>
                  </a:outerShdw>
                </a:effectLst>
                <a:latin typeface="+mj-lt"/>
              </a:rPr>
              <a:t>1949 </a:t>
            </a:r>
            <a:r>
              <a:rPr lang="en-US" sz="2000" b="1" dirty="0">
                <a:effectLst>
                  <a:outerShdw blurRad="38100" dist="38100" dir="2700000" algn="tl">
                    <a:srgbClr val="000000">
                      <a:alpha val="43137"/>
                    </a:srgbClr>
                  </a:outerShdw>
                </a:effectLst>
                <a:latin typeface="+mj-lt"/>
                <a:sym typeface="Wingdings" pitchFamily="2" charset="2"/>
              </a:rPr>
              <a:t></a:t>
            </a:r>
            <a:r>
              <a:rPr lang="en-US" sz="2000" b="1" dirty="0">
                <a:effectLst>
                  <a:outerShdw blurRad="38100" dist="38100" dir="2700000" algn="tl">
                    <a:srgbClr val="000000">
                      <a:alpha val="43137"/>
                    </a:srgbClr>
                  </a:outerShdw>
                </a:effectLst>
                <a:latin typeface="+mj-lt"/>
              </a:rPr>
              <a:t> William Levitt produced </a:t>
            </a:r>
            <a:r>
              <a:rPr lang="en-US" sz="2000" b="1" dirty="0" smtClean="0">
                <a:effectLst>
                  <a:outerShdw blurRad="38100" dist="38100" dir="2700000" algn="tl">
                    <a:srgbClr val="000000">
                      <a:alpha val="43137"/>
                    </a:srgbClr>
                  </a:outerShdw>
                </a:effectLst>
                <a:latin typeface="+mj-lt"/>
              </a:rPr>
              <a:t>150 </a:t>
            </a:r>
            <a:r>
              <a:rPr lang="en-US" sz="2000" b="1" dirty="0">
                <a:effectLst>
                  <a:outerShdw blurRad="38100" dist="38100" dir="2700000" algn="tl">
                    <a:srgbClr val="000000">
                      <a:alpha val="43137"/>
                    </a:srgbClr>
                  </a:outerShdw>
                </a:effectLst>
                <a:latin typeface="+mj-lt"/>
              </a:rPr>
              <a:t>houses per </a:t>
            </a:r>
            <a:r>
              <a:rPr lang="en-US" sz="2000" b="1" dirty="0" smtClean="0">
                <a:effectLst>
                  <a:outerShdw blurRad="38100" dist="38100" dir="2700000" algn="tl">
                    <a:srgbClr val="000000">
                      <a:alpha val="43137"/>
                    </a:srgbClr>
                  </a:outerShdw>
                </a:effectLst>
                <a:latin typeface="+mj-lt"/>
              </a:rPr>
              <a:t>week</a:t>
            </a:r>
          </a:p>
          <a:p>
            <a:pPr marL="342900" indent="-342900">
              <a:spcBef>
                <a:spcPct val="50000"/>
              </a:spcBef>
              <a:buFont typeface="Arial" pitchFamily="34" charset="0"/>
              <a:buChar char="•"/>
            </a:pPr>
            <a:r>
              <a:rPr lang="en-US" sz="2000" b="1" dirty="0">
                <a:effectLst>
                  <a:outerShdw blurRad="38100" dist="38100" dir="2700000" algn="tl">
                    <a:srgbClr val="000000">
                      <a:alpha val="43137"/>
                    </a:srgbClr>
                  </a:outerShdw>
                </a:effectLst>
                <a:latin typeface="+mj-lt"/>
              </a:rPr>
              <a:t>$7,990 or $60/month with no down </a:t>
            </a:r>
            <a:r>
              <a:rPr lang="en-US" sz="2000" b="1" dirty="0" smtClean="0">
                <a:effectLst>
                  <a:outerShdw blurRad="38100" dist="38100" dir="2700000" algn="tl">
                    <a:srgbClr val="000000">
                      <a:alpha val="43137"/>
                    </a:srgbClr>
                  </a:outerShdw>
                </a:effectLst>
                <a:latin typeface="+mj-lt"/>
              </a:rPr>
              <a:t>payment</a:t>
            </a:r>
          </a:p>
          <a:p>
            <a:pPr marL="342900" indent="-342900">
              <a:spcBef>
                <a:spcPct val="50000"/>
              </a:spcBef>
              <a:buFont typeface="Arial" pitchFamily="34" charset="0"/>
              <a:buChar char="•"/>
            </a:pPr>
            <a:r>
              <a:rPr lang="en-US" sz="2000" b="1" dirty="0">
                <a:effectLst>
                  <a:outerShdw blurRad="38100" dist="38100" dir="2700000" algn="tl">
                    <a:srgbClr val="000000">
                      <a:alpha val="43137"/>
                    </a:srgbClr>
                  </a:outerShdw>
                </a:effectLst>
                <a:latin typeface="+mj-lt"/>
              </a:rPr>
              <a:t>By 1960 </a:t>
            </a:r>
            <a:r>
              <a:rPr lang="en-US" sz="2000" b="1" dirty="0">
                <a:effectLst>
                  <a:outerShdw blurRad="38100" dist="38100" dir="2700000" algn="tl">
                    <a:srgbClr val="000000">
                      <a:alpha val="43137"/>
                    </a:srgbClr>
                  </a:outerShdw>
                </a:effectLst>
                <a:latin typeface="+mj-lt"/>
                <a:sym typeface="Wingdings" pitchFamily="2" charset="2"/>
              </a:rPr>
              <a:t></a:t>
            </a:r>
            <a:r>
              <a:rPr lang="en-US" sz="2000" b="1" dirty="0">
                <a:effectLst>
                  <a:outerShdw blurRad="38100" dist="38100" dir="2700000" algn="tl">
                    <a:srgbClr val="000000">
                      <a:alpha val="43137"/>
                    </a:srgbClr>
                  </a:outerShdw>
                </a:effectLst>
                <a:latin typeface="+mj-lt"/>
              </a:rPr>
              <a:t> 1/3 of the U. S. population </a:t>
            </a:r>
            <a:r>
              <a:rPr lang="en-US" sz="2000" b="1" dirty="0" smtClean="0">
                <a:effectLst>
                  <a:outerShdw blurRad="38100" dist="38100" dir="2700000" algn="tl">
                    <a:srgbClr val="000000">
                      <a:alpha val="43137"/>
                    </a:srgbClr>
                  </a:outerShdw>
                </a:effectLst>
                <a:latin typeface="+mj-lt"/>
              </a:rPr>
              <a:t>in the </a:t>
            </a:r>
            <a:r>
              <a:rPr lang="en-US" sz="2000" b="1" dirty="0">
                <a:effectLst>
                  <a:outerShdw blurRad="38100" dist="38100" dir="2700000" algn="tl">
                    <a:srgbClr val="000000">
                      <a:alpha val="43137"/>
                    </a:srgbClr>
                  </a:outerShdw>
                </a:effectLst>
                <a:latin typeface="+mj-lt"/>
              </a:rPr>
              <a:t>suburbs</a:t>
            </a:r>
            <a:r>
              <a:rPr lang="en-US" sz="2000" b="1" dirty="0" smtClean="0">
                <a:effectLst>
                  <a:outerShdw blurRad="38100" dist="38100" dir="2700000" algn="tl">
                    <a:srgbClr val="000000">
                      <a:alpha val="43137"/>
                    </a:srgbClr>
                  </a:outerShdw>
                </a:effectLst>
                <a:latin typeface="+mj-lt"/>
              </a:rPr>
              <a:t>.</a:t>
            </a:r>
          </a:p>
          <a:p>
            <a:pPr marL="342900" lvl="1" indent="-342900">
              <a:spcBef>
                <a:spcPct val="50000"/>
              </a:spcBef>
              <a:buFont typeface="Arial" pitchFamily="34" charset="0"/>
              <a:buChar char="•"/>
            </a:pPr>
            <a:r>
              <a:rPr lang="en-US" sz="800" dirty="0">
                <a:hlinkClick r:id="rId3"/>
              </a:rPr>
              <a:t>http://</a:t>
            </a:r>
            <a:r>
              <a:rPr lang="en-US" sz="800" dirty="0" smtClean="0">
                <a:hlinkClick r:id="rId3"/>
              </a:rPr>
              <a:t>www.youtube.com/watch?v=wT_A9PFOY18</a:t>
            </a:r>
            <a:endParaRPr lang="en-US" sz="800" dirty="0"/>
          </a:p>
        </p:txBody>
      </p:sp>
      <p:pic>
        <p:nvPicPr>
          <p:cNvPr id="102404" name="Picture 4" descr="Levittown-3"/>
          <p:cNvPicPr>
            <a:picLocks noGrp="1" noChangeAspect="1" noChangeArrowheads="1"/>
          </p:cNvPicPr>
          <p:nvPr>
            <p:ph sz="half" idx="2"/>
          </p:nvPr>
        </p:nvPicPr>
        <p:blipFill>
          <a:blip r:embed="rId4">
            <a:lum contrast="6000"/>
            <a:extLst>
              <a:ext uri="{28A0092B-C50C-407E-A947-70E740481C1C}">
                <a14:useLocalDpi xmlns:a14="http://schemas.microsoft.com/office/drawing/2010/main" val="0"/>
              </a:ext>
            </a:extLst>
          </a:blip>
          <a:srcRect/>
          <a:stretch>
            <a:fillRect/>
          </a:stretch>
        </p:blipFill>
        <p:spPr bwMode="auto">
          <a:xfrm>
            <a:off x="3657600" y="360219"/>
            <a:ext cx="5046623" cy="3347145"/>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7" name="Text Box 7"/>
          <p:cNvSpPr txBox="1">
            <a:spLocks noChangeArrowheads="1"/>
          </p:cNvSpPr>
          <p:nvPr/>
        </p:nvSpPr>
        <p:spPr bwMode="auto">
          <a:xfrm>
            <a:off x="2841730" y="1693665"/>
            <a:ext cx="5118717"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1436" tIns="45718" rIns="91436" bIns="45718">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b="1" dirty="0">
              <a:effectLst>
                <a:outerShdw blurRad="38100" dist="38100" dir="2700000" algn="tl">
                  <a:srgbClr val="C0C0C0"/>
                </a:outerShdw>
              </a:effectLst>
              <a:latin typeface="Comic Sans MS" pitchFamily="66" charset="0"/>
            </a:endParaRPr>
          </a:p>
        </p:txBody>
      </p:sp>
      <p:pic>
        <p:nvPicPr>
          <p:cNvPr id="7" name="Picture 4" descr="LevittownFloorplan"/>
          <p:cNvPicPr>
            <a:picLocks noChangeAspect="1" noChangeArrowheads="1"/>
          </p:cNvPicPr>
          <p:nvPr/>
        </p:nvPicPr>
        <p:blipFill>
          <a:blip r:embed="rId5">
            <a:lum bright="-18000" contrast="30000"/>
            <a:extLst>
              <a:ext uri="{28A0092B-C50C-407E-A947-70E740481C1C}">
                <a14:useLocalDpi xmlns:a14="http://schemas.microsoft.com/office/drawing/2010/main" val="0"/>
              </a:ext>
            </a:extLst>
          </a:blip>
          <a:srcRect/>
          <a:stretch>
            <a:fillRect/>
          </a:stretch>
        </p:blipFill>
        <p:spPr bwMode="auto">
          <a:xfrm>
            <a:off x="152400" y="762000"/>
            <a:ext cx="3161650" cy="4071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descr="FatherKnowsBest"/>
          <p:cNvPicPr>
            <a:picLocks noChangeAspect="1" noChangeArrowheads="1"/>
          </p:cNvPicPr>
          <p:nvPr/>
        </p:nvPicPr>
        <p:blipFill>
          <a:blip r:embed="rId6" cstate="print">
            <a:extLst>
              <a:ext uri="{28A0092B-C50C-407E-A947-70E740481C1C}">
                <a14:useLocalDpi xmlns:a14="http://schemas.microsoft.com/office/drawing/2010/main" val="0"/>
              </a:ext>
            </a:extLst>
          </a:blip>
          <a:srcRect b="2676"/>
          <a:stretch>
            <a:fillRect/>
          </a:stretch>
        </p:blipFill>
        <p:spPr bwMode="auto">
          <a:xfrm>
            <a:off x="425759" y="4833938"/>
            <a:ext cx="2614931" cy="1905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151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1024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4"/>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grpId="0" nodeType="afterEffect" nodePh="1">
                                  <p:stCondLst>
                                    <p:cond delay="0"/>
                                  </p:stCondLst>
                                  <p:endCondLst>
                                    <p:cond evt="begin" delay="0">
                                      <p:tn val="16"/>
                                    </p:cond>
                                  </p:endCondLst>
                                  <p:childTnLst>
                                    <p:set>
                                      <p:cBhvr>
                                        <p:cTn id="17" dur="1" fill="hold">
                                          <p:stCondLst>
                                            <p:cond delay="0"/>
                                          </p:stCondLst>
                                        </p:cTn>
                                        <p:tgtEl>
                                          <p:spTgt spid="21515"/>
                                        </p:tgtEl>
                                        <p:attrNameLst>
                                          <p:attrName>style.visibility</p:attrName>
                                        </p:attrNameLst>
                                      </p:cBhvr>
                                      <p:to>
                                        <p:strVal val="visible"/>
                                      </p:to>
                                    </p:set>
                                    <p:animEffect transition="in" filter="wipe(up)">
                                      <p:cBhvr>
                                        <p:cTn id="18" dur="3000"/>
                                        <p:tgtEl>
                                          <p:spTgt spid="215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P spid="21518" grpId="0" animBg="1" autoUpdateAnimBg="0"/>
      <p:bldP spid="10240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69273"/>
            <a:ext cx="8991600" cy="685800"/>
          </a:xfrm>
        </p:spPr>
        <p:txBody>
          <a:bodyPr>
            <a:normAutofit/>
          </a:bodyPr>
          <a:lstStyle/>
          <a:p>
            <a:r>
              <a:rPr lang="en-US" sz="2800" dirty="0" smtClean="0"/>
              <a:t>1950s: Prosperity and Change</a:t>
            </a:r>
            <a:endParaRPr lang="en-US" sz="2800" dirty="0"/>
          </a:p>
        </p:txBody>
      </p:sp>
      <p:sp>
        <p:nvSpPr>
          <p:cNvPr id="4" name="Content Placeholder 3"/>
          <p:cNvSpPr>
            <a:spLocks noGrp="1"/>
          </p:cNvSpPr>
          <p:nvPr>
            <p:ph sz="half" idx="2"/>
          </p:nvPr>
        </p:nvSpPr>
        <p:spPr>
          <a:xfrm>
            <a:off x="76200" y="533400"/>
            <a:ext cx="8686800" cy="3124200"/>
          </a:xfrm>
          <a:solidFill>
            <a:srgbClr val="7030A0"/>
          </a:solidFill>
        </p:spPr>
        <p:txBody>
          <a:bodyPr>
            <a:normAutofit fontScale="92500" lnSpcReduction="20000"/>
          </a:bodyPr>
          <a:lstStyle/>
          <a:p>
            <a:pPr marL="0" indent="0">
              <a:buNone/>
            </a:pPr>
            <a:r>
              <a:rPr lang="en-US" dirty="0" smtClean="0"/>
              <a:t>Interstate Highways and the Growth of Suburbia</a:t>
            </a:r>
          </a:p>
          <a:p>
            <a:r>
              <a:rPr lang="en-US" dirty="0" smtClean="0"/>
              <a:t>Passed during the Eisenhower administration, the Federal Highway Act of 1956 created the interstate highway system</a:t>
            </a:r>
          </a:p>
          <a:p>
            <a:r>
              <a:rPr lang="en-US" dirty="0" smtClean="0"/>
              <a:t>Federal Highway Act of 1956 vastly accelerated the growth of suburbia</a:t>
            </a:r>
          </a:p>
          <a:p>
            <a:pPr lvl="1"/>
            <a:r>
              <a:rPr lang="en-US" dirty="0" smtClean="0"/>
              <a:t>= largest public </a:t>
            </a:r>
            <a:r>
              <a:rPr lang="en-US" dirty="0"/>
              <a:t>works project in </a:t>
            </a:r>
            <a:r>
              <a:rPr lang="en-US" dirty="0" smtClean="0"/>
              <a:t>American history</a:t>
            </a:r>
            <a:r>
              <a:rPr lang="en-US" dirty="0"/>
              <a:t>!</a:t>
            </a:r>
          </a:p>
          <a:p>
            <a:pPr lvl="1"/>
            <a:r>
              <a:rPr lang="en-US" dirty="0" smtClean="0"/>
              <a:t>Cost </a:t>
            </a:r>
            <a:r>
              <a:rPr lang="en-US" dirty="0"/>
              <a:t>$32 billion.</a:t>
            </a:r>
          </a:p>
          <a:p>
            <a:pPr lvl="1"/>
            <a:r>
              <a:rPr lang="en-US" dirty="0" smtClean="0"/>
              <a:t>41,000 </a:t>
            </a:r>
            <a:r>
              <a:rPr lang="en-US" dirty="0"/>
              <a:t>miles of </a:t>
            </a:r>
            <a:r>
              <a:rPr lang="en-US" dirty="0" smtClean="0"/>
              <a:t>new highways built</a:t>
            </a:r>
          </a:p>
          <a:p>
            <a:pPr lvl="1"/>
            <a:r>
              <a:rPr lang="en-US" sz="900" dirty="0">
                <a:hlinkClick r:id="rId2"/>
              </a:rPr>
              <a:t>http://www.youtube.com/watch?v=W7-m3FEm5VA</a:t>
            </a:r>
            <a:endParaRPr lang="en-US" sz="900" dirty="0" smtClean="0"/>
          </a:p>
          <a:p>
            <a:endParaRPr lang="en-US" dirty="0"/>
          </a:p>
        </p:txBody>
      </p:sp>
      <p:sp>
        <p:nvSpPr>
          <p:cNvPr id="7" name="Text Box 4"/>
          <p:cNvSpPr txBox="1">
            <a:spLocks noChangeArrowheads="1"/>
          </p:cNvSpPr>
          <p:nvPr/>
        </p:nvSpPr>
        <p:spPr bwMode="auto">
          <a:xfrm>
            <a:off x="250826" y="5476009"/>
            <a:ext cx="297973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200" b="1" dirty="0">
                <a:effectLst>
                  <a:outerShdw blurRad="38100" dist="38100" dir="2700000" algn="tl">
                    <a:srgbClr val="C0C0C0"/>
                  </a:outerShdw>
                </a:effectLst>
                <a:latin typeface="Comic Sans MS" pitchFamily="66" charset="0"/>
              </a:rPr>
              <a:t>First McDonald’s (1955)</a:t>
            </a:r>
          </a:p>
        </p:txBody>
      </p:sp>
      <p:pic>
        <p:nvPicPr>
          <p:cNvPr id="8" name="Picture 7" descr="McDona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37" y="3832225"/>
            <a:ext cx="2254250" cy="156527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Driv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905" y="3915064"/>
            <a:ext cx="2335213" cy="161607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9"/>
          <p:cNvSpPr txBox="1">
            <a:spLocks noChangeArrowheads="1"/>
          </p:cNvSpPr>
          <p:nvPr/>
        </p:nvSpPr>
        <p:spPr bwMode="auto">
          <a:xfrm>
            <a:off x="6019800" y="5619750"/>
            <a:ext cx="22574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200" b="1">
                <a:effectLst>
                  <a:outerShdw blurRad="38100" dist="38100" dir="2700000" algn="tl">
                    <a:srgbClr val="C0C0C0"/>
                  </a:outerShdw>
                </a:effectLst>
                <a:latin typeface="Comic Sans MS" pitchFamily="66" charset="0"/>
              </a:rPr>
              <a:t>Drive-In Movies</a:t>
            </a:r>
          </a:p>
        </p:txBody>
      </p:sp>
      <p:pic>
        <p:nvPicPr>
          <p:cNvPr id="11" name="Picture 10" descr="HowardJohn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163" y="4330700"/>
            <a:ext cx="2335213" cy="167322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11"/>
          <p:cNvSpPr txBox="1">
            <a:spLocks noChangeArrowheads="1"/>
          </p:cNvSpPr>
          <p:nvPr/>
        </p:nvSpPr>
        <p:spPr bwMode="auto">
          <a:xfrm>
            <a:off x="3001963" y="6149975"/>
            <a:ext cx="2497138"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200" b="1">
                <a:effectLst>
                  <a:outerShdw blurRad="38100" dist="38100" dir="2700000" algn="tl">
                    <a:srgbClr val="C0C0C0"/>
                  </a:outerShdw>
                </a:effectLst>
                <a:latin typeface="Comic Sans MS" pitchFamily="66" charset="0"/>
              </a:rPr>
              <a:t>Howard Johnson’s</a:t>
            </a:r>
          </a:p>
        </p:txBody>
      </p:sp>
    </p:spTree>
    <p:extLst>
      <p:ext uri="{BB962C8B-B14F-4D97-AF65-F5344CB8AC3E}">
        <p14:creationId xmlns:p14="http://schemas.microsoft.com/office/powerpoint/2010/main" val="7609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utoUpdateAnimBg="0"/>
      <p:bldP spid="10" grpId="0" autoUpdateAnimBg="0"/>
      <p:bldP spid="1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8229600" cy="487362"/>
          </a:xfrm>
        </p:spPr>
        <p:txBody>
          <a:bodyPr>
            <a:normAutofit fontScale="90000"/>
          </a:bodyPr>
          <a:lstStyle/>
          <a:p>
            <a:r>
              <a:rPr lang="en-US" dirty="0" smtClean="0"/>
              <a:t>Car Culture</a:t>
            </a:r>
            <a:endParaRPr lang="en-US" dirty="0"/>
          </a:p>
        </p:txBody>
      </p:sp>
      <p:sp>
        <p:nvSpPr>
          <p:cNvPr id="3" name="Content Placeholder 2"/>
          <p:cNvSpPr>
            <a:spLocks noGrp="1"/>
          </p:cNvSpPr>
          <p:nvPr>
            <p:ph sz="half" idx="1"/>
          </p:nvPr>
        </p:nvSpPr>
        <p:spPr>
          <a:xfrm>
            <a:off x="228600" y="792524"/>
            <a:ext cx="5029200" cy="3169876"/>
          </a:xfrm>
        </p:spPr>
        <p:txBody>
          <a:bodyPr>
            <a:normAutofit fontScale="70000" lnSpcReduction="20000"/>
          </a:bodyPr>
          <a:lstStyle/>
          <a:p>
            <a:r>
              <a:rPr lang="en-US" dirty="0"/>
              <a:t>Car registrations:   </a:t>
            </a:r>
          </a:p>
          <a:p>
            <a:pPr lvl="1"/>
            <a:r>
              <a:rPr lang="en-US" dirty="0"/>
              <a:t>1945 = 25,000,00</a:t>
            </a:r>
          </a:p>
          <a:p>
            <a:pPr lvl="1"/>
            <a:r>
              <a:rPr lang="en-US" dirty="0"/>
              <a:t>1960 = 60,000,000</a:t>
            </a:r>
          </a:p>
          <a:p>
            <a:r>
              <a:rPr lang="en-US" dirty="0"/>
              <a:t>2-family cars doubles from </a:t>
            </a:r>
            <a:r>
              <a:rPr lang="en-US" dirty="0" smtClean="0"/>
              <a:t>1951-1958</a:t>
            </a:r>
          </a:p>
          <a:p>
            <a:r>
              <a:rPr lang="en-US" dirty="0"/>
              <a:t>The U. S. population was on the move in the 1950s.</a:t>
            </a:r>
          </a:p>
          <a:p>
            <a:r>
              <a:rPr lang="en-US" dirty="0"/>
              <a:t>NE &amp; Mid-W </a:t>
            </a:r>
            <a:r>
              <a:rPr lang="en-US" dirty="0" smtClean="0">
                <a:sym typeface="Wingdings" pitchFamily="2" charset="2"/>
              </a:rPr>
              <a:t> </a:t>
            </a:r>
            <a:r>
              <a:rPr lang="en-US" dirty="0" smtClean="0"/>
              <a:t>S </a:t>
            </a:r>
            <a:r>
              <a:rPr lang="en-US" dirty="0"/>
              <a:t>&amp; SW (“Sunbelt” states)</a:t>
            </a:r>
          </a:p>
          <a:p>
            <a:r>
              <a:rPr lang="en-US" dirty="0"/>
              <a:t>1955 </a:t>
            </a:r>
            <a:r>
              <a:rPr lang="en-US" dirty="0" smtClean="0"/>
              <a:t>- Disneyland </a:t>
            </a:r>
            <a:r>
              <a:rPr lang="en-US" dirty="0"/>
              <a:t>opened in Southern </a:t>
            </a:r>
            <a:r>
              <a:rPr lang="en-US" dirty="0" smtClean="0"/>
              <a:t>California </a:t>
            </a:r>
            <a:r>
              <a:rPr lang="en-US" dirty="0" smtClean="0">
                <a:sym typeface="Wingdings" pitchFamily="2" charset="2"/>
              </a:rPr>
              <a:t> </a:t>
            </a:r>
            <a:r>
              <a:rPr lang="en-US" dirty="0" smtClean="0"/>
              <a:t>40</a:t>
            </a:r>
            <a:r>
              <a:rPr lang="en-US" dirty="0"/>
              <a:t>% of the guests came from </a:t>
            </a:r>
            <a:r>
              <a:rPr lang="en-US" dirty="0" smtClean="0"/>
              <a:t>outside California</a:t>
            </a:r>
            <a:r>
              <a:rPr lang="en-US" dirty="0"/>
              <a:t>, most by car</a:t>
            </a:r>
            <a:r>
              <a:rPr lang="en-US" dirty="0" smtClean="0"/>
              <a:t>.</a:t>
            </a:r>
            <a:endParaRPr lang="en-US" dirty="0"/>
          </a:p>
          <a:p>
            <a:endParaRPr lang="en-US" dirty="0"/>
          </a:p>
          <a:p>
            <a:endParaRPr lang="en-US" dirty="0"/>
          </a:p>
        </p:txBody>
      </p:sp>
      <p:pic>
        <p:nvPicPr>
          <p:cNvPr id="5" name="Picture 9" descr="ChevyCorvette_1959"/>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5281614" y="2182380"/>
            <a:ext cx="3494500" cy="191885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0" descr="PinkCadillac"/>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281614" y="228600"/>
            <a:ext cx="3314266" cy="195378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11"/>
          <p:cNvSpPr txBox="1">
            <a:spLocks noChangeArrowheads="1"/>
          </p:cNvSpPr>
          <p:nvPr/>
        </p:nvSpPr>
        <p:spPr bwMode="auto">
          <a:xfrm>
            <a:off x="6084291" y="3505200"/>
            <a:ext cx="269875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900" b="1" dirty="0">
                <a:effectLst>
                  <a:outerShdw blurRad="38100" dist="38100" dir="2700000" algn="tl">
                    <a:srgbClr val="C0C0C0"/>
                  </a:outerShdw>
                </a:effectLst>
                <a:latin typeface="Comic Sans MS" pitchFamily="66" charset="0"/>
              </a:rPr>
              <a:t>1959 Chevy Corvette</a:t>
            </a:r>
          </a:p>
        </p:txBody>
      </p:sp>
      <p:sp>
        <p:nvSpPr>
          <p:cNvPr id="8" name="Text Box 12"/>
          <p:cNvSpPr txBox="1">
            <a:spLocks noChangeArrowheads="1"/>
          </p:cNvSpPr>
          <p:nvPr/>
        </p:nvSpPr>
        <p:spPr bwMode="auto">
          <a:xfrm>
            <a:off x="5309323" y="256887"/>
            <a:ext cx="25781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900" b="1" dirty="0">
                <a:effectLst>
                  <a:outerShdw blurRad="38100" dist="38100" dir="2700000" algn="tl">
                    <a:srgbClr val="C0C0C0"/>
                  </a:outerShdw>
                </a:effectLst>
                <a:latin typeface="Comic Sans MS" pitchFamily="66" charset="0"/>
              </a:rPr>
              <a:t>1958 Pink Cadillac</a:t>
            </a:r>
          </a:p>
        </p:txBody>
      </p:sp>
      <p:pic>
        <p:nvPicPr>
          <p:cNvPr id="9" name="Picture 12" descr="Disney_FrontierLand"/>
          <p:cNvPicPr>
            <a:picLocks noChangeAspect="1" noChangeArrowheads="1"/>
          </p:cNvPicPr>
          <p:nvPr/>
        </p:nvPicPr>
        <p:blipFill>
          <a:blip r:embed="rId4" cstate="print">
            <a:lum contrast="18000"/>
            <a:extLst>
              <a:ext uri="{28A0092B-C50C-407E-A947-70E740481C1C}">
                <a14:useLocalDpi xmlns:a14="http://schemas.microsoft.com/office/drawing/2010/main" val="0"/>
              </a:ext>
            </a:extLst>
          </a:blip>
          <a:srcRect t="7408"/>
          <a:stretch>
            <a:fillRect/>
          </a:stretch>
        </p:blipFill>
        <p:spPr bwMode="auto">
          <a:xfrm>
            <a:off x="354013" y="3996459"/>
            <a:ext cx="1631950" cy="2032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3" descr="Disney_MainStreet"/>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2292350" y="3996459"/>
            <a:ext cx="2657475" cy="2011362"/>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4" descr="Disney_Tomorrow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588" y="3996459"/>
            <a:ext cx="2554287" cy="195103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15"/>
          <p:cNvSpPr txBox="1">
            <a:spLocks noChangeArrowheads="1"/>
          </p:cNvSpPr>
          <p:nvPr/>
        </p:nvSpPr>
        <p:spPr bwMode="auto">
          <a:xfrm>
            <a:off x="193675" y="6109421"/>
            <a:ext cx="20129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100" b="1">
                <a:solidFill>
                  <a:srgbClr val="FF559A"/>
                </a:solidFill>
                <a:effectLst>
                  <a:outerShdw blurRad="38100" dist="38100" dir="2700000" algn="tl">
                    <a:srgbClr val="C0C0C0"/>
                  </a:outerShdw>
                </a:effectLst>
                <a:latin typeface="Comic Sans MS" pitchFamily="66" charset="0"/>
              </a:rPr>
              <a:t>Frontier Land</a:t>
            </a:r>
          </a:p>
        </p:txBody>
      </p:sp>
      <p:sp>
        <p:nvSpPr>
          <p:cNvPr id="13" name="Text Box 16"/>
          <p:cNvSpPr txBox="1">
            <a:spLocks noChangeArrowheads="1"/>
          </p:cNvSpPr>
          <p:nvPr/>
        </p:nvSpPr>
        <p:spPr bwMode="auto">
          <a:xfrm>
            <a:off x="2708275" y="6109421"/>
            <a:ext cx="20129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100" b="1">
                <a:solidFill>
                  <a:srgbClr val="8FABE3"/>
                </a:solidFill>
                <a:effectLst>
                  <a:outerShdw blurRad="38100" dist="38100" dir="2700000" algn="tl">
                    <a:srgbClr val="C0C0C0"/>
                  </a:outerShdw>
                </a:effectLst>
                <a:latin typeface="Comic Sans MS" pitchFamily="66" charset="0"/>
              </a:rPr>
              <a:t>Main Street</a:t>
            </a:r>
          </a:p>
        </p:txBody>
      </p:sp>
      <p:sp>
        <p:nvSpPr>
          <p:cNvPr id="14" name="Text Box 17"/>
          <p:cNvSpPr txBox="1">
            <a:spLocks noChangeArrowheads="1"/>
          </p:cNvSpPr>
          <p:nvPr/>
        </p:nvSpPr>
        <p:spPr bwMode="auto">
          <a:xfrm>
            <a:off x="5197475" y="6109421"/>
            <a:ext cx="26479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100" b="1">
                <a:solidFill>
                  <a:schemeClr val="hlink"/>
                </a:solidFill>
                <a:effectLst>
                  <a:outerShdw blurRad="38100" dist="38100" dir="2700000" algn="tl">
                    <a:srgbClr val="C0C0C0"/>
                  </a:outerShdw>
                </a:effectLst>
                <a:latin typeface="Comic Sans MS" pitchFamily="66" charset="0"/>
              </a:rPr>
              <a:t>Tomorrow Land</a:t>
            </a:r>
          </a:p>
        </p:txBody>
      </p:sp>
    </p:spTree>
    <p:extLst>
      <p:ext uri="{BB962C8B-B14F-4D97-AF65-F5344CB8AC3E}">
        <p14:creationId xmlns:p14="http://schemas.microsoft.com/office/powerpoint/2010/main" val="10785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1" presetClass="entr" presetSubtype="0" fill="hold" grpId="0" nodeType="with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499"/>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12" grpId="0" autoUpdateAnimBg="0"/>
      <p:bldP spid="13" grpId="0" autoUpdateAnimBg="0"/>
      <p:bldP spid="1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85800"/>
          </a:xfrm>
        </p:spPr>
        <p:txBody>
          <a:bodyPr>
            <a:normAutofit/>
          </a:bodyPr>
          <a:lstStyle/>
          <a:p>
            <a:r>
              <a:rPr lang="en-US" sz="2800" dirty="0" smtClean="0"/>
              <a:t>1950s: Prosperity and Change</a:t>
            </a:r>
            <a:endParaRPr lang="en-US" sz="2800" dirty="0"/>
          </a:p>
        </p:txBody>
      </p:sp>
      <p:sp>
        <p:nvSpPr>
          <p:cNvPr id="3" name="Content Placeholder 2"/>
          <p:cNvSpPr>
            <a:spLocks noGrp="1"/>
          </p:cNvSpPr>
          <p:nvPr>
            <p:ph sz="half" idx="1"/>
          </p:nvPr>
        </p:nvSpPr>
        <p:spPr>
          <a:xfrm>
            <a:off x="533400" y="762000"/>
            <a:ext cx="3962400" cy="5791200"/>
          </a:xfrm>
          <a:solidFill>
            <a:srgbClr val="FF3399"/>
          </a:solidFill>
        </p:spPr>
        <p:txBody>
          <a:bodyPr>
            <a:normAutofit fontScale="77500" lnSpcReduction="20000"/>
          </a:bodyPr>
          <a:lstStyle/>
          <a:p>
            <a:pPr marL="0" indent="0">
              <a:buNone/>
            </a:pPr>
            <a:r>
              <a:rPr lang="en-US" sz="3100" dirty="0" smtClean="0"/>
              <a:t>Women and the Workplace</a:t>
            </a:r>
          </a:p>
          <a:p>
            <a:r>
              <a:rPr lang="en-US" sz="3100" dirty="0" smtClean="0"/>
              <a:t>Following WWII, large numbers of women left their industrial jobs to make room for returning soldiers</a:t>
            </a:r>
          </a:p>
          <a:p>
            <a:r>
              <a:rPr lang="en-US" sz="3100" dirty="0" smtClean="0"/>
              <a:t>As Rosie the Riveter gave up her tools and returned home, the housewife became the new ideal for married women</a:t>
            </a:r>
          </a:p>
          <a:p>
            <a:r>
              <a:rPr lang="en-US" sz="3100" dirty="0" smtClean="0"/>
              <a:t>TV programs such as </a:t>
            </a:r>
            <a:r>
              <a:rPr lang="en-US" sz="3100" i="1" dirty="0" smtClean="0"/>
              <a:t>I Love Lucy, Father Knows Best, </a:t>
            </a:r>
            <a:r>
              <a:rPr lang="en-US" sz="3100" dirty="0" smtClean="0"/>
              <a:t>and</a:t>
            </a:r>
            <a:r>
              <a:rPr lang="en-US" sz="3100" i="1" dirty="0" smtClean="0"/>
              <a:t> The Honeymooners </a:t>
            </a:r>
            <a:r>
              <a:rPr lang="en-US" sz="3100" dirty="0" smtClean="0"/>
              <a:t>all portrayed women in their roles as housewives</a:t>
            </a:r>
          </a:p>
          <a:p>
            <a:r>
              <a:rPr lang="en-US" sz="1300" dirty="0">
                <a:hlinkClick r:id="rId3"/>
              </a:rPr>
              <a:t>http://www.bing.com/videos/watch/video/womens-roles-shift-in-the-1950s/17wwxgnm4?q=motherhood+parenting&amp;rel=MSN&amp;cpkey=3335275a-fc8a-45ba-a4ae-f9eede26f885%257cmotherhood%2Bparenting%257cMSN%257c%257c</a:t>
            </a:r>
            <a:endParaRPr lang="en-US" sz="1300" dirty="0"/>
          </a:p>
        </p:txBody>
      </p:sp>
      <p:pic>
        <p:nvPicPr>
          <p:cNvPr id="7" name="Picture 10" descr="LucyInKitchen"/>
          <p:cNvPicPr>
            <a:picLocks noGrp="1" noChangeAspect="1" noChangeArrowheads="1"/>
          </p:cNvPicPr>
          <p:nvPr>
            <p:ph sz="half" idx="2"/>
          </p:nvPr>
        </p:nvPicPr>
        <p:blipFill>
          <a:blip r:embed="rId4">
            <a:lum bright="12000"/>
            <a:extLst>
              <a:ext uri="{28A0092B-C50C-407E-A947-70E740481C1C}">
                <a14:useLocalDpi xmlns:a14="http://schemas.microsoft.com/office/drawing/2010/main" val="0"/>
              </a:ext>
            </a:extLst>
          </a:blip>
          <a:srcRect l="15024" t="7018" r="13615" b="6433"/>
          <a:stretch>
            <a:fillRect/>
          </a:stretch>
        </p:blipFill>
        <p:spPr bwMode="auto">
          <a:xfrm>
            <a:off x="4800601" y="914400"/>
            <a:ext cx="1600200" cy="311617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4551218" y="4495800"/>
            <a:ext cx="4572000" cy="2031325"/>
          </a:xfrm>
          <a:prstGeom prst="rect">
            <a:avLst/>
          </a:prstGeom>
          <a:noFill/>
        </p:spPr>
        <p:txBody>
          <a:bodyPr wrap="square" rtlCol="0">
            <a:spAutoFit/>
          </a:bodyPr>
          <a:lstStyle/>
          <a:p>
            <a:r>
              <a:rPr lang="en-US" i="1" dirty="0"/>
              <a:t>The ideal modern woman married, cooked and </a:t>
            </a:r>
            <a:br>
              <a:rPr lang="en-US" i="1" dirty="0"/>
            </a:br>
            <a:r>
              <a:rPr lang="en-US" i="1" dirty="0"/>
              <a:t>cared for her family, and kept herself busy by joining the local PTA and leading a troop of Campfire Girls.  She entertained guests in her family’s suburban house and worked out on the trampoline to keep her size 12 figure.</a:t>
            </a:r>
            <a:r>
              <a:rPr lang="en-US" dirty="0"/>
              <a:t/>
            </a:r>
            <a:br>
              <a:rPr lang="en-US" dirty="0"/>
            </a:br>
            <a:r>
              <a:rPr lang="en-US" dirty="0"/>
              <a:t>                         -- Life magazine, 1956</a:t>
            </a:r>
          </a:p>
        </p:txBody>
      </p:sp>
      <p:pic>
        <p:nvPicPr>
          <p:cNvPr id="9" name="Picture 9" descr="Marilyn Monro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900545"/>
            <a:ext cx="2057400" cy="341518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882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cky-Lucy I'm Hom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85800"/>
          </a:xfrm>
        </p:spPr>
        <p:txBody>
          <a:bodyPr>
            <a:normAutofit/>
          </a:bodyPr>
          <a:lstStyle/>
          <a:p>
            <a:r>
              <a:rPr lang="en-US" sz="2800" dirty="0" smtClean="0"/>
              <a:t>1950s: Social Critics</a:t>
            </a:r>
            <a:endParaRPr lang="en-US" sz="2800" dirty="0"/>
          </a:p>
        </p:txBody>
      </p:sp>
      <p:sp>
        <p:nvSpPr>
          <p:cNvPr id="3" name="Content Placeholder 2"/>
          <p:cNvSpPr>
            <a:spLocks noGrp="1"/>
          </p:cNvSpPr>
          <p:nvPr>
            <p:ph sz="half" idx="1"/>
          </p:nvPr>
        </p:nvSpPr>
        <p:spPr>
          <a:xfrm>
            <a:off x="152400" y="838200"/>
            <a:ext cx="3962400" cy="5791200"/>
          </a:xfrm>
          <a:solidFill>
            <a:srgbClr val="0070C0"/>
          </a:solidFill>
        </p:spPr>
        <p:txBody>
          <a:bodyPr>
            <a:normAutofit fontScale="92500" lnSpcReduction="20000"/>
          </a:bodyPr>
          <a:lstStyle/>
          <a:p>
            <a:pPr marL="0" indent="0">
              <a:buNone/>
            </a:pPr>
            <a:r>
              <a:rPr lang="en-US" dirty="0" smtClean="0"/>
              <a:t>Social Critics</a:t>
            </a:r>
          </a:p>
          <a:p>
            <a:r>
              <a:rPr lang="en-US" dirty="0" smtClean="0"/>
              <a:t>Social commentators criticized the conformity of postwar culture</a:t>
            </a:r>
          </a:p>
          <a:p>
            <a:r>
              <a:rPr lang="en-US" dirty="0" smtClean="0"/>
              <a:t>The leading critics were:</a:t>
            </a:r>
          </a:p>
          <a:p>
            <a:pPr lvl="1"/>
            <a:r>
              <a:rPr lang="en-US" dirty="0" smtClean="0"/>
              <a:t>William H. Whyte’s </a:t>
            </a:r>
            <a:r>
              <a:rPr lang="en-US" i="1" dirty="0" smtClean="0"/>
              <a:t>The Organization of Man</a:t>
            </a:r>
          </a:p>
          <a:p>
            <a:pPr lvl="1"/>
            <a:r>
              <a:rPr lang="en-US" dirty="0" smtClean="0"/>
              <a:t>David Riesman’s </a:t>
            </a:r>
            <a:r>
              <a:rPr lang="en-US" i="1" dirty="0" smtClean="0"/>
              <a:t>The Lonely Crowd</a:t>
            </a:r>
          </a:p>
          <a:p>
            <a:pPr lvl="1"/>
            <a:r>
              <a:rPr lang="en-US" dirty="0" smtClean="0"/>
              <a:t>Sloan Wilson’s </a:t>
            </a:r>
            <a:r>
              <a:rPr lang="en-US" i="1" dirty="0" smtClean="0"/>
              <a:t>The Man in the Gray Flannel Suit</a:t>
            </a:r>
          </a:p>
          <a:p>
            <a:pPr lvl="1"/>
            <a:r>
              <a:rPr lang="en-US" dirty="0" smtClean="0"/>
              <a:t>John Kenneth </a:t>
            </a:r>
            <a:r>
              <a:rPr lang="en-US" dirty="0" err="1" smtClean="0"/>
              <a:t>Gailbraith’s</a:t>
            </a:r>
            <a:r>
              <a:rPr lang="en-US" dirty="0" smtClean="0"/>
              <a:t> </a:t>
            </a:r>
            <a:r>
              <a:rPr lang="en-US" i="1" dirty="0" smtClean="0"/>
              <a:t>The Affluent Society</a:t>
            </a:r>
          </a:p>
          <a:p>
            <a:r>
              <a:rPr lang="en-US" dirty="0" smtClean="0"/>
              <a:t>Critics criticized most TV programs, calling the new medium a “vast wasteland”</a:t>
            </a:r>
            <a:endParaRPr lang="en-US" dirty="0"/>
          </a:p>
        </p:txBody>
      </p:sp>
      <p:pic>
        <p:nvPicPr>
          <p:cNvPr id="6" name="Picture 6" descr="ManInGrayFlannelSuit"/>
          <p:cNvPicPr>
            <a:picLocks noGrp="1" noChangeAspect="1" noChangeArrowheads="1"/>
          </p:cNvPicPr>
          <p:nvPr>
            <p:ph sz="half" idx="2"/>
          </p:nvPr>
        </p:nvPicPr>
        <p:blipFill>
          <a:blip r:embed="rId2">
            <a:lum contrast="6000"/>
            <a:extLst>
              <a:ext uri="{28A0092B-C50C-407E-A947-70E740481C1C}">
                <a14:useLocalDpi xmlns:a14="http://schemas.microsoft.com/office/drawing/2010/main" val="0"/>
              </a:ext>
            </a:extLst>
          </a:blip>
          <a:srcRect t="20210"/>
          <a:stretch>
            <a:fillRect/>
          </a:stretch>
        </p:blipFill>
        <p:spPr bwMode="auto">
          <a:xfrm>
            <a:off x="4495800" y="761999"/>
            <a:ext cx="3733800" cy="544276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2" descr="http://www.neh.gov/files/humanities/articles/organization_man_mosely_confers_10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860" y="1828800"/>
            <a:ext cx="498928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85800"/>
          </a:xfrm>
        </p:spPr>
        <p:txBody>
          <a:bodyPr>
            <a:normAutofit/>
          </a:bodyPr>
          <a:lstStyle/>
          <a:p>
            <a:r>
              <a:rPr lang="en-US" sz="2800" dirty="0" smtClean="0"/>
              <a:t>1950s: Nonconformists</a:t>
            </a:r>
            <a:endParaRPr lang="en-US" sz="2800" dirty="0"/>
          </a:p>
        </p:txBody>
      </p:sp>
      <p:sp>
        <p:nvSpPr>
          <p:cNvPr id="4" name="Content Placeholder 3"/>
          <p:cNvSpPr>
            <a:spLocks noGrp="1"/>
          </p:cNvSpPr>
          <p:nvPr>
            <p:ph sz="half" idx="2"/>
          </p:nvPr>
        </p:nvSpPr>
        <p:spPr>
          <a:xfrm>
            <a:off x="4419600" y="685800"/>
            <a:ext cx="4343400" cy="5867400"/>
          </a:xfrm>
          <a:solidFill>
            <a:srgbClr val="FF6600"/>
          </a:solidFill>
        </p:spPr>
        <p:txBody>
          <a:bodyPr>
            <a:normAutofit fontScale="85000" lnSpcReduction="20000"/>
          </a:bodyPr>
          <a:lstStyle/>
          <a:p>
            <a:pPr marL="0" indent="0">
              <a:buNone/>
            </a:pPr>
            <a:r>
              <a:rPr lang="en-US" dirty="0" smtClean="0"/>
              <a:t>Nonconformists</a:t>
            </a:r>
          </a:p>
          <a:p>
            <a:r>
              <a:rPr lang="en-US" dirty="0" smtClean="0"/>
              <a:t>Led by Jack Kerouac, Beat Generation writers rejected middle-class culture and conformity</a:t>
            </a:r>
          </a:p>
          <a:p>
            <a:r>
              <a:rPr lang="en-US" dirty="0" smtClean="0"/>
              <a:t>In his book, </a:t>
            </a:r>
            <a:r>
              <a:rPr lang="en-US" i="1" dirty="0" smtClean="0"/>
              <a:t>On the Road</a:t>
            </a:r>
            <a:r>
              <a:rPr lang="en-US" dirty="0" smtClean="0"/>
              <a:t>, Kerouac expressed the alienation and disillusionment he felt toward mainstream American culture</a:t>
            </a:r>
          </a:p>
          <a:p>
            <a:r>
              <a:rPr lang="en-US" dirty="0" smtClean="0"/>
              <a:t>Both the Lost Generation writers of the ‘20s and the Beat Generation writers of the ‘50s wrote about alienation/disillusionment with American conformity and materialism</a:t>
            </a:r>
            <a:endParaRPr lang="en-US" dirty="0"/>
          </a:p>
        </p:txBody>
      </p:sp>
      <p:pic>
        <p:nvPicPr>
          <p:cNvPr id="1026" name="Picture 2" descr="http://www.davidamram.com/images/AmramGinsburgKerouac.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6096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roubledsoulsunite.files.wordpress.com/2010/07/kerou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32385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rookedmonday.files.wordpress.com/2009/07/jack-kerouac-quote-11.jpg?w=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93" y="1143000"/>
            <a:ext cx="418052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normAutofit fontScale="90000"/>
          </a:bodyPr>
          <a:lstStyle/>
          <a:p>
            <a:r>
              <a:rPr lang="en-US" dirty="0" smtClean="0"/>
              <a:t>1950s: Cultural Rebels</a:t>
            </a:r>
            <a:endParaRPr lang="en-US" dirty="0"/>
          </a:p>
        </p:txBody>
      </p:sp>
      <p:sp>
        <p:nvSpPr>
          <p:cNvPr id="3" name="Content Placeholder 2"/>
          <p:cNvSpPr>
            <a:spLocks noGrp="1"/>
          </p:cNvSpPr>
          <p:nvPr>
            <p:ph sz="half" idx="1"/>
          </p:nvPr>
        </p:nvSpPr>
        <p:spPr>
          <a:xfrm>
            <a:off x="152400" y="838200"/>
            <a:ext cx="4114800" cy="5334000"/>
          </a:xfrm>
          <a:solidFill>
            <a:srgbClr val="7030A0"/>
          </a:solidFill>
        </p:spPr>
        <p:txBody>
          <a:bodyPr>
            <a:normAutofit fontScale="92500"/>
          </a:bodyPr>
          <a:lstStyle/>
          <a:p>
            <a:pPr marL="0" indent="0">
              <a:buNone/>
            </a:pPr>
            <a:r>
              <a:rPr lang="en-US" dirty="0" smtClean="0"/>
              <a:t>Rock and Roll</a:t>
            </a:r>
          </a:p>
          <a:p>
            <a:r>
              <a:rPr lang="en-US" dirty="0" smtClean="0"/>
              <a:t>Rock and Roll 1</a:t>
            </a:r>
            <a:r>
              <a:rPr lang="en-US" baseline="30000" dirty="0" smtClean="0"/>
              <a:t>st</a:t>
            </a:r>
            <a:r>
              <a:rPr lang="en-US" dirty="0" smtClean="0"/>
              <a:t> emerged during the 1950s</a:t>
            </a:r>
          </a:p>
          <a:p>
            <a:r>
              <a:rPr lang="en-US" dirty="0" smtClean="0"/>
              <a:t>Inspired and strongly influenced by Black musical traditions, especially rhythm and blues</a:t>
            </a:r>
          </a:p>
          <a:p>
            <a:r>
              <a:rPr lang="en-US" dirty="0">
                <a:hlinkClick r:id="rId2"/>
              </a:rPr>
              <a:t>http://</a:t>
            </a:r>
            <a:r>
              <a:rPr lang="en-US" dirty="0" smtClean="0">
                <a:hlinkClick r:id="rId2"/>
              </a:rPr>
              <a:t>www.youtube.com/watch?v=WQiIMuOKIzY</a:t>
            </a:r>
            <a:endParaRPr lang="en-US" dirty="0"/>
          </a:p>
          <a:p>
            <a:r>
              <a:rPr lang="en-US" dirty="0" smtClean="0">
                <a:hlinkClick r:id="rId3"/>
              </a:rPr>
              <a:t>http</a:t>
            </a:r>
            <a:r>
              <a:rPr lang="en-US" dirty="0">
                <a:hlinkClick r:id="rId3"/>
              </a:rPr>
              <a:t>://www.youtube.com/watch?v=gj0Rz-uP4Mk</a:t>
            </a:r>
            <a:endParaRPr lang="en-US" dirty="0" smtClean="0"/>
          </a:p>
        </p:txBody>
      </p:sp>
      <p:pic>
        <p:nvPicPr>
          <p:cNvPr id="10" name="Picture 5" descr="ElvisPelvis"/>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4648200" y="1219200"/>
            <a:ext cx="3969823" cy="4872182"/>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descr="http://www.elvispresleypedia.com/foto/elvis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404" y="914400"/>
            <a:ext cx="414566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files.gather.com/images/d162/d485/d745/d224/d96/f3/fu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1754" y="878609"/>
            <a:ext cx="3301177" cy="55579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cache3.asset-cache.net/gc/74178782-1950s-teenagers-at-a-rock-and-roll-dance-in-gettyimages.jpg?v=1&amp;c=IWSAsset&amp;k=2&amp;d=X7WJLa88Cweo9HktRLaNXiF%2BqdciKTWOcT%2BUPUrEKINIzKClx%2BaAU35VoPfXcYg7Aq6den1Lhjd8Bgei%2BV1zQw%3D%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4815" y="1219200"/>
            <a:ext cx="4667250" cy="389723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1.gstatic.com/images?q=tbn:ANd9GcSFI1n7TLPxaNvNJwI1xv9JNUZVZCC1CsJV2UWKLqkhjq2Ej9P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0396" y="1230746"/>
            <a:ext cx="4381669" cy="444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Learning Process in AP</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8787977"/>
              </p:ext>
            </p:extLst>
          </p:nvPr>
        </p:nvGraphicFramePr>
        <p:xfrm>
          <a:off x="3803650" y="609600"/>
          <a:ext cx="511175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98210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normAutofit fontScale="90000"/>
          </a:bodyPr>
          <a:lstStyle/>
          <a:p>
            <a:r>
              <a:rPr lang="en-US" dirty="0" smtClean="0"/>
              <a:t>1950s: Cultural Rebels</a:t>
            </a:r>
            <a:endParaRPr lang="en-US" dirty="0"/>
          </a:p>
        </p:txBody>
      </p:sp>
      <p:sp>
        <p:nvSpPr>
          <p:cNvPr id="5" name="Content Placeholder 2"/>
          <p:cNvSpPr>
            <a:spLocks noGrp="1"/>
          </p:cNvSpPr>
          <p:nvPr>
            <p:ph sz="half" idx="1"/>
          </p:nvPr>
        </p:nvSpPr>
        <p:spPr>
          <a:xfrm>
            <a:off x="152400" y="838200"/>
            <a:ext cx="3962400" cy="5867400"/>
          </a:xfrm>
          <a:solidFill>
            <a:srgbClr val="FF6600"/>
          </a:solidFill>
        </p:spPr>
        <p:txBody>
          <a:bodyPr>
            <a:normAutofit/>
          </a:bodyPr>
          <a:lstStyle/>
          <a:p>
            <a:pPr marL="0" indent="0">
              <a:buNone/>
            </a:pPr>
            <a:r>
              <a:rPr lang="en-US" dirty="0" smtClean="0"/>
              <a:t>Abstract Expressionist Artists</a:t>
            </a:r>
          </a:p>
          <a:p>
            <a:r>
              <a:rPr lang="en-US" dirty="0" smtClean="0"/>
              <a:t>Emerged in NYC in the late 1940s/early 1950s</a:t>
            </a:r>
          </a:p>
          <a:p>
            <a:r>
              <a:rPr lang="en-US" dirty="0" smtClean="0"/>
              <a:t>Led by Jackson Pollock, artists abandoned paintings that represented reality </a:t>
            </a:r>
            <a:r>
              <a:rPr lang="en-US" dirty="0" smtClean="0">
                <a:sym typeface="Wingdings" pitchFamily="2" charset="2"/>
              </a:rPr>
              <a:t> created works that expressed their state of mind</a:t>
            </a:r>
            <a:endParaRPr lang="en-US" dirty="0" smtClean="0"/>
          </a:p>
        </p:txBody>
      </p:sp>
      <p:pic>
        <p:nvPicPr>
          <p:cNvPr id="11266" name="Picture 2" descr="http://roberttracyphdart473.files.wordpress.com/2009/11/jackson-pol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597" y="609600"/>
            <a:ext cx="4437349"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terraingallery.org/Pollock-Number-One-1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597" y="2895600"/>
            <a:ext cx="449474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4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normAutofit fontScale="90000"/>
          </a:bodyPr>
          <a:lstStyle/>
          <a:p>
            <a:r>
              <a:rPr lang="en-US" dirty="0" smtClean="0"/>
              <a:t>1950s: Cultural Rebels</a:t>
            </a:r>
            <a:endParaRPr lang="en-US" dirty="0"/>
          </a:p>
        </p:txBody>
      </p:sp>
      <p:sp>
        <p:nvSpPr>
          <p:cNvPr id="6" name="Content Placeholder 2"/>
          <p:cNvSpPr>
            <a:spLocks noGrp="1"/>
          </p:cNvSpPr>
          <p:nvPr>
            <p:ph sz="half" idx="1"/>
          </p:nvPr>
        </p:nvSpPr>
        <p:spPr>
          <a:xfrm>
            <a:off x="374650" y="685800"/>
            <a:ext cx="3886200" cy="2750127"/>
          </a:xfrm>
          <a:solidFill>
            <a:srgbClr val="0070C0"/>
          </a:solidFill>
        </p:spPr>
        <p:txBody>
          <a:bodyPr>
            <a:normAutofit fontScale="85000" lnSpcReduction="20000"/>
          </a:bodyPr>
          <a:lstStyle/>
          <a:p>
            <a:pPr marL="0" indent="0">
              <a:buNone/>
            </a:pPr>
            <a:r>
              <a:rPr lang="en-US" dirty="0" smtClean="0"/>
              <a:t>Movie Stars</a:t>
            </a:r>
          </a:p>
          <a:p>
            <a:r>
              <a:rPr lang="en-US" dirty="0" smtClean="0"/>
              <a:t>Movie stars such as James Dean and Marlon Brando symbolized youthful rebellion</a:t>
            </a:r>
          </a:p>
          <a:p>
            <a:r>
              <a:rPr lang="en-US" dirty="0"/>
              <a:t>“Juvenile Delinquency”  </a:t>
            </a:r>
            <a:endParaRPr lang="en-US" dirty="0" smtClean="0"/>
          </a:p>
          <a:p>
            <a:r>
              <a:rPr lang="en-US" dirty="0" smtClean="0"/>
              <a:t>1951</a:t>
            </a:r>
            <a:r>
              <a:rPr lang="en-US" dirty="0" smtClean="0">
                <a:sym typeface="Wingdings" pitchFamily="2" charset="2"/>
              </a:rPr>
              <a:t></a:t>
            </a:r>
            <a:r>
              <a:rPr lang="en-US" dirty="0" smtClean="0"/>
              <a:t> </a:t>
            </a:r>
            <a:r>
              <a:rPr lang="en-US" dirty="0"/>
              <a:t>J. D. Salinger’s </a:t>
            </a:r>
            <a:br>
              <a:rPr lang="en-US" dirty="0"/>
            </a:br>
            <a:r>
              <a:rPr lang="en-US" dirty="0"/>
              <a:t>A Catcher in the </a:t>
            </a:r>
            <a:r>
              <a:rPr lang="en-US" dirty="0" smtClean="0"/>
              <a:t>Rye</a:t>
            </a:r>
            <a:endParaRPr lang="en-US" dirty="0"/>
          </a:p>
          <a:p>
            <a:endParaRPr lang="en-US" dirty="0" smtClean="0"/>
          </a:p>
        </p:txBody>
      </p:sp>
      <p:pic>
        <p:nvPicPr>
          <p:cNvPr id="13316" name="Picture 4" descr="http://cdn.babble.com/famecrawler/files/2011/02/James-Dea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25686"/>
            <a:ext cx="3581400" cy="2847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WildOne-Brando-19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3402445"/>
            <a:ext cx="1949450" cy="26098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descr="RebelWithoutACa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84" y="897652"/>
            <a:ext cx="1776412" cy="260032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12"/>
          <p:cNvSpPr txBox="1">
            <a:spLocks noChangeArrowheads="1"/>
          </p:cNvSpPr>
          <p:nvPr/>
        </p:nvSpPr>
        <p:spPr bwMode="auto">
          <a:xfrm>
            <a:off x="2317750" y="3886200"/>
            <a:ext cx="2133600" cy="139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100" b="1" dirty="0">
                <a:solidFill>
                  <a:srgbClr val="FF559A"/>
                </a:solidFill>
                <a:effectLst>
                  <a:outerShdw blurRad="38100" dist="38100" dir="2700000" algn="tl">
                    <a:srgbClr val="C0C0C0"/>
                  </a:outerShdw>
                </a:effectLst>
                <a:latin typeface="Comic Sans MS" pitchFamily="66" charset="0"/>
              </a:rPr>
              <a:t>Marlon Brando</a:t>
            </a:r>
            <a:r>
              <a:rPr lang="en-US" sz="2100" b="1" dirty="0">
                <a:effectLst>
                  <a:outerShdw blurRad="38100" dist="38100" dir="2700000" algn="tl">
                    <a:srgbClr val="C0C0C0"/>
                  </a:outerShdw>
                </a:effectLst>
                <a:latin typeface="Comic Sans MS" pitchFamily="66" charset="0"/>
              </a:rPr>
              <a:t> in</a:t>
            </a:r>
            <a:br>
              <a:rPr lang="en-US" sz="2100" b="1" dirty="0">
                <a:effectLst>
                  <a:outerShdw blurRad="38100" dist="38100" dir="2700000" algn="tl">
                    <a:srgbClr val="C0C0C0"/>
                  </a:outerShdw>
                </a:effectLst>
                <a:latin typeface="Comic Sans MS" pitchFamily="66" charset="0"/>
              </a:rPr>
            </a:br>
            <a:r>
              <a:rPr lang="en-US" sz="2100" b="1" i="1" dirty="0">
                <a:effectLst>
                  <a:outerShdw blurRad="38100" dist="38100" dir="2700000" algn="tl">
                    <a:srgbClr val="C0C0C0"/>
                  </a:outerShdw>
                </a:effectLst>
                <a:latin typeface="Comic Sans MS" pitchFamily="66" charset="0"/>
              </a:rPr>
              <a:t>The Wild One</a:t>
            </a:r>
            <a:r>
              <a:rPr lang="en-US" sz="2100" b="1" dirty="0">
                <a:effectLst>
                  <a:outerShdw blurRad="38100" dist="38100" dir="2700000" algn="tl">
                    <a:srgbClr val="C0C0C0"/>
                  </a:outerShdw>
                </a:effectLst>
                <a:latin typeface="Comic Sans MS" pitchFamily="66" charset="0"/>
              </a:rPr>
              <a:t> (1953)</a:t>
            </a:r>
          </a:p>
        </p:txBody>
      </p:sp>
      <p:sp>
        <p:nvSpPr>
          <p:cNvPr id="13" name="Text Box 13"/>
          <p:cNvSpPr txBox="1">
            <a:spLocks noChangeArrowheads="1"/>
          </p:cNvSpPr>
          <p:nvPr/>
        </p:nvSpPr>
        <p:spPr bwMode="auto">
          <a:xfrm>
            <a:off x="6194496" y="1447800"/>
            <a:ext cx="2900363"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7023" tIns="48511" rIns="97023" bIns="48511">
            <a:spAutoFit/>
          </a:bodyPr>
          <a:lstStyle>
            <a:lvl1pPr defTabSz="969963" eaLnBrk="0" hangingPunct="0">
              <a:defRPr sz="2400">
                <a:solidFill>
                  <a:schemeClr val="tx1"/>
                </a:solidFill>
                <a:latin typeface="Times New Roman" pitchFamily="18" charset="0"/>
              </a:defRPr>
            </a:lvl1pPr>
            <a:lvl2pPr marL="485775" defTabSz="969963" eaLnBrk="0" hangingPunct="0">
              <a:defRPr sz="2400">
                <a:solidFill>
                  <a:schemeClr val="tx1"/>
                </a:solidFill>
                <a:latin typeface="Times New Roman" pitchFamily="18" charset="0"/>
              </a:defRPr>
            </a:lvl2pPr>
            <a:lvl3pPr marL="969963" defTabSz="969963" eaLnBrk="0" hangingPunct="0">
              <a:defRPr sz="2400">
                <a:solidFill>
                  <a:schemeClr val="tx1"/>
                </a:solidFill>
                <a:latin typeface="Times New Roman" pitchFamily="18" charset="0"/>
              </a:defRPr>
            </a:lvl3pPr>
            <a:lvl4pPr marL="1455738" defTabSz="969963" eaLnBrk="0" hangingPunct="0">
              <a:defRPr sz="2400">
                <a:solidFill>
                  <a:schemeClr val="tx1"/>
                </a:solidFill>
                <a:latin typeface="Times New Roman" pitchFamily="18" charset="0"/>
              </a:defRPr>
            </a:lvl4pPr>
            <a:lvl5pPr marL="1939925" defTabSz="969963" eaLnBrk="0" hangingPunct="0">
              <a:defRPr sz="2400">
                <a:solidFill>
                  <a:schemeClr val="tx1"/>
                </a:solidFill>
                <a:latin typeface="Times New Roman" pitchFamily="18" charset="0"/>
              </a:defRPr>
            </a:lvl5pPr>
            <a:lvl6pPr marL="2397125" defTabSz="969963" eaLnBrk="0" fontAlgn="base" hangingPunct="0">
              <a:spcBef>
                <a:spcPct val="0"/>
              </a:spcBef>
              <a:spcAft>
                <a:spcPct val="0"/>
              </a:spcAft>
              <a:defRPr sz="2400">
                <a:solidFill>
                  <a:schemeClr val="tx1"/>
                </a:solidFill>
                <a:latin typeface="Times New Roman" pitchFamily="18" charset="0"/>
              </a:defRPr>
            </a:lvl6pPr>
            <a:lvl7pPr marL="2854325" defTabSz="969963" eaLnBrk="0" fontAlgn="base" hangingPunct="0">
              <a:spcBef>
                <a:spcPct val="0"/>
              </a:spcBef>
              <a:spcAft>
                <a:spcPct val="0"/>
              </a:spcAft>
              <a:defRPr sz="2400">
                <a:solidFill>
                  <a:schemeClr val="tx1"/>
                </a:solidFill>
                <a:latin typeface="Times New Roman" pitchFamily="18" charset="0"/>
              </a:defRPr>
            </a:lvl7pPr>
            <a:lvl8pPr marL="3311525" defTabSz="969963" eaLnBrk="0" fontAlgn="base" hangingPunct="0">
              <a:spcBef>
                <a:spcPct val="0"/>
              </a:spcBef>
              <a:spcAft>
                <a:spcPct val="0"/>
              </a:spcAft>
              <a:defRPr sz="2400">
                <a:solidFill>
                  <a:schemeClr val="tx1"/>
                </a:solidFill>
                <a:latin typeface="Times New Roman" pitchFamily="18" charset="0"/>
              </a:defRPr>
            </a:lvl8pPr>
            <a:lvl9pPr marL="3768725" defTabSz="969963"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100" b="1" dirty="0">
                <a:solidFill>
                  <a:srgbClr val="FF559A"/>
                </a:solidFill>
                <a:effectLst>
                  <a:outerShdw blurRad="38100" dist="38100" dir="2700000" algn="tl">
                    <a:srgbClr val="C0C0C0"/>
                  </a:outerShdw>
                </a:effectLst>
                <a:latin typeface="Comic Sans MS" pitchFamily="66" charset="0"/>
              </a:rPr>
              <a:t>James Dean</a:t>
            </a:r>
            <a:r>
              <a:rPr lang="en-US" sz="2100" b="1" dirty="0">
                <a:effectLst>
                  <a:outerShdw blurRad="38100" dist="38100" dir="2700000" algn="tl">
                    <a:srgbClr val="C0C0C0"/>
                  </a:outerShdw>
                </a:effectLst>
                <a:latin typeface="Comic Sans MS" pitchFamily="66" charset="0"/>
              </a:rPr>
              <a:t> in</a:t>
            </a:r>
            <a:br>
              <a:rPr lang="en-US" sz="2100" b="1" dirty="0">
                <a:effectLst>
                  <a:outerShdw blurRad="38100" dist="38100" dir="2700000" algn="tl">
                    <a:srgbClr val="C0C0C0"/>
                  </a:outerShdw>
                </a:effectLst>
                <a:latin typeface="Comic Sans MS" pitchFamily="66" charset="0"/>
              </a:rPr>
            </a:br>
            <a:r>
              <a:rPr lang="en-US" sz="2100" b="1" dirty="0">
                <a:effectLst>
                  <a:outerShdw blurRad="38100" dist="38100" dir="2700000" algn="tl">
                    <a:srgbClr val="C0C0C0"/>
                  </a:outerShdw>
                </a:effectLst>
                <a:latin typeface="Comic Sans MS" pitchFamily="66" charset="0"/>
              </a:rPr>
              <a:t>R</a:t>
            </a:r>
            <a:r>
              <a:rPr lang="en-US" sz="2100" b="1" i="1" dirty="0">
                <a:effectLst>
                  <a:outerShdw blurRad="38100" dist="38100" dir="2700000" algn="tl">
                    <a:srgbClr val="C0C0C0"/>
                  </a:outerShdw>
                </a:effectLst>
                <a:latin typeface="Comic Sans MS" pitchFamily="66" charset="0"/>
              </a:rPr>
              <a:t>ebel Without a Cause</a:t>
            </a:r>
            <a:r>
              <a:rPr lang="en-US" sz="2100" b="1" dirty="0">
                <a:effectLst>
                  <a:outerShdw blurRad="38100" dist="38100" dir="2700000" algn="tl">
                    <a:srgbClr val="C0C0C0"/>
                  </a:outerShdw>
                </a:effectLst>
                <a:latin typeface="Comic Sans MS" pitchFamily="66" charset="0"/>
              </a:rPr>
              <a:t> (1955)</a:t>
            </a:r>
          </a:p>
        </p:txBody>
      </p:sp>
    </p:spTree>
    <p:extLst>
      <p:ext uri="{BB962C8B-B14F-4D97-AF65-F5344CB8AC3E}">
        <p14:creationId xmlns:p14="http://schemas.microsoft.com/office/powerpoint/2010/main" val="10117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otorcycle.wav"/>
                                        </p:tgtEl>
                                      </p:cMediaNode>
                                    </p:audio>
                                  </p:subTnLst>
                                </p:cTn>
                              </p:par>
                              <p:par>
                                <p:cTn id="9" presetID="1" presetClass="entr" presetSubtype="0" fill="hold" grpId="0" nodeType="with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34" presetClass="entr" presetSubtype="0" fill="hold" nodeType="afterEffect">
                                  <p:stCondLst>
                                    <p:cond delay="2000"/>
                                  </p:stCondLst>
                                  <p:childTnLst>
                                    <p:set>
                                      <p:cBhvr>
                                        <p:cTn id="13" dur="1" fill="hold">
                                          <p:stCondLst>
                                            <p:cond delay="0"/>
                                          </p:stCondLst>
                                        </p:cTn>
                                        <p:tgtEl>
                                          <p:spTgt spid="11"/>
                                        </p:tgtEl>
                                        <p:attrNameLst>
                                          <p:attrName>style.visibility</p:attrName>
                                        </p:attrNameLst>
                                      </p:cBhvr>
                                      <p:to>
                                        <p:strVal val="visible"/>
                                      </p:to>
                                    </p:set>
                                    <p:anim from="(-#ppt_w/2)" to="(#ppt_x)" calcmode="lin" valueType="num">
                                      <p:cBhvr>
                                        <p:cTn id="14" dur="1200" fill="hold">
                                          <p:stCondLst>
                                            <p:cond delay="0"/>
                                          </p:stCondLst>
                                        </p:cTn>
                                        <p:tgtEl>
                                          <p:spTgt spid="11"/>
                                        </p:tgtEl>
                                        <p:attrNameLst>
                                          <p:attrName>ppt_x</p:attrName>
                                        </p:attrNameLst>
                                      </p:cBhvr>
                                    </p:anim>
                                    <p:anim from="0" to="-1.0" calcmode="lin" valueType="num">
                                      <p:cBhvr>
                                        <p:cTn id="15" dur="400" decel="50000" autoRev="1" fill="hold">
                                          <p:stCondLst>
                                            <p:cond delay="1200"/>
                                          </p:stCondLst>
                                        </p:cTn>
                                        <p:tgtEl>
                                          <p:spTgt spid="11"/>
                                        </p:tgtEl>
                                        <p:attrNameLst>
                                          <p:attrName>xshear</p:attrName>
                                        </p:attrNameLst>
                                      </p:cBhvr>
                                    </p:anim>
                                    <p:animScale>
                                      <p:cBhvr>
                                        <p:cTn id="16" dur="400" decel="100000" autoRev="1" fill="hold">
                                          <p:stCondLst>
                                            <p:cond delay="1200"/>
                                          </p:stCondLst>
                                        </p:cTn>
                                        <p:tgtEl>
                                          <p:spTgt spid="11"/>
                                        </p:tgtEl>
                                      </p:cBhvr>
                                      <p:from x="100000" y="100000"/>
                                      <p:to x="80000" y="100000"/>
                                    </p:animScale>
                                    <p:anim by="(#ppt_h/3+#ppt_w*0.1)" calcmode="lin" valueType="num">
                                      <p:cBhvr additive="sum">
                                        <p:cTn id="17" dur="400" decel="100000" autoRev="1" fill="hold">
                                          <p:stCondLst>
                                            <p:cond delay="1200"/>
                                          </p:stCondLst>
                                        </p:cTn>
                                        <p:tgtEl>
                                          <p:spTgt spid="11"/>
                                        </p:tgtEl>
                                        <p:attrNameLst>
                                          <p:attrName>ppt_x</p:attrName>
                                        </p:attrNameLst>
                                      </p:cBhvr>
                                    </p:anim>
                                  </p:childTnLst>
                                </p:cTn>
                              </p:par>
                              <p:par>
                                <p:cTn id="18" presetID="1" presetClass="entr" presetSubtype="0" fill="hold" grpId="0" nodeType="withEffect">
                                  <p:stCondLst>
                                    <p:cond delay="1500"/>
                                  </p:stCondLst>
                                  <p:childTnLst>
                                    <p:set>
                                      <p:cBhvr>
                                        <p:cTn id="19"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1950s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a:t>
            </a:r>
            <a:r>
              <a:rPr lang="en-US" dirty="0"/>
              <a:t>Montgomery Bus Boycott succeeded because</a:t>
            </a:r>
          </a:p>
          <a:p>
            <a:pPr marL="0" indent="0">
              <a:buNone/>
            </a:pPr>
            <a:r>
              <a:rPr lang="en-US" dirty="0" smtClean="0"/>
              <a:t>A) the </a:t>
            </a:r>
            <a:r>
              <a:rPr lang="en-US" dirty="0"/>
              <a:t>bus drivers were primarily African-American</a:t>
            </a:r>
            <a:br>
              <a:rPr lang="en-US" dirty="0"/>
            </a:br>
            <a:r>
              <a:rPr lang="en-US" dirty="0"/>
              <a:t>B) the white community was frightened of potential violence</a:t>
            </a:r>
            <a:br>
              <a:rPr lang="en-US" dirty="0"/>
            </a:br>
            <a:r>
              <a:rPr lang="en-US" dirty="0"/>
              <a:t>C) the entire community became involved</a:t>
            </a:r>
            <a:br>
              <a:rPr lang="en-US" dirty="0"/>
            </a:br>
            <a:r>
              <a:rPr lang="en-US" dirty="0"/>
              <a:t>D) African Americans were the primary bus-riders</a:t>
            </a:r>
            <a:br>
              <a:rPr lang="en-US" dirty="0"/>
            </a:br>
            <a:r>
              <a:rPr lang="en-US" dirty="0"/>
              <a:t>E) the federal government forbid segregation on public </a:t>
            </a:r>
            <a:r>
              <a:rPr lang="en-US" dirty="0" smtClean="0"/>
              <a:t>transport</a:t>
            </a:r>
          </a:p>
          <a:p>
            <a:pPr marL="0" indent="0">
              <a:buNone/>
            </a:pPr>
            <a:endParaRPr lang="en-US" dirty="0"/>
          </a:p>
          <a:p>
            <a:r>
              <a:rPr lang="en-US" dirty="0"/>
              <a:t>The correct answer is (D).</a:t>
            </a:r>
          </a:p>
          <a:p>
            <a:r>
              <a:rPr lang="en-US" dirty="0"/>
              <a:t>Although we can't say that the </a:t>
            </a:r>
            <a:r>
              <a:rPr lang="en-US" i="1" dirty="0"/>
              <a:t>entire </a:t>
            </a:r>
            <a:r>
              <a:rPr lang="en-US" dirty="0"/>
              <a:t>community became involved (after all, much of it was white—including most of the bus drivers), the Bus Boycott succeeded because it punched the bus companies right in their wallets. It didn't necessarily frighten the white community—after all, no violence was used, and only the wallet was hurt—but it did create concern. It also created action, since the Supreme Court then forced public buses to be desegregated.</a:t>
            </a:r>
          </a:p>
          <a:p>
            <a:endParaRPr lang="en-US" dirty="0"/>
          </a:p>
        </p:txBody>
      </p:sp>
    </p:spTree>
    <p:extLst>
      <p:ext uri="{BB962C8B-B14F-4D97-AF65-F5344CB8AC3E}">
        <p14:creationId xmlns:p14="http://schemas.microsoft.com/office/powerpoint/2010/main" val="205719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1950s</a:t>
            </a:r>
            <a:endParaRPr lang="en-US" dirty="0"/>
          </a:p>
        </p:txBody>
      </p:sp>
      <p:sp>
        <p:nvSpPr>
          <p:cNvPr id="3" name="Content Placeholder 2"/>
          <p:cNvSpPr>
            <a:spLocks noGrp="1"/>
          </p:cNvSpPr>
          <p:nvPr>
            <p:ph idx="1"/>
          </p:nvPr>
        </p:nvSpPr>
        <p:spPr>
          <a:xfrm>
            <a:off x="228600" y="1143000"/>
            <a:ext cx="8763000" cy="5410200"/>
          </a:xfrm>
        </p:spPr>
        <p:txBody>
          <a:bodyPr>
            <a:normAutofit fontScale="62500" lnSpcReduction="20000"/>
          </a:bodyPr>
          <a:lstStyle/>
          <a:p>
            <a:pPr marL="0" indent="0">
              <a:buNone/>
            </a:pPr>
            <a:r>
              <a:rPr lang="en-US" sz="3800" dirty="0" smtClean="0"/>
              <a:t>All </a:t>
            </a:r>
            <a:r>
              <a:rPr lang="en-US" sz="3800" dirty="0"/>
              <a:t>of the following are reasons the labor movement lost power in the 1950s </a:t>
            </a:r>
            <a:r>
              <a:rPr lang="en-US" sz="3800" dirty="0" smtClean="0"/>
              <a:t>EXCEPT</a:t>
            </a:r>
          </a:p>
          <a:p>
            <a:pPr marL="0" indent="0">
              <a:buNone/>
            </a:pPr>
            <a:endParaRPr lang="en-US" sz="3800" dirty="0"/>
          </a:p>
          <a:p>
            <a:pPr marL="0" indent="0">
              <a:buNone/>
            </a:pPr>
            <a:r>
              <a:rPr lang="en-US" sz="3800" dirty="0" smtClean="0"/>
              <a:t>A) increased </a:t>
            </a:r>
            <a:r>
              <a:rPr lang="en-US" sz="3800" dirty="0"/>
              <a:t>emphasis on consumer rather than labor rights</a:t>
            </a:r>
            <a:br>
              <a:rPr lang="en-US" sz="3800" dirty="0"/>
            </a:br>
            <a:r>
              <a:rPr lang="en-US" sz="3800" dirty="0"/>
              <a:t>B) the Taft-Hartley Act</a:t>
            </a:r>
            <a:br>
              <a:rPr lang="en-US" sz="3800" dirty="0"/>
            </a:br>
            <a:r>
              <a:rPr lang="en-US" sz="3800" dirty="0"/>
              <a:t>C) attention diverted to the Civil Rights Movement </a:t>
            </a:r>
            <a:br>
              <a:rPr lang="en-US" sz="3800" dirty="0"/>
            </a:br>
            <a:r>
              <a:rPr lang="en-US" sz="3800" dirty="0"/>
              <a:t>D) fear of communism</a:t>
            </a:r>
            <a:br>
              <a:rPr lang="en-US" sz="3800" dirty="0"/>
            </a:br>
            <a:r>
              <a:rPr lang="en-US" sz="3800" dirty="0"/>
              <a:t>E) economic </a:t>
            </a:r>
            <a:r>
              <a:rPr lang="en-US" sz="3800" dirty="0" smtClean="0"/>
              <a:t>prosperity</a:t>
            </a:r>
          </a:p>
          <a:p>
            <a:pPr marL="0" indent="0">
              <a:buNone/>
            </a:pPr>
            <a:endParaRPr lang="en-US" dirty="0"/>
          </a:p>
          <a:p>
            <a:r>
              <a:rPr lang="en-US" dirty="0"/>
              <a:t>The correct answer is (C).</a:t>
            </a:r>
          </a:p>
          <a:p>
            <a:r>
              <a:rPr lang="en-US" dirty="0"/>
              <a:t>When things are going well, and everyone feels rich, and most of society cares more about goods than the people who make them…labor movements lose their power. Plus, when working men's movements become associated with communism, labor unions become mighty suspect. All of these things contributed to the decline of the labor movement, and the passing of the Taft Hartley Act—which, of course, made it decline even more. However, none of these things happened because people were more concerned with Civil Rights. That was </a:t>
            </a:r>
            <a:r>
              <a:rPr lang="en-US" i="1" dirty="0"/>
              <a:t>one </a:t>
            </a:r>
            <a:r>
              <a:rPr lang="en-US" dirty="0"/>
              <a:t>thing happening in America, but not the </a:t>
            </a:r>
            <a:r>
              <a:rPr lang="en-US" i="1" dirty="0"/>
              <a:t>main </a:t>
            </a:r>
            <a:r>
              <a:rPr lang="en-US" dirty="0"/>
              <a:t>thing.</a:t>
            </a:r>
          </a:p>
          <a:p>
            <a:endParaRPr lang="en-US" dirty="0"/>
          </a:p>
        </p:txBody>
      </p:sp>
    </p:spTree>
    <p:extLst>
      <p:ext uri="{BB962C8B-B14F-4D97-AF65-F5344CB8AC3E}">
        <p14:creationId xmlns:p14="http://schemas.microsoft.com/office/powerpoint/2010/main" val="4251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4127" y="0"/>
            <a:ext cx="8229600" cy="1143000"/>
          </a:xfrm>
        </p:spPr>
        <p:txBody>
          <a:bodyPr/>
          <a:lstStyle/>
          <a:p>
            <a:r>
              <a:rPr lang="en-US" dirty="0" smtClean="0">
                <a:solidFill>
                  <a:srgbClr val="FFFFFF"/>
                </a:solidFill>
              </a:rPr>
              <a:t>Cold War Overview</a:t>
            </a:r>
            <a:endParaRPr lang="en-US" dirty="0">
              <a:solidFill>
                <a:srgbClr val="FFFFFF"/>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15352677"/>
              </p:ext>
            </p:extLst>
          </p:nvPr>
        </p:nvGraphicFramePr>
        <p:xfrm>
          <a:off x="443345" y="997647"/>
          <a:ext cx="8319655" cy="5146019"/>
        </p:xfrm>
        <a:graphic>
          <a:graphicData uri="http://schemas.openxmlformats.org/drawingml/2006/table">
            <a:tbl>
              <a:tblPr>
                <a:tableStyleId>{35758FB7-9AC5-4552-8A53-C91805E547FA}</a:tableStyleId>
              </a:tblPr>
              <a:tblGrid>
                <a:gridCol w="2079914"/>
                <a:gridCol w="6239741"/>
              </a:tblGrid>
              <a:tr h="732609">
                <a:tc>
                  <a:txBody>
                    <a:bodyPr/>
                    <a:lstStyle/>
                    <a:p>
                      <a:pPr fontAlgn="t"/>
                      <a:r>
                        <a:rPr lang="en-US" sz="2400" b="1" u="none" strike="noStrike" dirty="0" smtClean="0">
                          <a:effectLst/>
                          <a:latin typeface="Calibri"/>
                          <a:cs typeface="Calibri"/>
                        </a:rPr>
                        <a:t>Topics</a:t>
                      </a:r>
                      <a:endParaRPr lang="en-US" sz="2400" b="1" dirty="0">
                        <a:solidFill>
                          <a:schemeClr val="bg1"/>
                        </a:solidFill>
                        <a:effectLst/>
                        <a:latin typeface="Calibri"/>
                        <a:cs typeface="Calibri"/>
                      </a:endParaRPr>
                    </a:p>
                  </a:txBody>
                  <a:tcPr marL="66675" marR="66675" marT="66675" marB="66675"/>
                </a:tc>
                <a:tc>
                  <a:txBody>
                    <a:bodyPr/>
                    <a:lstStyle/>
                    <a:p>
                      <a:pPr marL="457200" indent="-457200" fontAlgn="t">
                        <a:buFont typeface="Arial" pitchFamily="34" charset="0"/>
                        <a:buChar char="•"/>
                      </a:pPr>
                      <a:r>
                        <a:rPr lang="en-US" sz="2000" b="1" i="0" u="none" strike="noStrike" kern="1200" dirty="0" smtClean="0">
                          <a:solidFill>
                            <a:schemeClr val="dk1"/>
                          </a:solidFill>
                          <a:effectLst/>
                          <a:latin typeface="+mn-lt"/>
                          <a:ea typeface="+mn-ea"/>
                          <a:cs typeface="+mn-cs"/>
                        </a:rPr>
                        <a:t>The United States and the Early Cold war</a:t>
                      </a:r>
                    </a:p>
                    <a:p>
                      <a:pPr marL="457200" indent="-457200" fontAlgn="t">
                        <a:buFont typeface="Arial" pitchFamily="34" charset="0"/>
                        <a:buChar char="•"/>
                      </a:pPr>
                      <a:r>
                        <a:rPr lang="en-US" sz="2000" b="1" i="0" u="none" strike="noStrike" kern="1200" dirty="0" smtClean="0">
                          <a:solidFill>
                            <a:schemeClr val="dk1"/>
                          </a:solidFill>
                          <a:effectLst/>
                          <a:latin typeface="+mn-lt"/>
                          <a:ea typeface="+mn-ea"/>
                          <a:cs typeface="+mn-cs"/>
                        </a:rPr>
                        <a:t>The 1950s</a:t>
                      </a:r>
                    </a:p>
                  </a:txBody>
                  <a:tcPr marL="66675" marR="66675" marT="66675" marB="66675"/>
                </a:tc>
              </a:tr>
              <a:tr h="1410475">
                <a:tc>
                  <a:txBody>
                    <a:bodyPr/>
                    <a:lstStyle/>
                    <a:p>
                      <a:pPr fontAlgn="t"/>
                      <a:r>
                        <a:rPr lang="en-US" sz="2400" b="1" u="none" strike="noStrike" dirty="0">
                          <a:effectLst/>
                          <a:latin typeface="Calibri"/>
                          <a:cs typeface="Calibri"/>
                        </a:rPr>
                        <a:t>Big Questions</a:t>
                      </a:r>
                      <a:endParaRPr lang="en-US" sz="2400" b="1" dirty="0">
                        <a:solidFill>
                          <a:schemeClr val="bg1"/>
                        </a:solidFill>
                        <a:effectLst/>
                        <a:latin typeface="Calibri"/>
                        <a:cs typeface="Calibri"/>
                      </a:endParaRPr>
                    </a:p>
                  </a:txBody>
                  <a:tcPr marL="66675" marR="66675" marT="66675" marB="66675"/>
                </a:tc>
                <a:tc>
                  <a:txBody>
                    <a:bodyPr/>
                    <a:lstStyle/>
                    <a:p>
                      <a:pPr marL="285750" indent="-285750" fontAlgn="base">
                        <a:buFont typeface="Arial" pitchFamily="34" charset="0"/>
                        <a:buChar char="•"/>
                      </a:pPr>
                      <a:r>
                        <a:rPr lang="en-US" sz="2000" b="1" i="0" u="none" strike="noStrike" kern="1200" dirty="0" smtClean="0">
                          <a:solidFill>
                            <a:schemeClr val="dk1"/>
                          </a:solidFill>
                          <a:effectLst/>
                          <a:latin typeface="+mn-lt"/>
                          <a:ea typeface="+mn-ea"/>
                          <a:cs typeface="+mn-cs"/>
                        </a:rPr>
                        <a:t>What was the political mood in post-war America?</a:t>
                      </a:r>
                    </a:p>
                    <a:p>
                      <a:pPr marL="285750" indent="-285750" fontAlgn="base">
                        <a:buFont typeface="Arial" pitchFamily="34" charset="0"/>
                        <a:buChar char="•"/>
                      </a:pPr>
                      <a:r>
                        <a:rPr lang="en-US" sz="2000" b="1" i="0" u="none" strike="noStrike" kern="1200" dirty="0" smtClean="0">
                          <a:solidFill>
                            <a:schemeClr val="dk1"/>
                          </a:solidFill>
                          <a:effectLst/>
                          <a:latin typeface="+mn-lt"/>
                          <a:ea typeface="+mn-ea"/>
                          <a:cs typeface="+mn-cs"/>
                        </a:rPr>
                        <a:t>What demographic shifts did America experience post WWII?</a:t>
                      </a:r>
                    </a:p>
                    <a:p>
                      <a:pPr marL="285750" indent="-285750" fontAlgn="base">
                        <a:buFont typeface="Arial" pitchFamily="34" charset="0"/>
                        <a:buChar char="•"/>
                      </a:pPr>
                      <a:r>
                        <a:rPr lang="en-US" sz="2000" b="1" i="0" u="none" strike="noStrike" kern="1200" dirty="0" smtClean="0">
                          <a:solidFill>
                            <a:schemeClr val="dk1"/>
                          </a:solidFill>
                          <a:effectLst/>
                          <a:latin typeface="+mn-lt"/>
                          <a:ea typeface="+mn-ea"/>
                          <a:cs typeface="+mn-cs"/>
                        </a:rPr>
                        <a:t>What factors/events gave birth to the Civil Rights Movement?</a:t>
                      </a:r>
                    </a:p>
                  </a:txBody>
                  <a:tcPr marL="114300" marR="114300" marT="0" marB="0"/>
                </a:tc>
              </a:tr>
              <a:tr h="2879069">
                <a:tc>
                  <a:txBody>
                    <a:bodyPr/>
                    <a:lstStyle/>
                    <a:p>
                      <a:pPr fontAlgn="t"/>
                      <a:r>
                        <a:rPr lang="en-US" sz="2400" b="1" dirty="0" smtClean="0">
                          <a:solidFill>
                            <a:schemeClr val="bg1"/>
                          </a:solidFill>
                          <a:effectLst/>
                          <a:latin typeface="Calibri"/>
                          <a:cs typeface="Calibri"/>
                        </a:rPr>
                        <a:t>Aims</a:t>
                      </a:r>
                      <a:endParaRPr lang="en-US" sz="2400" b="1" dirty="0">
                        <a:solidFill>
                          <a:schemeClr val="bg1"/>
                        </a:solidFill>
                        <a:effectLst/>
                        <a:latin typeface="Calibri"/>
                        <a:cs typeface="Calibri"/>
                      </a:endParaRPr>
                    </a:p>
                  </a:txBody>
                  <a:tcPr marL="66675" marR="66675" marT="66675" marB="66675"/>
                </a:tc>
                <a:tc>
                  <a:txBody>
                    <a:bodyPr/>
                    <a:lstStyle/>
                    <a:p>
                      <a:pPr marL="285750" indent="-285750" fontAlgn="base">
                        <a:buFont typeface="Arial" pitchFamily="34" charset="0"/>
                        <a:buChar char="•"/>
                      </a:pPr>
                      <a:r>
                        <a:rPr lang="en-US" sz="2000" b="1" dirty="0" smtClean="0"/>
                        <a:t>Diplomatic strategies and policies of the Eisenhower and Kennedy administrations</a:t>
                      </a:r>
                    </a:p>
                    <a:p>
                      <a:pPr marL="285750" indent="-285750" fontAlgn="base">
                        <a:buFont typeface="Arial" pitchFamily="34" charset="0"/>
                        <a:buChar char="•"/>
                      </a:pPr>
                      <a:r>
                        <a:rPr lang="en-US" sz="2000" b="1" dirty="0" smtClean="0"/>
                        <a:t>Emergence of the modern civil rights movement</a:t>
                      </a:r>
                    </a:p>
                    <a:p>
                      <a:pPr marL="285750" indent="-285750" fontAlgn="base">
                        <a:buFont typeface="Arial" pitchFamily="34" charset="0"/>
                        <a:buChar char="•"/>
                      </a:pPr>
                      <a:r>
                        <a:rPr lang="en-US" sz="2000" b="1" dirty="0" smtClean="0"/>
                        <a:t>The affluent society and "the other America“</a:t>
                      </a:r>
                    </a:p>
                    <a:p>
                      <a:pPr marL="285750" indent="-285750" fontAlgn="base">
                        <a:buFont typeface="Arial" pitchFamily="34" charset="0"/>
                        <a:buChar char="•"/>
                      </a:pPr>
                      <a:r>
                        <a:rPr lang="en-US" sz="2000" b="1" dirty="0" smtClean="0"/>
                        <a:t>Consensus and conformity: suburbia and middle-class America</a:t>
                      </a:r>
                    </a:p>
                    <a:p>
                      <a:pPr marL="285750" indent="-285750" fontAlgn="base">
                        <a:buFont typeface="Arial" pitchFamily="34" charset="0"/>
                        <a:buChar char="•"/>
                      </a:pPr>
                      <a:r>
                        <a:rPr lang="en-US" sz="2000" b="1" dirty="0" smtClean="0"/>
                        <a:t>Social critics, nonconformists, and cultural rebels</a:t>
                      </a:r>
                      <a:endParaRPr lang="en-US" sz="2000" b="1" i="0" u="none" strike="noStrike" kern="1200" dirty="0" smtClean="0">
                        <a:solidFill>
                          <a:schemeClr val="dk1"/>
                        </a:solidFill>
                        <a:effectLst/>
                        <a:latin typeface="+mn-lt"/>
                        <a:ea typeface="+mn-ea"/>
                        <a:cs typeface="+mn-cs"/>
                      </a:endParaRPr>
                    </a:p>
                  </a:txBody>
                  <a:tcPr marL="114300" marR="114300" marT="0" marB="0"/>
                </a:tc>
              </a:tr>
            </a:tbl>
          </a:graphicData>
        </a:graphic>
      </p:graphicFrame>
      <p:sp>
        <p:nvSpPr>
          <p:cNvPr id="10" name="Rectangle 1"/>
          <p:cNvSpPr>
            <a:spLocks noChangeArrowheads="1"/>
          </p:cNvSpPr>
          <p:nvPr/>
        </p:nvSpPr>
        <p:spPr bwMode="auto">
          <a:xfrm>
            <a:off x="457200" y="1809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41778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3" y="-27709"/>
            <a:ext cx="8229600" cy="1143000"/>
          </a:xfrm>
        </p:spPr>
        <p:txBody>
          <a:bodyPr>
            <a:normAutofit/>
          </a:bodyPr>
          <a:lstStyle/>
          <a:p>
            <a:r>
              <a:rPr lang="en-US" sz="3200" dirty="0" smtClean="0"/>
              <a:t>Cold War Events Under Eisenhower: Sputnik</a:t>
            </a:r>
            <a:endParaRPr lang="en-US" sz="3200" dirty="0"/>
          </a:p>
        </p:txBody>
      </p:sp>
      <p:sp>
        <p:nvSpPr>
          <p:cNvPr id="10" name="Content Placeholder 9"/>
          <p:cNvSpPr>
            <a:spLocks noGrp="1"/>
          </p:cNvSpPr>
          <p:nvPr>
            <p:ph sz="half" idx="1"/>
          </p:nvPr>
        </p:nvSpPr>
        <p:spPr>
          <a:xfrm>
            <a:off x="152400" y="990600"/>
            <a:ext cx="4724400" cy="5715000"/>
          </a:xfrm>
          <a:solidFill>
            <a:srgbClr val="FF6600"/>
          </a:solidFill>
        </p:spPr>
        <p:txBody>
          <a:bodyPr>
            <a:normAutofit fontScale="92500" lnSpcReduction="20000"/>
          </a:bodyPr>
          <a:lstStyle/>
          <a:p>
            <a:pPr marL="514350" indent="-457200"/>
            <a:r>
              <a:rPr lang="en-US" dirty="0" smtClean="0"/>
              <a:t>Launched by Soviet Union in 1957 </a:t>
            </a:r>
            <a:r>
              <a:rPr lang="en-US" dirty="0" smtClean="0">
                <a:sym typeface="Wingdings" pitchFamily="2" charset="2"/>
              </a:rPr>
              <a:t> 1</a:t>
            </a:r>
            <a:r>
              <a:rPr lang="en-US" baseline="30000" dirty="0" smtClean="0">
                <a:sym typeface="Wingdings" pitchFamily="2" charset="2"/>
              </a:rPr>
              <a:t>st</a:t>
            </a:r>
            <a:r>
              <a:rPr lang="en-US" dirty="0" smtClean="0">
                <a:sym typeface="Wingdings" pitchFamily="2" charset="2"/>
              </a:rPr>
              <a:t> Earth-orbiting satellite!</a:t>
            </a:r>
          </a:p>
          <a:p>
            <a:pPr marL="514350" indent="-457200"/>
            <a:r>
              <a:rPr lang="en-US" i="1" dirty="0" smtClean="0">
                <a:sym typeface="Wingdings" pitchFamily="2" charset="2"/>
              </a:rPr>
              <a:t>Sputnik</a:t>
            </a:r>
            <a:r>
              <a:rPr lang="en-US" dirty="0" smtClean="0">
                <a:sym typeface="Wingdings" pitchFamily="2" charset="2"/>
              </a:rPr>
              <a:t> stunned the US  prompting Eisenhower to establish the National Aeronautics and Space Administration (NASA)</a:t>
            </a:r>
          </a:p>
          <a:p>
            <a:pPr marL="514350" indent="-457200"/>
            <a:r>
              <a:rPr lang="en-US" i="1" dirty="0">
                <a:sym typeface="Wingdings" pitchFamily="2" charset="2"/>
              </a:rPr>
              <a:t>Sputnik</a:t>
            </a:r>
            <a:r>
              <a:rPr lang="en-US" dirty="0">
                <a:sym typeface="Wingdings" pitchFamily="2" charset="2"/>
              </a:rPr>
              <a:t> </a:t>
            </a:r>
            <a:r>
              <a:rPr lang="en-US" dirty="0" smtClean="0">
                <a:sym typeface="Wingdings" pitchFamily="2" charset="2"/>
              </a:rPr>
              <a:t>made education an issue of national security  Congress responded by passing the National Defense Education Act</a:t>
            </a:r>
          </a:p>
          <a:p>
            <a:pPr marL="914400" lvl="1" indent="-457200"/>
            <a:r>
              <a:rPr lang="en-US" dirty="0" smtClean="0">
                <a:sym typeface="Wingdings" pitchFamily="2" charset="2"/>
              </a:rPr>
              <a:t>Dramatically expanded federal aid to education by funding programs in math, foreign language, and the sciences</a:t>
            </a:r>
            <a:endParaRPr lang="en-US" dirty="0" smtClean="0"/>
          </a:p>
        </p:txBody>
      </p:sp>
      <p:pic>
        <p:nvPicPr>
          <p:cNvPr id="9218" name="Picture 2" descr="https://upload.wikimedia.org/wikipedia/commons/b/be/Sputnik_as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93820" y="990600"/>
            <a:ext cx="372155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oalwoodwestvirginia.com/images/NewsPaper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1116" y="3810000"/>
            <a:ext cx="3832264"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2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Right)">
                                      <p:cBhvr>
                                        <p:cTn id="7" dur="500"/>
                                        <p:tgtEl>
                                          <p:spTgt spid="10">
                                            <p:txEl>
                                              <p:pRg st="0" end="0"/>
                                            </p:txEl>
                                          </p:spTgt>
                                        </p:tgtEl>
                                      </p:cBhvr>
                                    </p:animEffect>
                                  </p:childTnLst>
                                </p:cTn>
                              </p:par>
                              <p:par>
                                <p:cTn id="8" presetID="12" presetClass="entr" presetSubtype="2"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slide(fromRight)">
                                      <p:cBhvr>
                                        <p:cTn id="10" dur="500"/>
                                        <p:tgtEl>
                                          <p:spTgt spid="10">
                                            <p:txEl>
                                              <p:pRg st="1" end="1"/>
                                            </p:txEl>
                                          </p:spTgt>
                                        </p:tgtEl>
                                      </p:cBhvr>
                                    </p:animEffect>
                                  </p:childTnLst>
                                </p:cTn>
                              </p:par>
                              <p:par>
                                <p:cTn id="11" presetID="12" presetClass="entr" presetSubtype="2"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slide(fromRight)">
                                      <p:cBhvr>
                                        <p:cTn id="13" dur="500"/>
                                        <p:tgtEl>
                                          <p:spTgt spid="10">
                                            <p:txEl>
                                              <p:pRg st="2" end="2"/>
                                            </p:txEl>
                                          </p:spTgt>
                                        </p:tgtEl>
                                      </p:cBhvr>
                                    </p:animEffect>
                                  </p:childTnLst>
                                </p:cTn>
                              </p:par>
                              <p:par>
                                <p:cTn id="14" presetID="12" presetClass="entr" presetSubtype="2"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slide(fromRight)">
                                      <p:cBhvr>
                                        <p:cTn id="1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05" y="0"/>
            <a:ext cx="8229600" cy="1143000"/>
          </a:xfrm>
        </p:spPr>
        <p:txBody>
          <a:bodyPr>
            <a:normAutofit/>
          </a:bodyPr>
          <a:lstStyle/>
          <a:p>
            <a:r>
              <a:rPr lang="en-US" sz="2800" dirty="0" smtClean="0"/>
              <a:t>Cold War Events Under Eisenhower: Diplomatic Crises</a:t>
            </a:r>
            <a:endParaRPr lang="en-US" sz="2800" dirty="0"/>
          </a:p>
        </p:txBody>
      </p:sp>
      <p:sp>
        <p:nvSpPr>
          <p:cNvPr id="10" name="Content Placeholder 9"/>
          <p:cNvSpPr>
            <a:spLocks noGrp="1"/>
          </p:cNvSpPr>
          <p:nvPr>
            <p:ph sz="half" idx="1"/>
          </p:nvPr>
        </p:nvSpPr>
        <p:spPr>
          <a:xfrm>
            <a:off x="152400" y="990600"/>
            <a:ext cx="3352800" cy="5562600"/>
          </a:xfrm>
          <a:solidFill>
            <a:srgbClr val="FF6600"/>
          </a:solidFill>
        </p:spPr>
        <p:txBody>
          <a:bodyPr>
            <a:normAutofit/>
          </a:bodyPr>
          <a:lstStyle/>
          <a:p>
            <a:pPr marL="571500" indent="-514350">
              <a:buFont typeface="+mj-lt"/>
              <a:buAutoNum type="arabicPeriod"/>
            </a:pPr>
            <a:r>
              <a:rPr lang="en-US" dirty="0" smtClean="0"/>
              <a:t>Egypt seized the Suez Canal</a:t>
            </a:r>
          </a:p>
          <a:p>
            <a:pPr marL="571500" indent="-514350">
              <a:buFont typeface="+mj-lt"/>
              <a:buAutoNum type="arabicPeriod"/>
            </a:pPr>
            <a:r>
              <a:rPr lang="en-US" dirty="0" smtClean="0"/>
              <a:t>Castro gained control of Cuba</a:t>
            </a:r>
          </a:p>
          <a:p>
            <a:pPr marL="571500" indent="-514350">
              <a:buFont typeface="+mj-lt"/>
              <a:buAutoNum type="arabicPeriod"/>
            </a:pPr>
            <a:r>
              <a:rPr lang="en-US" dirty="0" smtClean="0"/>
              <a:t>The Soviet Union shot down an American U-2 spy plane</a:t>
            </a:r>
          </a:p>
        </p:txBody>
      </p:sp>
      <p:pic>
        <p:nvPicPr>
          <p:cNvPr id="11266" name="Picture 2" descr="http://static.skynetblogs.be/media/41742/101123129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7147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caribpro.com/Caribbean_Map/!Caribbean_MAP.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62400" y="1567928"/>
            <a:ext cx="4880914" cy="406504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upload.wikimedia.org/wikipedia/commons/thumb/8/8a/U2_GrandSlam.png/450px-U2_GrandSl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599" y="1495425"/>
            <a:ext cx="5396973"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1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Right)">
                                      <p:cBhvr>
                                        <p:cTn id="7" dur="500"/>
                                        <p:tgtEl>
                                          <p:spTgt spid="10">
                                            <p:txEl>
                                              <p:pRg st="0" end="0"/>
                                            </p:txEl>
                                          </p:spTgt>
                                        </p:tgtEl>
                                      </p:cBhvr>
                                    </p:animEffect>
                                  </p:childTnLst>
                                </p:cTn>
                              </p:par>
                              <p:par>
                                <p:cTn id="8" presetID="12" presetClass="entr" presetSubtype="2"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slide(fromRight)">
                                      <p:cBhvr>
                                        <p:cTn id="10" dur="500"/>
                                        <p:tgtEl>
                                          <p:spTgt spid="10">
                                            <p:txEl>
                                              <p:pRg st="1" end="1"/>
                                            </p:txEl>
                                          </p:spTgt>
                                        </p:tgtEl>
                                      </p:cBhvr>
                                    </p:animEffect>
                                  </p:childTnLst>
                                </p:cTn>
                              </p:par>
                              <p:par>
                                <p:cTn id="11" presetID="12" presetClass="entr" presetSubtype="2"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slide(fromRight)">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26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53400" cy="685800"/>
          </a:xfrm>
        </p:spPr>
        <p:txBody>
          <a:bodyPr>
            <a:normAutofit fontScale="90000"/>
          </a:bodyPr>
          <a:lstStyle/>
          <a:p>
            <a:r>
              <a:rPr lang="en-US" dirty="0" smtClean="0"/>
              <a:t>1950s: Milestones in Civil Rights</a:t>
            </a:r>
            <a:endParaRPr lang="en-US" dirty="0"/>
          </a:p>
        </p:txBody>
      </p:sp>
      <p:sp>
        <p:nvSpPr>
          <p:cNvPr id="3" name="Content Placeholder 2"/>
          <p:cNvSpPr>
            <a:spLocks noGrp="1"/>
          </p:cNvSpPr>
          <p:nvPr>
            <p:ph sz="half" idx="1"/>
          </p:nvPr>
        </p:nvSpPr>
        <p:spPr>
          <a:xfrm>
            <a:off x="152400" y="838200"/>
            <a:ext cx="3962400" cy="5486400"/>
          </a:xfrm>
          <a:solidFill>
            <a:srgbClr val="7030A0"/>
          </a:solidFill>
        </p:spPr>
        <p:txBody>
          <a:bodyPr>
            <a:normAutofit fontScale="92500" lnSpcReduction="20000"/>
          </a:bodyPr>
          <a:lstStyle/>
          <a:p>
            <a:pPr marL="0" indent="0">
              <a:buNone/>
            </a:pPr>
            <a:r>
              <a:rPr lang="en-US" dirty="0" smtClean="0"/>
              <a:t>President Harry S. Truman</a:t>
            </a:r>
          </a:p>
          <a:p>
            <a:r>
              <a:rPr lang="en-US" dirty="0" smtClean="0"/>
              <a:t>Issued an Executive Order desegregating the armed forces in 1948 </a:t>
            </a:r>
            <a:r>
              <a:rPr lang="en-US" dirty="0" smtClean="0">
                <a:sym typeface="Wingdings" pitchFamily="2" charset="2"/>
              </a:rPr>
              <a:t> Marked most significant civil rights breakthrough of his admin</a:t>
            </a:r>
          </a:p>
          <a:p>
            <a:r>
              <a:rPr lang="en-US" dirty="0" smtClean="0">
                <a:sym typeface="Wingdings" pitchFamily="2" charset="2"/>
              </a:rPr>
              <a:t>The </a:t>
            </a:r>
            <a:r>
              <a:rPr lang="en-US" dirty="0" err="1" smtClean="0">
                <a:sym typeface="Wingdings" pitchFamily="2" charset="2"/>
              </a:rPr>
              <a:t>Dixiecrats</a:t>
            </a:r>
            <a:r>
              <a:rPr lang="en-US" dirty="0" smtClean="0">
                <a:sym typeface="Wingdings" pitchFamily="2" charset="2"/>
              </a:rPr>
              <a:t> walked out of the 1948 Democratic National Convention to demonstrate opposition to this legislation</a:t>
            </a:r>
          </a:p>
          <a:p>
            <a:pPr lvl="1"/>
            <a:r>
              <a:rPr lang="en-US" dirty="0" err="1" smtClean="0">
                <a:sym typeface="Wingdings" pitchFamily="2" charset="2"/>
              </a:rPr>
              <a:t>Dixiecrats</a:t>
            </a:r>
            <a:r>
              <a:rPr lang="en-US" dirty="0" smtClean="0">
                <a:sym typeface="Wingdings" pitchFamily="2" charset="2"/>
              </a:rPr>
              <a:t>? = right-wing Dems who opposed the Civil Rights program of the Dem party</a:t>
            </a:r>
            <a:endParaRPr lang="en-US" dirty="0"/>
          </a:p>
        </p:txBody>
      </p:sp>
      <p:pic>
        <p:nvPicPr>
          <p:cNvPr id="6146" name="Picture 2" descr="dixiecrats protester 196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887952"/>
            <a:ext cx="3505200" cy="480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3657600"/>
            <a:ext cx="8229600" cy="3048000"/>
          </a:xfrm>
          <a:solidFill>
            <a:srgbClr val="00B050"/>
          </a:solidFill>
        </p:spPr>
        <p:txBody>
          <a:bodyPr>
            <a:normAutofit fontScale="85000" lnSpcReduction="20000"/>
          </a:bodyPr>
          <a:lstStyle/>
          <a:p>
            <a:pPr marL="0" indent="0">
              <a:buNone/>
            </a:pPr>
            <a:r>
              <a:rPr lang="en-US" dirty="0" smtClean="0"/>
              <a:t>Brown v. Board of Education of Topeka, 1954</a:t>
            </a:r>
          </a:p>
          <a:p>
            <a:r>
              <a:rPr lang="en-US" dirty="0" smtClean="0"/>
              <a:t>Supreme Court ruled that segregation in public was a denial of the equal protection of the laws guaranteed in the 14</a:t>
            </a:r>
            <a:r>
              <a:rPr lang="en-US" baseline="30000" dirty="0" smtClean="0"/>
              <a:t>th</a:t>
            </a:r>
            <a:r>
              <a:rPr lang="en-US" dirty="0" smtClean="0"/>
              <a:t> Amendment</a:t>
            </a:r>
          </a:p>
          <a:p>
            <a:r>
              <a:rPr lang="en-US" dirty="0" smtClean="0"/>
              <a:t>Directly contradicted “separate but equal” established by </a:t>
            </a:r>
            <a:r>
              <a:rPr lang="en-US" dirty="0" err="1" smtClean="0"/>
              <a:t>Plessy</a:t>
            </a:r>
            <a:r>
              <a:rPr lang="en-US" dirty="0" smtClean="0"/>
              <a:t> v. Ferguson</a:t>
            </a:r>
          </a:p>
          <a:p>
            <a:r>
              <a:rPr lang="en-US" dirty="0" smtClean="0"/>
              <a:t>The NAACP (National Association for the Advancement of Colored People) continued to base its court suits on the “equal protection” clause of the 14</a:t>
            </a:r>
            <a:r>
              <a:rPr lang="en-US" baseline="30000" dirty="0" smtClean="0"/>
              <a:t>th</a:t>
            </a:r>
            <a:r>
              <a:rPr lang="en-US" dirty="0" smtClean="0"/>
              <a:t> Amendment</a:t>
            </a:r>
            <a:endParaRPr lang="en-US" dirty="0"/>
          </a:p>
        </p:txBody>
      </p:sp>
      <p:pic>
        <p:nvPicPr>
          <p:cNvPr id="7170" name="Picture 2" descr="http://graphics8.nytimes.com/images/2006/12/10/weekinreview/10liptak.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58091"/>
            <a:ext cx="5410200" cy="288544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228600" y="762000"/>
            <a:ext cx="2590800" cy="1066800"/>
          </a:xfrm>
        </p:spPr>
        <p:txBody>
          <a:bodyPr>
            <a:normAutofit fontScale="85000" lnSpcReduction="20000"/>
          </a:bodyPr>
          <a:lstStyle/>
          <a:p>
            <a:pPr marL="0" indent="0" algn="r">
              <a:buNone/>
            </a:pPr>
            <a:r>
              <a:rPr lang="en-US" sz="1800" dirty="0"/>
              <a:t>Here, the first day of desegregation, on Sept. 8, 1954, at Fort Myer Elementary School in Fort Myer, Va.</a:t>
            </a:r>
          </a:p>
        </p:txBody>
      </p:sp>
      <p:sp>
        <p:nvSpPr>
          <p:cNvPr id="9" name="Title 1"/>
          <p:cNvSpPr txBox="1">
            <a:spLocks/>
          </p:cNvSpPr>
          <p:nvPr/>
        </p:nvSpPr>
        <p:spPr>
          <a:xfrm>
            <a:off x="76200" y="76200"/>
            <a:ext cx="8153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1950s: Milestones in Civil Rights</a:t>
            </a:r>
            <a:endParaRPr lang="en-US" dirty="0"/>
          </a:p>
        </p:txBody>
      </p:sp>
    </p:spTree>
    <p:extLst>
      <p:ext uri="{BB962C8B-B14F-4D97-AF65-F5344CB8AC3E}">
        <p14:creationId xmlns:p14="http://schemas.microsoft.com/office/powerpoint/2010/main" val="13461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solidFill>
                  <a:schemeClr val="bg1"/>
                </a:solidFill>
              </a:rPr>
              <a:t>“Little Rock Nine”</a:t>
            </a:r>
            <a:r>
              <a:rPr lang="en-US" dirty="0">
                <a:hlinkClick r:id="rId2"/>
              </a:rPr>
              <a:t> </a:t>
            </a:r>
            <a:r>
              <a:rPr lang="en-US" sz="800" dirty="0">
                <a:hlinkClick r:id="rId2"/>
              </a:rPr>
              <a:t>http://www.history.com/topics/1950s/videos#little-rock-9</a:t>
            </a:r>
            <a:endParaRPr lang="en-US" sz="800" b="1" dirty="0">
              <a:solidFill>
                <a:schemeClr val="bg1"/>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 y="822961"/>
            <a:ext cx="9144000" cy="6035040"/>
          </a:xfrm>
          <a:prstGeom prst="rect">
            <a:avLst/>
          </a:prstGeom>
          <a:noFill/>
          <a:ln w="9525">
            <a:noFill/>
            <a:miter lim="800000"/>
            <a:headEnd/>
            <a:tailEnd/>
          </a:ln>
        </p:spPr>
      </p:pic>
    </p:spTree>
    <p:extLst>
      <p:ext uri="{BB962C8B-B14F-4D97-AF65-F5344CB8AC3E}">
        <p14:creationId xmlns:p14="http://schemas.microsoft.com/office/powerpoint/2010/main" val="2678193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533400"/>
          </a:xfrm>
        </p:spPr>
        <p:txBody>
          <a:bodyPr>
            <a:normAutofit fontScale="90000"/>
          </a:bodyPr>
          <a:lstStyle/>
          <a:p>
            <a:r>
              <a:rPr lang="en-US" dirty="0" smtClean="0"/>
              <a:t>1950s: Milestones in Civil Rights</a:t>
            </a:r>
            <a:endParaRPr lang="en-US" dirty="0"/>
          </a:p>
        </p:txBody>
      </p:sp>
      <p:sp>
        <p:nvSpPr>
          <p:cNvPr id="3" name="Content Placeholder 2"/>
          <p:cNvSpPr>
            <a:spLocks noGrp="1"/>
          </p:cNvSpPr>
          <p:nvPr>
            <p:ph sz="half" idx="1"/>
          </p:nvPr>
        </p:nvSpPr>
        <p:spPr>
          <a:xfrm>
            <a:off x="152400" y="838200"/>
            <a:ext cx="3962400" cy="5486400"/>
          </a:xfrm>
          <a:solidFill>
            <a:srgbClr val="FF0000"/>
          </a:solidFill>
        </p:spPr>
        <p:txBody>
          <a:bodyPr>
            <a:normAutofit fontScale="92500" lnSpcReduction="20000"/>
          </a:bodyPr>
          <a:lstStyle/>
          <a:p>
            <a:pPr marL="0" indent="0">
              <a:buNone/>
            </a:pPr>
            <a:r>
              <a:rPr lang="en-US" dirty="0" smtClean="0"/>
              <a:t>President Dwight D. Eisenhower (“Ike”)</a:t>
            </a:r>
          </a:p>
          <a:p>
            <a:r>
              <a:rPr lang="en-US" dirty="0" smtClean="0"/>
              <a:t>Sent fed troops to Little Rock’s Central H.S. to enforce court-ordered desegregation</a:t>
            </a:r>
          </a:p>
          <a:p>
            <a:r>
              <a:rPr lang="en-US" dirty="0" smtClean="0"/>
              <a:t>Although sent troops, not a huge supporter of civil rights legislation</a:t>
            </a:r>
          </a:p>
          <a:p>
            <a:r>
              <a:rPr lang="en-US" dirty="0" smtClean="0"/>
              <a:t>The primary power granted to the Civil Rights Commission in 1957 was the authority to investigate and report on cases involving discrimination</a:t>
            </a:r>
          </a:p>
          <a:p>
            <a:endParaRPr lang="en-US" dirty="0"/>
          </a:p>
        </p:txBody>
      </p:sp>
      <p:sp>
        <p:nvSpPr>
          <p:cNvPr id="8" name="Content Placeholder 2"/>
          <p:cNvSpPr txBox="1">
            <a:spLocks/>
          </p:cNvSpPr>
          <p:nvPr/>
        </p:nvSpPr>
        <p:spPr>
          <a:xfrm>
            <a:off x="4301835" y="4149436"/>
            <a:ext cx="4699539" cy="2022764"/>
          </a:xfrm>
          <a:prstGeom prst="rect">
            <a:avLst/>
          </a:prstGeom>
          <a:solidFill>
            <a:srgbClr val="7030A0"/>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Said: “The very basis of our individual rights and freedoms rests upon the certainty that the President and the Exec. Branch of Government will support and insure the carrying out of the decisions of the Federal courts, even, when necessary, with all the means at the President’s command”</a:t>
            </a:r>
          </a:p>
          <a:p>
            <a:endParaRPr lang="en-US" dirty="0"/>
          </a:p>
        </p:txBody>
      </p:sp>
      <p:pic>
        <p:nvPicPr>
          <p:cNvPr id="8194" name="Picture 2" descr="http://www.ark-ives.com/photo/images/interior/ahc_int_photo_central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14400"/>
            <a:ext cx="47341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6668</TotalTime>
  <Words>1251</Words>
  <Application>Microsoft Office PowerPoint</Application>
  <PresentationFormat>On-screen Show (4:3)</PresentationFormat>
  <Paragraphs>158</Paragraphs>
  <Slides>23</Slides>
  <Notes>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The 1950s</vt:lpstr>
      <vt:lpstr>Learning Process in AP</vt:lpstr>
      <vt:lpstr>Cold War Overview</vt:lpstr>
      <vt:lpstr>Cold War Events Under Eisenhower: Sputnik</vt:lpstr>
      <vt:lpstr>Cold War Events Under Eisenhower: Diplomatic Crises</vt:lpstr>
      <vt:lpstr>1950s: Milestones in Civil Rights</vt:lpstr>
      <vt:lpstr>PowerPoint Presentation</vt:lpstr>
      <vt:lpstr>“Little Rock Nine” http://www.history.com/topics/1950s/videos#little-rock-9</vt:lpstr>
      <vt:lpstr>1950s: Milestones in Civil Rights</vt:lpstr>
      <vt:lpstr>1950s: Milestones in Civil Rights</vt:lpstr>
      <vt:lpstr>PowerPoint Presentation</vt:lpstr>
      <vt:lpstr>1950s: Prosperity and Change</vt:lpstr>
      <vt:lpstr>PowerPoint Presentation</vt:lpstr>
      <vt:lpstr>1950s: Prosperity and Change</vt:lpstr>
      <vt:lpstr>Car Culture</vt:lpstr>
      <vt:lpstr>1950s: Prosperity and Change</vt:lpstr>
      <vt:lpstr>1950s: Social Critics</vt:lpstr>
      <vt:lpstr>1950s: Nonconformists</vt:lpstr>
      <vt:lpstr>1950s: Cultural Rebels</vt:lpstr>
      <vt:lpstr>1950s: Cultural Rebels</vt:lpstr>
      <vt:lpstr>1950s: Cultural Rebels</vt:lpstr>
      <vt:lpstr>The 1950s</vt:lpstr>
      <vt:lpstr>The 1950s</vt:lpstr>
    </vt:vector>
  </TitlesOfParts>
  <Company>Pritzker College Prep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Janine Givens-Belsley</dc:creator>
  <cp:lastModifiedBy>ER</cp:lastModifiedBy>
  <cp:revision>471</cp:revision>
  <cp:lastPrinted>2013-04-16T13:07:23Z</cp:lastPrinted>
  <dcterms:created xsi:type="dcterms:W3CDTF">2012-04-15T20:08:27Z</dcterms:created>
  <dcterms:modified xsi:type="dcterms:W3CDTF">2013-04-19T15:30:32Z</dcterms:modified>
</cp:coreProperties>
</file>